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6"/>
  </p:notesMasterIdLst>
  <p:sldIdLst>
    <p:sldId id="256" r:id="rId2"/>
    <p:sldId id="295" r:id="rId3"/>
    <p:sldId id="327" r:id="rId4"/>
    <p:sldId id="328" r:id="rId5"/>
    <p:sldId id="463" r:id="rId6"/>
    <p:sldId id="421" r:id="rId7"/>
    <p:sldId id="422" r:id="rId8"/>
    <p:sldId id="423" r:id="rId9"/>
    <p:sldId id="424" r:id="rId10"/>
    <p:sldId id="425" r:id="rId11"/>
    <p:sldId id="427" r:id="rId12"/>
    <p:sldId id="426" r:id="rId13"/>
    <p:sldId id="464"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1" r:id="rId28"/>
    <p:sldId id="442" r:id="rId29"/>
    <p:sldId id="680" r:id="rId30"/>
    <p:sldId id="681" r:id="rId31"/>
    <p:sldId id="682" r:id="rId32"/>
    <p:sldId id="683" r:id="rId33"/>
    <p:sldId id="684" r:id="rId34"/>
    <p:sldId id="685" r:id="rId35"/>
    <p:sldId id="686" r:id="rId36"/>
    <p:sldId id="687" r:id="rId37"/>
    <p:sldId id="688"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702" r:id="rId52"/>
    <p:sldId id="443" r:id="rId53"/>
    <p:sldId id="444" r:id="rId54"/>
    <p:sldId id="465" r:id="rId55"/>
    <p:sldId id="445" r:id="rId56"/>
    <p:sldId id="446" r:id="rId57"/>
    <p:sldId id="447" r:id="rId58"/>
    <p:sldId id="448" r:id="rId59"/>
    <p:sldId id="449" r:id="rId60"/>
    <p:sldId id="450" r:id="rId61"/>
    <p:sldId id="451" r:id="rId62"/>
    <p:sldId id="454" r:id="rId63"/>
    <p:sldId id="456" r:id="rId64"/>
    <p:sldId id="458" r:id="rId65"/>
    <p:sldId id="459" r:id="rId66"/>
    <p:sldId id="460" r:id="rId67"/>
    <p:sldId id="461" r:id="rId68"/>
    <p:sldId id="462" r:id="rId69"/>
    <p:sldId id="467" r:id="rId70"/>
    <p:sldId id="468" r:id="rId71"/>
    <p:sldId id="452" r:id="rId72"/>
    <p:sldId id="453" r:id="rId73"/>
    <p:sldId id="469" r:id="rId74"/>
    <p:sldId id="470" r:id="rId75"/>
    <p:sldId id="471" r:id="rId76"/>
    <p:sldId id="472" r:id="rId77"/>
    <p:sldId id="473" r:id="rId78"/>
    <p:sldId id="474" r:id="rId79"/>
    <p:sldId id="475" r:id="rId80"/>
    <p:sldId id="476" r:id="rId81"/>
    <p:sldId id="477" r:id="rId82"/>
    <p:sldId id="478" r:id="rId83"/>
    <p:sldId id="479" r:id="rId84"/>
    <p:sldId id="480" r:id="rId85"/>
    <p:sldId id="481" r:id="rId86"/>
    <p:sldId id="482" r:id="rId87"/>
    <p:sldId id="483" r:id="rId88"/>
    <p:sldId id="484" r:id="rId89"/>
    <p:sldId id="485" r:id="rId90"/>
    <p:sldId id="486" r:id="rId91"/>
    <p:sldId id="487" r:id="rId92"/>
    <p:sldId id="488" r:id="rId93"/>
    <p:sldId id="489" r:id="rId94"/>
    <p:sldId id="490" r:id="rId95"/>
    <p:sldId id="491" r:id="rId96"/>
    <p:sldId id="492" r:id="rId97"/>
    <p:sldId id="493" r:id="rId98"/>
    <p:sldId id="494" r:id="rId99"/>
    <p:sldId id="495" r:id="rId100"/>
    <p:sldId id="496" r:id="rId101"/>
    <p:sldId id="497" r:id="rId102"/>
    <p:sldId id="498" r:id="rId103"/>
    <p:sldId id="499" r:id="rId104"/>
    <p:sldId id="500" r:id="rId105"/>
    <p:sldId id="501" r:id="rId106"/>
    <p:sldId id="502" r:id="rId107"/>
    <p:sldId id="503" r:id="rId108"/>
    <p:sldId id="504" r:id="rId109"/>
    <p:sldId id="505" r:id="rId110"/>
    <p:sldId id="506" r:id="rId111"/>
    <p:sldId id="507" r:id="rId112"/>
    <p:sldId id="508" r:id="rId113"/>
    <p:sldId id="509" r:id="rId114"/>
    <p:sldId id="510" r:id="rId115"/>
    <p:sldId id="511" r:id="rId116"/>
    <p:sldId id="512" r:id="rId117"/>
    <p:sldId id="513" r:id="rId118"/>
    <p:sldId id="514" r:id="rId119"/>
    <p:sldId id="516" r:id="rId120"/>
    <p:sldId id="515" r:id="rId121"/>
    <p:sldId id="517" r:id="rId122"/>
    <p:sldId id="518" r:id="rId123"/>
    <p:sldId id="519" r:id="rId124"/>
    <p:sldId id="520" r:id="rId125"/>
    <p:sldId id="521" r:id="rId126"/>
    <p:sldId id="522" r:id="rId127"/>
    <p:sldId id="523" r:id="rId128"/>
    <p:sldId id="524" r:id="rId129"/>
    <p:sldId id="525" r:id="rId130"/>
    <p:sldId id="526" r:id="rId131"/>
    <p:sldId id="527" r:id="rId132"/>
    <p:sldId id="528" r:id="rId133"/>
    <p:sldId id="529" r:id="rId134"/>
    <p:sldId id="530" r:id="rId135"/>
    <p:sldId id="531" r:id="rId136"/>
    <p:sldId id="532" r:id="rId137"/>
    <p:sldId id="673" r:id="rId138"/>
    <p:sldId id="670" r:id="rId139"/>
    <p:sldId id="671" r:id="rId140"/>
    <p:sldId id="672" r:id="rId141"/>
    <p:sldId id="674" r:id="rId142"/>
    <p:sldId id="675" r:id="rId143"/>
    <p:sldId id="676" r:id="rId144"/>
    <p:sldId id="677" r:id="rId145"/>
    <p:sldId id="664" r:id="rId146"/>
    <p:sldId id="665" r:id="rId147"/>
    <p:sldId id="668" r:id="rId148"/>
    <p:sldId id="669" r:id="rId149"/>
    <p:sldId id="666" r:id="rId150"/>
    <p:sldId id="667" r:id="rId151"/>
    <p:sldId id="678" r:id="rId152"/>
    <p:sldId id="679" r:id="rId153"/>
    <p:sldId id="533" r:id="rId154"/>
    <p:sldId id="534" r:id="rId155"/>
    <p:sldId id="535" r:id="rId156"/>
    <p:sldId id="536" r:id="rId157"/>
    <p:sldId id="537" r:id="rId158"/>
    <p:sldId id="538" r:id="rId159"/>
    <p:sldId id="539" r:id="rId160"/>
    <p:sldId id="540" r:id="rId161"/>
    <p:sldId id="541" r:id="rId162"/>
    <p:sldId id="542" r:id="rId163"/>
    <p:sldId id="543" r:id="rId164"/>
    <p:sldId id="544" r:id="rId165"/>
    <p:sldId id="545" r:id="rId166"/>
    <p:sldId id="546" r:id="rId167"/>
    <p:sldId id="547" r:id="rId168"/>
    <p:sldId id="548" r:id="rId169"/>
    <p:sldId id="549" r:id="rId170"/>
    <p:sldId id="550" r:id="rId171"/>
    <p:sldId id="551" r:id="rId172"/>
    <p:sldId id="552" r:id="rId173"/>
    <p:sldId id="553" r:id="rId174"/>
    <p:sldId id="554" r:id="rId175"/>
    <p:sldId id="555" r:id="rId176"/>
    <p:sldId id="556" r:id="rId177"/>
    <p:sldId id="557" r:id="rId178"/>
    <p:sldId id="558" r:id="rId179"/>
    <p:sldId id="559" r:id="rId180"/>
    <p:sldId id="560" r:id="rId181"/>
    <p:sldId id="561" r:id="rId182"/>
    <p:sldId id="562" r:id="rId183"/>
    <p:sldId id="563" r:id="rId184"/>
    <p:sldId id="564" r:id="rId185"/>
    <p:sldId id="565" r:id="rId186"/>
    <p:sldId id="566" r:id="rId187"/>
    <p:sldId id="567" r:id="rId188"/>
    <p:sldId id="568" r:id="rId189"/>
    <p:sldId id="569" r:id="rId190"/>
    <p:sldId id="570" r:id="rId191"/>
    <p:sldId id="571" r:id="rId192"/>
    <p:sldId id="572" r:id="rId193"/>
    <p:sldId id="573" r:id="rId194"/>
    <p:sldId id="574" r:id="rId195"/>
    <p:sldId id="575" r:id="rId196"/>
    <p:sldId id="576" r:id="rId197"/>
    <p:sldId id="577" r:id="rId198"/>
    <p:sldId id="578" r:id="rId199"/>
    <p:sldId id="579" r:id="rId200"/>
    <p:sldId id="580" r:id="rId201"/>
    <p:sldId id="581" r:id="rId202"/>
    <p:sldId id="582" r:id="rId203"/>
    <p:sldId id="583" r:id="rId204"/>
    <p:sldId id="584" r:id="rId205"/>
    <p:sldId id="585" r:id="rId206"/>
    <p:sldId id="586" r:id="rId207"/>
    <p:sldId id="587" r:id="rId208"/>
    <p:sldId id="588" r:id="rId209"/>
    <p:sldId id="590" r:id="rId210"/>
    <p:sldId id="591" r:id="rId211"/>
    <p:sldId id="592" r:id="rId212"/>
    <p:sldId id="593" r:id="rId213"/>
    <p:sldId id="594" r:id="rId214"/>
    <p:sldId id="595" r:id="rId215"/>
    <p:sldId id="596" r:id="rId216"/>
    <p:sldId id="597" r:id="rId217"/>
    <p:sldId id="598" r:id="rId218"/>
    <p:sldId id="599" r:id="rId219"/>
    <p:sldId id="589" r:id="rId220"/>
    <p:sldId id="601" r:id="rId221"/>
    <p:sldId id="602" r:id="rId222"/>
    <p:sldId id="603" r:id="rId223"/>
    <p:sldId id="604" r:id="rId224"/>
    <p:sldId id="605" r:id="rId225"/>
    <p:sldId id="600" r:id="rId226"/>
    <p:sldId id="606" r:id="rId227"/>
    <p:sldId id="607" r:id="rId228"/>
    <p:sldId id="608" r:id="rId229"/>
    <p:sldId id="609" r:id="rId230"/>
    <p:sldId id="610" r:id="rId231"/>
    <p:sldId id="611" r:id="rId232"/>
    <p:sldId id="617" r:id="rId233"/>
    <p:sldId id="612" r:id="rId234"/>
    <p:sldId id="613" r:id="rId235"/>
    <p:sldId id="618" r:id="rId236"/>
    <p:sldId id="614" r:id="rId237"/>
    <p:sldId id="615" r:id="rId238"/>
    <p:sldId id="616" r:id="rId239"/>
    <p:sldId id="619" r:id="rId240"/>
    <p:sldId id="620" r:id="rId241"/>
    <p:sldId id="621" r:id="rId242"/>
    <p:sldId id="622" r:id="rId243"/>
    <p:sldId id="623" r:id="rId244"/>
    <p:sldId id="624" r:id="rId245"/>
    <p:sldId id="625" r:id="rId246"/>
    <p:sldId id="626" r:id="rId247"/>
    <p:sldId id="627" r:id="rId248"/>
    <p:sldId id="628" r:id="rId249"/>
    <p:sldId id="634" r:id="rId250"/>
    <p:sldId id="629" r:id="rId251"/>
    <p:sldId id="630" r:id="rId252"/>
    <p:sldId id="631" r:id="rId253"/>
    <p:sldId id="632" r:id="rId254"/>
    <p:sldId id="633" r:id="rId255"/>
    <p:sldId id="635" r:id="rId256"/>
    <p:sldId id="636" r:id="rId257"/>
    <p:sldId id="637" r:id="rId258"/>
    <p:sldId id="638" r:id="rId259"/>
    <p:sldId id="639" r:id="rId260"/>
    <p:sldId id="662" r:id="rId261"/>
    <p:sldId id="661" r:id="rId262"/>
    <p:sldId id="640" r:id="rId263"/>
    <p:sldId id="641" r:id="rId264"/>
    <p:sldId id="642" r:id="rId265"/>
    <p:sldId id="643" r:id="rId266"/>
    <p:sldId id="644" r:id="rId267"/>
    <p:sldId id="645" r:id="rId268"/>
    <p:sldId id="646" r:id="rId269"/>
    <p:sldId id="647" r:id="rId270"/>
    <p:sldId id="648" r:id="rId271"/>
    <p:sldId id="649" r:id="rId272"/>
    <p:sldId id="650" r:id="rId273"/>
    <p:sldId id="651" r:id="rId274"/>
    <p:sldId id="652" r:id="rId275"/>
    <p:sldId id="653" r:id="rId276"/>
    <p:sldId id="654" r:id="rId277"/>
    <p:sldId id="655" r:id="rId278"/>
    <p:sldId id="656" r:id="rId279"/>
    <p:sldId id="657" r:id="rId280"/>
    <p:sldId id="658" r:id="rId281"/>
    <p:sldId id="659" r:id="rId282"/>
    <p:sldId id="660" r:id="rId283"/>
    <p:sldId id="663" r:id="rId284"/>
    <p:sldId id="318" r:id="rId285"/>
  </p:sldIdLst>
  <p:sldSz cx="9144000" cy="5143500" type="screen16x9"/>
  <p:notesSz cx="6858000" cy="9144000"/>
  <p:embeddedFontLst>
    <p:embeddedFont>
      <p:font typeface="Calibri" panose="020F0502020204030204" pitchFamily="34" charset="0"/>
      <p:regular r:id="rId287"/>
      <p:bold r:id="rId288"/>
      <p:italic r:id="rId289"/>
      <p:boldItalic r:id="rId290"/>
    </p:embeddedFont>
    <p:embeddedFont>
      <p:font typeface="Consolas" panose="020B0609020204030204" pitchFamily="49" charset="0"/>
      <p:regular r:id="rId291"/>
      <p:bold r:id="rId292"/>
      <p:italic r:id="rId293"/>
      <p:boldItalic r:id="rId294"/>
    </p:embeddedFont>
    <p:embeddedFont>
      <p:font typeface="Lato" panose="020F0502020204030203" pitchFamily="34" charset="0"/>
      <p:regular r:id="rId295"/>
      <p:bold r:id="rId296"/>
      <p:italic r:id="rId297"/>
      <p:boldItalic r:id="rId298"/>
    </p:embeddedFont>
    <p:embeddedFont>
      <p:font typeface="Raleway" pitchFamily="2" charset="0"/>
      <p:regular r:id="rId299"/>
      <p:bold r:id="rId300"/>
      <p:italic r:id="rId301"/>
      <p:boldItalic r:id="rId3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748" y="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3.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4.fntdata"/><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5.fntdata"/><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6.fntdata"/><Relationship Id="rId306"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7.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0.fntdata"/><Relationship Id="rId300" Type="http://schemas.openxmlformats.org/officeDocument/2006/relationships/font" Target="fonts/font14.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1.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2.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3.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263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59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17652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194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8" name="7 Rectángulo"/>
          <p:cNvSpPr/>
          <p:nvPr userDrawn="1"/>
        </p:nvSpPr>
        <p:spPr>
          <a:xfrm>
            <a:off x="0" y="4786328"/>
            <a:ext cx="9144000" cy="35717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lumMod val="50000"/>
                  </a:schemeClr>
                </a:solidFill>
              </a:rPr>
              <a:t>Antonio Pérez</a:t>
            </a:r>
          </a:p>
        </p:txBody>
      </p:sp>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6 Marcador de número de diapositiva"/>
          <p:cNvSpPr>
            <a:spLocks noGrp="1"/>
          </p:cNvSpPr>
          <p:nvPr>
            <p:ph type="sldNum" idx="10"/>
          </p:nvPr>
        </p:nvSpPr>
        <p:spPr>
          <a:xfrm>
            <a:off x="8215338" y="4830000"/>
            <a:ext cx="548700" cy="313500"/>
          </a:xfrm>
          <a:prstGeom prst="rect">
            <a:avLst/>
          </a:prstGeom>
        </p:spPr>
        <p:txBody>
          <a:bodyPr/>
          <a:lstStyle>
            <a:lvl1pPr>
              <a:defRPr>
                <a:solidFill>
                  <a:schemeClr val="bg2">
                    <a:lumMod val="50000"/>
                  </a:schemeClr>
                </a:solidFill>
              </a:defRPr>
            </a:lvl1pPr>
          </a:lstStyle>
          <a:p>
            <a:fld id="{00000000-1234-1234-1234-123412341234}" type="slidenum">
              <a:rPr lang="es-ES" smtClean="0"/>
              <a:pPr/>
              <a:t>‹Nº›</a:t>
            </a:fld>
            <a:endParaRPr lang="es-E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10 Rectángulo"/>
          <p:cNvSpPr/>
          <p:nvPr userDrawn="1"/>
        </p:nvSpPr>
        <p:spPr>
          <a:xfrm>
            <a:off x="0" y="4786328"/>
            <a:ext cx="9144000" cy="35717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lumMod val="50000"/>
                  </a:schemeClr>
                </a:solidFill>
              </a:rPr>
              <a:t>Antonio Pérez</a:t>
            </a:r>
          </a:p>
        </p:txBody>
      </p:sp>
      <p:sp>
        <p:nvSpPr>
          <p:cNvPr id="12" name="6 Marcador de número de diapositiva"/>
          <p:cNvSpPr>
            <a:spLocks noGrp="1"/>
          </p:cNvSpPr>
          <p:nvPr>
            <p:ph type="sldNum" idx="10"/>
          </p:nvPr>
        </p:nvSpPr>
        <p:spPr>
          <a:xfrm>
            <a:off x="8215338" y="4830000"/>
            <a:ext cx="548700" cy="313500"/>
          </a:xfrm>
          <a:prstGeom prst="rect">
            <a:avLst/>
          </a:prstGeom>
        </p:spPr>
        <p:txBody>
          <a:bodyPr/>
          <a:lstStyle>
            <a:lvl1pPr>
              <a:defRPr>
                <a:solidFill>
                  <a:schemeClr val="bg2">
                    <a:lumMod val="50000"/>
                  </a:schemeClr>
                </a:solidFill>
              </a:defRPr>
            </a:lvl1pPr>
          </a:lstStyle>
          <a:p>
            <a:fld id="{00000000-1234-1234-1234-123412341234}" type="slidenum">
              <a:rPr lang="es-ES" smtClean="0"/>
              <a:pPr/>
              <a:t>‹Nº›</a:t>
            </a:fld>
            <a:endParaRPr lang="es-E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3" name="12 Rectángulo"/>
          <p:cNvSpPr/>
          <p:nvPr userDrawn="1"/>
        </p:nvSpPr>
        <p:spPr>
          <a:xfrm>
            <a:off x="0" y="4786328"/>
            <a:ext cx="9144000" cy="35717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lumMod val="50000"/>
                  </a:schemeClr>
                </a:solidFill>
              </a:rPr>
              <a:t>Antonio Pérez</a:t>
            </a:r>
          </a:p>
        </p:txBody>
      </p:sp>
      <p:sp>
        <p:nvSpPr>
          <p:cNvPr id="14" name="6 Marcador de número de diapositiva"/>
          <p:cNvSpPr>
            <a:spLocks noGrp="1"/>
          </p:cNvSpPr>
          <p:nvPr>
            <p:ph type="sldNum" idx="10"/>
          </p:nvPr>
        </p:nvSpPr>
        <p:spPr>
          <a:xfrm>
            <a:off x="8215338" y="4830000"/>
            <a:ext cx="548700" cy="313500"/>
          </a:xfrm>
          <a:prstGeom prst="rect">
            <a:avLst/>
          </a:prstGeom>
        </p:spPr>
        <p:txBody>
          <a:bodyPr/>
          <a:lstStyle>
            <a:lvl1pPr>
              <a:defRPr>
                <a:solidFill>
                  <a:schemeClr val="bg2">
                    <a:lumMod val="50000"/>
                  </a:schemeClr>
                </a:solidFill>
              </a:defRPr>
            </a:lvl1pPr>
          </a:lstStyle>
          <a:p>
            <a:fld id="{00000000-1234-1234-1234-123412341234}" type="slidenum">
              <a:rPr lang="es-ES" smtClean="0"/>
              <a:pPr/>
              <a:t>‹Nº›</a:t>
            </a:fld>
            <a:endParaRPr lang="es-E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822960" y="214953"/>
            <a:ext cx="7543800" cy="1088068"/>
          </a:xfrm>
          <a:prstGeom prst="rect">
            <a:avLst/>
          </a:prstGeom>
          <a:noFill/>
          <a:ln>
            <a:noFill/>
          </a:ln>
        </p:spPr>
        <p:txBody>
          <a:bodyPr spcFirstLastPara="1" wrap="square" lIns="68569" tIns="34275" rIns="68569" bIns="34275" anchor="b" anchorCtr="0">
            <a:noAutofit/>
          </a:bodyPr>
          <a:lstStyle>
            <a:lvl1pPr marR="0" lvl="0" algn="l">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9" name="Google Shape;29;p3"/>
          <p:cNvSpPr txBox="1">
            <a:spLocks noGrp="1"/>
          </p:cNvSpPr>
          <p:nvPr>
            <p:ph type="body" idx="1"/>
          </p:nvPr>
        </p:nvSpPr>
        <p:spPr>
          <a:xfrm>
            <a:off x="822960" y="1384301"/>
            <a:ext cx="7543800" cy="3017520"/>
          </a:xfrm>
          <a:prstGeom prst="rect">
            <a:avLst/>
          </a:prstGeom>
          <a:noFill/>
          <a:ln>
            <a:noFill/>
          </a:ln>
        </p:spPr>
        <p:txBody>
          <a:bodyPr spcFirstLastPara="1" wrap="square" lIns="0" tIns="34275" rIns="0" bIns="34275" anchor="t" anchorCtr="0">
            <a:noAutofit/>
          </a:bodyPr>
          <a:lstStyle>
            <a:lvl1pPr marL="342900" marR="0" lvl="0" indent="-266700" algn="l">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00" marR="0" lvl="1" indent="-257175" algn="l">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700" marR="0" lvl="2"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600" marR="0" lvl="3"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500" marR="0" lvl="4"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400" marR="0" lvl="5"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300" marR="0" lvl="6"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200" marR="0" lvl="7" indent="-238125" algn="l">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100" marR="0" lvl="8" indent="-238125" algn="l">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3">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5" name="4 Rectángulo"/>
          <p:cNvSpPr/>
          <p:nvPr userDrawn="1"/>
        </p:nvSpPr>
        <p:spPr>
          <a:xfrm>
            <a:off x="0" y="4786328"/>
            <a:ext cx="9144000" cy="35717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lumMod val="50000"/>
                  </a:schemeClr>
                </a:solidFill>
              </a:rPr>
              <a:t>Antonio Pérez</a:t>
            </a:r>
          </a:p>
        </p:txBody>
      </p:sp>
      <p:sp>
        <p:nvSpPr>
          <p:cNvPr id="9" name="6 Marcador de número de diapositiva"/>
          <p:cNvSpPr txBox="1">
            <a:spLocks/>
          </p:cNvSpPr>
          <p:nvPr userDrawn="1"/>
        </p:nvSpPr>
        <p:spPr>
          <a:xfrm>
            <a:off x="8215338" y="4830000"/>
            <a:ext cx="548700" cy="313500"/>
          </a:xfrm>
          <a:prstGeom prst="rect">
            <a:avLst/>
          </a:prstGeom>
        </p:spPr>
        <p:txBody>
          <a:bodyPr/>
          <a:lstStyle>
            <a:lvl1pPr>
              <a:defRPr>
                <a:solidFill>
                  <a:schemeClr val="bg2">
                    <a:lumMod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smtClean="0">
                <a:ln>
                  <a:noFill/>
                </a:ln>
                <a:solidFill>
                  <a:schemeClr val="bg2">
                    <a:lumMod val="50000"/>
                  </a:schemeClr>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‹Nº›</a:t>
            </a:fld>
            <a:endParaRPr kumimoji="0" lang="es-ES" sz="1400" b="0" i="0" u="none" strike="noStrike" kern="0" cap="none" spc="0" normalizeH="0" baseline="0" noProof="0" dirty="0">
              <a:ln>
                <a:noFill/>
              </a:ln>
              <a:solidFill>
                <a:schemeClr val="bg2">
                  <a:lumMod val="50000"/>
                </a:schemeClr>
              </a:solidFill>
              <a:effectLst/>
              <a:uLnTx/>
              <a:uFillTx/>
              <a:latin typeface="Arial"/>
              <a:ea typeface="Arial"/>
              <a:cs typeface="Arial"/>
              <a:sym typeface="Arial"/>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php.net/manual/en/function.print-r.php" TargetMode="Externa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3.bin"/><Relationship Id="rId1" Type="http://schemas.openxmlformats.org/officeDocument/2006/relationships/slideLayout" Target="../slideLayouts/slideLayout3.xml"/><Relationship Id="rId5" Type="http://schemas.openxmlformats.org/officeDocument/2006/relationships/image" Target="../media/image35.wmf"/><Relationship Id="rId4" Type="http://schemas.openxmlformats.org/officeDocument/2006/relationships/oleObject" Target="../embeddings/oleObject4.bin"/></Relationships>
</file>

<file path=ppt/slides/_rels/slide19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6.bin"/><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7.bin"/><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9.bin"/><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creativecommons.org/licenses/by-nc-nd/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0.bin"/><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1.bin"/><Relationship Id="rId1" Type="http://schemas.openxmlformats.org/officeDocument/2006/relationships/slideLayout" Target="../slideLayouts/slideLayout3.xml"/><Relationship Id="rId5" Type="http://schemas.openxmlformats.org/officeDocument/2006/relationships/image" Target="../media/image43.wmf"/><Relationship Id="rId4" Type="http://schemas.openxmlformats.org/officeDocument/2006/relationships/oleObject" Target="../embeddings/oleObject12.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3.bin"/><Relationship Id="rId1" Type="http://schemas.openxmlformats.org/officeDocument/2006/relationships/slideLayout" Target="../slideLayouts/slideLayout3.xml"/><Relationship Id="rId5" Type="http://schemas.openxmlformats.org/officeDocument/2006/relationships/image" Target="../media/image45.wmf"/><Relationship Id="rId4" Type="http://schemas.openxmlformats.org/officeDocument/2006/relationships/oleObject" Target="../embeddings/oleObject14.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php.net/manual/en/function.trim.php" TargetMode="External"/><Relationship Id="rId1" Type="http://schemas.openxmlformats.org/officeDocument/2006/relationships/slideLayout" Target="../slideLayouts/slideLayout3.xml"/><Relationship Id="rId4" Type="http://schemas.openxmlformats.org/officeDocument/2006/relationships/image" Target="../media/image46.wmf"/></Relationships>
</file>

<file path=ppt/slides/_rels/slide20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7.bin"/><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8.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php.net/manual/en/function.str-replace.php" TargetMode="External"/><Relationship Id="rId1" Type="http://schemas.openxmlformats.org/officeDocument/2006/relationships/slideLayout" Target="../slideLayouts/slideLayout3.xml"/><Relationship Id="rId4" Type="http://schemas.openxmlformats.org/officeDocument/2006/relationships/image" Target="../media/image50.wmf"/></Relationships>
</file>

<file path=ppt/slides/_rels/slide21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0.bin"/><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1.bin"/><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2.bin"/><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www.php.net/manual/en/function.strip-tags.php" TargetMode="External"/><Relationship Id="rId1" Type="http://schemas.openxmlformats.org/officeDocument/2006/relationships/slideLayout" Target="../slideLayouts/slideLayout3.xml"/><Relationship Id="rId4" Type="http://schemas.openxmlformats.org/officeDocument/2006/relationships/image" Target="../media/image54.w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www.php.net/manual/en/function.htmlspecialchars.php" TargetMode="External"/><Relationship Id="rId1" Type="http://schemas.openxmlformats.org/officeDocument/2006/relationships/slideLayout" Target="../slideLayouts/slideLayout3.xml"/><Relationship Id="rId4" Type="http://schemas.openxmlformats.org/officeDocument/2006/relationships/image" Target="../media/image55.wmf"/></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hyperlink" Target="https://www.php.net/manual/en/function.strip-tags.php" TargetMode="External"/><Relationship Id="rId1" Type="http://schemas.openxmlformats.org/officeDocument/2006/relationships/slideLayout" Target="../slideLayouts/slideLayout3.xml"/><Relationship Id="rId4" Type="http://schemas.openxmlformats.org/officeDocument/2006/relationships/image" Target="../media/image56.wmf"/></Relationships>
</file>

<file path=ppt/slides/_rels/slide22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26.bin"/><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7.bin"/><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8.bin"/><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9.bin"/><Relationship Id="rId1" Type="http://schemas.openxmlformats.org/officeDocument/2006/relationships/slideLayout" Target="../slideLayouts/slideLayout3.xml"/><Relationship Id="rId4" Type="http://schemas.openxmlformats.org/officeDocument/2006/relationships/hyperlink" Target="https://www.mclibre.org/consultar/php/lecciones/ejemplos/comprobacion-datos/form-recogida-input-text-1.php" TargetMode="Externa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0.bin"/><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31.bin"/><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32.bin"/><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33.bin"/><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www.mclibre.org/consultar/htmlcss/html/html-entidades-caracter.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www.php.net/manual/en/function.echo.php" TargetMode="External"/><Relationship Id="rId2" Type="http://schemas.openxmlformats.org/officeDocument/2006/relationships/hyperlink" Target="https://www.php.net/manual/en/function.print.php"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285720" y="2762725"/>
            <a:ext cx="8606760" cy="1159800"/>
          </a:xfrm>
          <a:prstGeom prst="rect">
            <a:avLst/>
          </a:prstGeom>
        </p:spPr>
        <p:txBody>
          <a:bodyPr spcFirstLastPara="1" wrap="square" lIns="91425" tIns="91425" rIns="91425" bIns="91425" anchor="t" anchorCtr="0">
            <a:noAutofit/>
          </a:bodyPr>
          <a:lstStyle/>
          <a:p>
            <a:pPr lvl="0"/>
            <a:r>
              <a:rPr lang="es-ES" sz="2800" dirty="0"/>
              <a:t>FORMAULARIOS</a:t>
            </a:r>
            <a:endParaRPr sz="2000" dirty="0"/>
          </a:p>
        </p:txBody>
      </p:sp>
      <p:sp>
        <p:nvSpPr>
          <p:cNvPr id="3" name="2 Rectángulo"/>
          <p:cNvSpPr/>
          <p:nvPr/>
        </p:nvSpPr>
        <p:spPr>
          <a:xfrm>
            <a:off x="107504" y="4155926"/>
            <a:ext cx="4572000" cy="286232"/>
          </a:xfrm>
          <a:prstGeom prst="rect">
            <a:avLst/>
          </a:prstGeom>
        </p:spPr>
        <p:txBody>
          <a:bodyPr>
            <a:spAutoFit/>
          </a:bodyPr>
          <a:lstStyle/>
          <a:p>
            <a:pPr lvl="0">
              <a:lnSpc>
                <a:spcPct val="90000"/>
              </a:lnSpc>
              <a:spcBef>
                <a:spcPts val="1400"/>
              </a:spcBef>
              <a:buClr>
                <a:schemeClr val="accent1"/>
              </a:buClr>
              <a:buSzPts val="2400"/>
            </a:pPr>
            <a:r>
              <a:rPr lang="es-ES" dirty="0">
                <a:solidFill>
                  <a:schemeClr val="dk2"/>
                </a:solidFill>
                <a:latin typeface="Calibri"/>
                <a:ea typeface="Calibri"/>
                <a:cs typeface="Calibri"/>
                <a:sym typeface="Calibri"/>
              </a:rPr>
              <a:t>CURSO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627534"/>
            <a:ext cx="8656534" cy="3552300"/>
          </a:xfrm>
        </p:spPr>
        <p:txBody>
          <a:bodyPr/>
          <a:lstStyle/>
          <a:p>
            <a:pPr marL="114300" indent="0">
              <a:buNone/>
            </a:pPr>
            <a:r>
              <a:rPr lang="es-ES" sz="1400" dirty="0"/>
              <a:t>El atributo </a:t>
            </a:r>
            <a:r>
              <a:rPr lang="es-ES" sz="1400" dirty="0" err="1"/>
              <a:t>value</a:t>
            </a:r>
            <a:endParaRPr lang="es-ES" sz="1400" dirty="0"/>
          </a:p>
          <a:p>
            <a:pPr marL="114300" indent="0">
              <a:buNone/>
            </a:pPr>
            <a:r>
              <a:rPr lang="es-ES" sz="1400" dirty="0"/>
              <a:t>El atributo </a:t>
            </a:r>
            <a:r>
              <a:rPr lang="es-ES" sz="1400" dirty="0" err="1"/>
              <a:t>value</a:t>
            </a:r>
            <a:r>
              <a:rPr lang="es-ES" sz="1400" dirty="0"/>
              <a:t> permite establecer el valor inicial de un control, aunque cada control lo utiliza de una forma ligeramente distinta y algunos controles no lo admiten (área de texto, archivo o imagen).</a:t>
            </a:r>
          </a:p>
          <a:p>
            <a:pPr marL="114300" indent="0">
              <a:buNone/>
            </a:pPr>
            <a:endParaRPr lang="es-ES" sz="1400" dirty="0"/>
          </a:p>
          <a:p>
            <a:pPr marL="114300" indent="0">
              <a:buNone/>
            </a:pPr>
            <a:r>
              <a:rPr lang="es-ES" sz="1400" dirty="0"/>
              <a:t>En algunos casos (botones) el valor se muestra al usuario y el usuario no puede modificarlo. En otros casos (cajas de texto, contraseña) el valor se muestra en la página y el usuario puede modificarlo. En otros casos (casillas de verificación, botones radio, opciones de menú, oculto) el valor no se muestra en la página y el usuario no puede modificarlo.</a:t>
            </a:r>
          </a:p>
          <a:p>
            <a:pPr marL="114300" indent="0">
              <a:buNone/>
            </a:pPr>
            <a:endParaRPr lang="es-ES" sz="1400" dirty="0"/>
          </a:p>
          <a:p>
            <a:pPr marL="114300" indent="0">
              <a:buNone/>
            </a:pPr>
            <a:r>
              <a:rPr lang="es-ES" sz="1400" dirty="0"/>
              <a:t>En algunos casos (botones, oculto, botones radio) el atributo </a:t>
            </a:r>
            <a:r>
              <a:rPr lang="es-ES" sz="1400" dirty="0" err="1"/>
              <a:t>value</a:t>
            </a:r>
            <a:r>
              <a:rPr lang="es-ES" sz="1400" dirty="0"/>
              <a:t> es necesario. En otros casos (casilla de verificación, opciones de menú) es conveniente. En otros casos (cajas de texto, contraseña, imagen) puede omitirse. En el caso del selector de archivo, los navegadores no lo admiten por motivos de seguridad.</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10</a:t>
            </a:fld>
            <a:endParaRPr lang="es-ES" dirty="0"/>
          </a:p>
        </p:txBody>
      </p:sp>
    </p:spTree>
    <p:extLst>
      <p:ext uri="{BB962C8B-B14F-4D97-AF65-F5344CB8AC3E}">
        <p14:creationId xmlns:p14="http://schemas.microsoft.com/office/powerpoint/2010/main" val="3401880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07504" y="-92546"/>
            <a:ext cx="8856984" cy="3552300"/>
          </a:xfrm>
        </p:spPr>
        <p:txBody>
          <a:bodyPr/>
          <a:lstStyle/>
          <a:p>
            <a:pPr marL="114300" indent="0">
              <a:buNone/>
            </a:pPr>
            <a:r>
              <a:rPr lang="es-ES" sz="1800" dirty="0"/>
              <a:t>En un paso por valor, la función recibe el valor pero no puede modificar la variable del programa principal, como muestra el siguiente ejemplo.</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php</a:t>
            </a:r>
            <a:endParaRPr lang="es-ES" sz="1600" dirty="0">
              <a:latin typeface="Consolas" panose="020B0609020204030204" pitchFamily="49" charset="0"/>
            </a:endParaRPr>
          </a:p>
          <a:p>
            <a:pPr marL="114300" indent="0">
              <a:buNone/>
            </a:pPr>
            <a:r>
              <a:rPr lang="es-ES" sz="1600" dirty="0" err="1">
                <a:latin typeface="Consolas" panose="020B0609020204030204" pitchFamily="49" charset="0"/>
              </a:rPr>
              <a:t>function</a:t>
            </a:r>
            <a:r>
              <a:rPr lang="es-ES" sz="1600" dirty="0">
                <a:latin typeface="Consolas" panose="020B0609020204030204" pitchFamily="49" charset="0"/>
              </a:rPr>
              <a:t> prueba($x)</a:t>
            </a:r>
          </a:p>
          <a:p>
            <a:pPr marL="114300" indent="0">
              <a:buNone/>
            </a:pPr>
            <a:r>
              <a:rPr lang="es-ES" sz="1600" dirty="0">
                <a:latin typeface="Consolas" panose="020B0609020204030204" pitchFamily="49" charset="0"/>
              </a:rPr>
              <a:t>{</a:t>
            </a:r>
          </a:p>
          <a:p>
            <a:pPr marL="114300" indent="0">
              <a:buNone/>
            </a:pPr>
            <a:r>
              <a:rPr lang="es-ES" sz="1600" dirty="0">
                <a:latin typeface="Consolas" panose="020B0609020204030204" pitchFamily="49" charset="0"/>
              </a:rPr>
              <a:t>    $x = 200;</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print</a:t>
            </a:r>
            <a:r>
              <a:rPr lang="es-ES" sz="1600" dirty="0">
                <a:latin typeface="Consolas" panose="020B0609020204030204" pitchFamily="49" charset="0"/>
              </a:rPr>
              <a:t> "&lt;p&gt;La variable es $x.&lt;/p&gt;\n";</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print</a:t>
            </a:r>
            <a:r>
              <a:rPr lang="es-ES" sz="1600" dirty="0">
                <a:latin typeface="Consolas" panose="020B0609020204030204" pitchFamily="49" charset="0"/>
              </a:rPr>
              <a:t> "\n";</a:t>
            </a:r>
          </a:p>
          <a:p>
            <a:pPr marL="114300" indent="0">
              <a:buNone/>
            </a:pPr>
            <a:r>
              <a:rPr lang="es-ES" sz="1600" dirty="0">
                <a:latin typeface="Consolas" panose="020B0609020204030204" pitchFamily="49" charset="0"/>
              </a:rPr>
              <a: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$a = 100;</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"&lt;p&gt;La variable a es $a.&lt;/p&gt;\n";</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"\n";</a:t>
            </a:r>
          </a:p>
          <a:p>
            <a:pPr marL="114300" indent="0">
              <a:buNone/>
            </a:pPr>
            <a:r>
              <a:rPr lang="es-ES" sz="1600" dirty="0">
                <a:latin typeface="Consolas" panose="020B0609020204030204" pitchFamily="49" charset="0"/>
              </a:rPr>
              <a:t>prueba($a);</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"&lt;p&gt;La variable a es $a.&lt;/p&gt;\n";</a:t>
            </a:r>
          </a:p>
          <a:p>
            <a:pPr marL="114300" indent="0">
              <a:buNone/>
            </a:pPr>
            <a:r>
              <a:rPr lang="es-ES" sz="16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100</a:t>
            </a:fld>
            <a:endParaRPr lang="es-ES" dirty="0"/>
          </a:p>
        </p:txBody>
      </p:sp>
      <p:sp>
        <p:nvSpPr>
          <p:cNvPr id="7" name="CuadroTexto 6">
            <a:extLst>
              <a:ext uri="{FF2B5EF4-FFF2-40B4-BE49-F238E27FC236}">
                <a16:creationId xmlns:a16="http://schemas.microsoft.com/office/drawing/2014/main" id="{C6238654-973A-1F9B-7799-333F339C7542}"/>
              </a:ext>
            </a:extLst>
          </p:cNvPr>
          <p:cNvSpPr txBox="1"/>
          <p:nvPr/>
        </p:nvSpPr>
        <p:spPr>
          <a:xfrm>
            <a:off x="5148064" y="1402199"/>
            <a:ext cx="3384376" cy="1169551"/>
          </a:xfrm>
          <a:prstGeom prst="rect">
            <a:avLst/>
          </a:prstGeom>
          <a:noFill/>
        </p:spPr>
        <p:txBody>
          <a:bodyPr wrap="square">
            <a:spAutoFit/>
          </a:bodyPr>
          <a:lstStyle/>
          <a:p>
            <a:r>
              <a:rPr lang="es-ES" dirty="0"/>
              <a:t>&lt;p&gt;La variable a es 100.&lt;/p&gt;</a:t>
            </a:r>
          </a:p>
          <a:p>
            <a:endParaRPr lang="es-ES" dirty="0"/>
          </a:p>
          <a:p>
            <a:r>
              <a:rPr lang="es-ES" dirty="0"/>
              <a:t>&lt;p&gt;La variable es 200.&lt;/p&gt;</a:t>
            </a:r>
          </a:p>
          <a:p>
            <a:endParaRPr lang="es-ES" dirty="0"/>
          </a:p>
          <a:p>
            <a:r>
              <a:rPr lang="es-ES" dirty="0"/>
              <a:t>&lt;p&gt;La variable a es 100.&lt;/p&gt;</a:t>
            </a:r>
          </a:p>
        </p:txBody>
      </p:sp>
    </p:spTree>
    <p:extLst>
      <p:ext uri="{BB962C8B-B14F-4D97-AF65-F5344CB8AC3E}">
        <p14:creationId xmlns:p14="http://schemas.microsoft.com/office/powerpoint/2010/main" val="4173187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323528" y="123478"/>
            <a:ext cx="8568952" cy="3552300"/>
          </a:xfrm>
        </p:spPr>
        <p:txBody>
          <a:bodyPr/>
          <a:lstStyle/>
          <a:p>
            <a:pPr marL="114300" indent="0">
              <a:buNone/>
            </a:pPr>
            <a:r>
              <a:rPr lang="es-ES" sz="1800" dirty="0"/>
              <a:t>El nombre de un argumento puede coincidir con el nombre de una variable del programa principal, pero PHP las trata como variables distintas.</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php</a:t>
            </a:r>
            <a:endParaRPr lang="es-ES" sz="1600" dirty="0">
              <a:latin typeface="Consolas" panose="020B0609020204030204" pitchFamily="49" charset="0"/>
            </a:endParaRPr>
          </a:p>
          <a:p>
            <a:pPr marL="114300" indent="0">
              <a:buNone/>
            </a:pPr>
            <a:r>
              <a:rPr lang="es-ES" sz="1600" dirty="0" err="1">
                <a:latin typeface="Consolas" panose="020B0609020204030204" pitchFamily="49" charset="0"/>
              </a:rPr>
              <a:t>function</a:t>
            </a:r>
            <a:r>
              <a:rPr lang="es-ES" sz="1600" dirty="0">
                <a:latin typeface="Consolas" panose="020B0609020204030204" pitchFamily="49" charset="0"/>
              </a:rPr>
              <a:t> saludo($nombre)</a:t>
            </a:r>
          </a:p>
          <a:p>
            <a:pPr marL="114300" indent="0">
              <a:buNone/>
            </a:pPr>
            <a:r>
              <a:rPr lang="es-ES" sz="1600" dirty="0">
                <a:latin typeface="Consolas" panose="020B0609020204030204" pitchFamily="49" charset="0"/>
              </a:rPr>
              <a:t>{&lt;p&gt;Hola, desconocido!&lt;/p&gt;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&lt;p&gt;Hola, Don Pepito!&lt;/p&gt;</a:t>
            </a:r>
          </a:p>
          <a:p>
            <a:pPr marL="114300" indent="0">
              <a:buNone/>
            </a:pPr>
            <a:r>
              <a:rPr lang="es-ES" sz="1600" dirty="0">
                <a:latin typeface="Consolas" panose="020B0609020204030204" pitchFamily="49" charset="0"/>
              </a:rPr>
              <a:t>    $nombre = "desconocido";</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print</a:t>
            </a:r>
            <a:r>
              <a:rPr lang="es-ES" sz="1600" dirty="0">
                <a:latin typeface="Consolas" panose="020B0609020204030204" pitchFamily="49" charset="0"/>
              </a:rPr>
              <a:t> "&lt;p&gt;Hola, $nombre!&lt;/p&gt;\n";</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print</a:t>
            </a:r>
            <a:r>
              <a:rPr lang="es-ES" sz="1600" dirty="0">
                <a:latin typeface="Consolas" panose="020B0609020204030204" pitchFamily="49" charset="0"/>
              </a:rPr>
              <a:t> "\n";</a:t>
            </a:r>
          </a:p>
          <a:p>
            <a:pPr marL="114300" indent="0">
              <a:buNone/>
            </a:pPr>
            <a:r>
              <a:rPr lang="es-ES" sz="1600" dirty="0">
                <a:latin typeface="Consolas" panose="020B0609020204030204" pitchFamily="49" charset="0"/>
              </a:rPr>
              <a: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$nombre = "Don Pepito";</a:t>
            </a:r>
          </a:p>
          <a:p>
            <a:pPr marL="114300" indent="0">
              <a:buNone/>
            </a:pPr>
            <a:r>
              <a:rPr lang="es-ES" sz="1600" dirty="0">
                <a:latin typeface="Consolas" panose="020B0609020204030204" pitchFamily="49" charset="0"/>
              </a:rPr>
              <a:t>saludo($nombre);</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"&lt;p&gt;Hola, $nombre!&lt;/p&gt;\n";</a:t>
            </a:r>
          </a:p>
          <a:p>
            <a:pPr marL="114300" indent="0">
              <a:buNone/>
            </a:pPr>
            <a:r>
              <a:rPr lang="es-ES" sz="16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101</a:t>
            </a:fld>
            <a:endParaRPr lang="es-ES" dirty="0"/>
          </a:p>
        </p:txBody>
      </p:sp>
      <p:sp>
        <p:nvSpPr>
          <p:cNvPr id="7" name="CuadroTexto 6">
            <a:extLst>
              <a:ext uri="{FF2B5EF4-FFF2-40B4-BE49-F238E27FC236}">
                <a16:creationId xmlns:a16="http://schemas.microsoft.com/office/drawing/2014/main" id="{DFA9F03A-0C1B-8114-80CA-A1857F76F3B9}"/>
              </a:ext>
            </a:extLst>
          </p:cNvPr>
          <p:cNvSpPr txBox="1"/>
          <p:nvPr/>
        </p:nvSpPr>
        <p:spPr>
          <a:xfrm>
            <a:off x="4932040" y="1707654"/>
            <a:ext cx="3744416" cy="738664"/>
          </a:xfrm>
          <a:prstGeom prst="rect">
            <a:avLst/>
          </a:prstGeom>
          <a:noFill/>
        </p:spPr>
        <p:txBody>
          <a:bodyPr wrap="square">
            <a:spAutoFit/>
          </a:bodyPr>
          <a:lstStyle/>
          <a:p>
            <a:r>
              <a:rPr lang="es-ES" dirty="0"/>
              <a:t>&lt;p&gt;Hola, desconocido!&lt;/p&gt;</a:t>
            </a:r>
          </a:p>
          <a:p>
            <a:endParaRPr lang="es-ES" dirty="0"/>
          </a:p>
          <a:p>
            <a:r>
              <a:rPr lang="es-ES" dirty="0"/>
              <a:t>&lt;p&gt;Hola, Don Pepito!&lt;/p&gt;</a:t>
            </a:r>
          </a:p>
        </p:txBody>
      </p:sp>
    </p:spTree>
    <p:extLst>
      <p:ext uri="{BB962C8B-B14F-4D97-AF65-F5344CB8AC3E}">
        <p14:creationId xmlns:p14="http://schemas.microsoft.com/office/powerpoint/2010/main" val="263330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r>
              <a:rPr lang="es-ES" dirty="0"/>
              <a:t>Funciones que devuelven valores</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373588"/>
            <a:ext cx="8280920" cy="3552300"/>
          </a:xfrm>
        </p:spPr>
        <p:txBody>
          <a:bodyPr/>
          <a:lstStyle/>
          <a:p>
            <a:r>
              <a:rPr lang="es-ES" dirty="0"/>
              <a:t>De la misma manera que el programa principal puede enviar valores a una función, una función puede devolver uno o varios valores al programa principal. La palabra reservada </a:t>
            </a:r>
            <a:r>
              <a:rPr lang="es-ES" dirty="0" err="1"/>
              <a:t>return</a:t>
            </a:r>
            <a:r>
              <a:rPr lang="es-ES" dirty="0"/>
              <a:t> permite indicar la variable que se devuelve.</a:t>
            </a:r>
          </a:p>
          <a:p>
            <a:endParaRPr lang="es-ES" dirty="0"/>
          </a:p>
          <a:p>
            <a:r>
              <a:rPr lang="es-ES" dirty="0"/>
              <a:t>El ejemplo siguiente muestra una función que devuelve la suma de los valores recibidos</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102</a:t>
            </a:fld>
            <a:endParaRPr lang="es-ES" dirty="0"/>
          </a:p>
        </p:txBody>
      </p:sp>
    </p:spTree>
    <p:extLst>
      <p:ext uri="{BB962C8B-B14F-4D97-AF65-F5344CB8AC3E}">
        <p14:creationId xmlns:p14="http://schemas.microsoft.com/office/powerpoint/2010/main" val="2008164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103</a:t>
            </a:fld>
            <a:endParaRPr lang="es-ES" dirty="0"/>
          </a:p>
        </p:txBody>
      </p:sp>
      <p:sp>
        <p:nvSpPr>
          <p:cNvPr id="6" name="CuadroTexto 5">
            <a:extLst>
              <a:ext uri="{FF2B5EF4-FFF2-40B4-BE49-F238E27FC236}">
                <a16:creationId xmlns:a16="http://schemas.microsoft.com/office/drawing/2014/main" id="{F5ADF068-BF95-CCB2-3C84-77902FF1545E}"/>
              </a:ext>
            </a:extLst>
          </p:cNvPr>
          <p:cNvSpPr txBox="1"/>
          <p:nvPr/>
        </p:nvSpPr>
        <p:spPr>
          <a:xfrm>
            <a:off x="899592" y="1125200"/>
            <a:ext cx="4583622" cy="3108543"/>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err="1">
                <a:latin typeface="Consolas" panose="020B0609020204030204" pitchFamily="49" charset="0"/>
              </a:rPr>
              <a:t>function</a:t>
            </a:r>
            <a:r>
              <a:rPr lang="es-ES" dirty="0">
                <a:latin typeface="Consolas" panose="020B0609020204030204" pitchFamily="49" charset="0"/>
              </a:rPr>
              <a:t> suma($arg1, $arg2)</a:t>
            </a:r>
          </a:p>
          <a:p>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$arg1 + $arg2;</a:t>
            </a:r>
          </a:p>
          <a:p>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$a = 20;</a:t>
            </a:r>
          </a:p>
          <a:p>
            <a:r>
              <a:rPr lang="es-ES" dirty="0">
                <a:latin typeface="Consolas" panose="020B0609020204030204" pitchFamily="49" charset="0"/>
              </a:rPr>
              <a:t>$b = 30;</a:t>
            </a:r>
          </a:p>
          <a:p>
            <a:r>
              <a:rPr lang="es-ES" dirty="0">
                <a:latin typeface="Consolas" panose="020B0609020204030204" pitchFamily="49" charset="0"/>
              </a:rPr>
              <a:t>$suma = suma($a, $b);</a:t>
            </a:r>
          </a:p>
          <a:p>
            <a:r>
              <a:rPr lang="es-ES" dirty="0" err="1">
                <a:latin typeface="Consolas" panose="020B0609020204030204" pitchFamily="49" charset="0"/>
              </a:rPr>
              <a:t>print</a:t>
            </a:r>
            <a:r>
              <a:rPr lang="es-ES" dirty="0">
                <a:latin typeface="Consolas" panose="020B0609020204030204" pitchFamily="49" charset="0"/>
              </a:rPr>
              <a:t> "&lt;p&gt;$a + $b = $suma&lt;/p&gt;\n";</a:t>
            </a:r>
          </a:p>
          <a:p>
            <a:r>
              <a:rPr lang="es-ES" dirty="0" err="1">
                <a:latin typeface="Consolas" panose="020B0609020204030204" pitchFamily="49" charset="0"/>
              </a:rPr>
              <a:t>print</a:t>
            </a:r>
            <a:r>
              <a:rPr lang="es-ES" dirty="0">
                <a:latin typeface="Consolas" panose="020B0609020204030204" pitchFamily="49" charset="0"/>
              </a:rPr>
              <a:t> "\n";</a:t>
            </a:r>
          </a:p>
          <a:p>
            <a:r>
              <a:rPr lang="es-ES" dirty="0" err="1">
                <a:latin typeface="Consolas" panose="020B0609020204030204" pitchFamily="49" charset="0"/>
              </a:rPr>
              <a:t>print</a:t>
            </a:r>
            <a:r>
              <a:rPr lang="es-ES" dirty="0">
                <a:latin typeface="Consolas" panose="020B0609020204030204" pitchFamily="49" charset="0"/>
              </a:rPr>
              <a:t> "&lt;p&gt;$a + $b = " . suma($a, $b) . "&lt;/p&gt;\n";</a:t>
            </a:r>
          </a:p>
          <a:p>
            <a:r>
              <a:rPr lang="es-ES" dirty="0">
                <a:latin typeface="Consolas" panose="020B0609020204030204" pitchFamily="49" charset="0"/>
              </a:rPr>
              <a:t>?&gt;</a:t>
            </a:r>
          </a:p>
        </p:txBody>
      </p:sp>
      <p:sp>
        <p:nvSpPr>
          <p:cNvPr id="9" name="CuadroTexto 8">
            <a:extLst>
              <a:ext uri="{FF2B5EF4-FFF2-40B4-BE49-F238E27FC236}">
                <a16:creationId xmlns:a16="http://schemas.microsoft.com/office/drawing/2014/main" id="{AE779E8E-E352-CD66-FE70-B038C9898496}"/>
              </a:ext>
            </a:extLst>
          </p:cNvPr>
          <p:cNvSpPr txBox="1"/>
          <p:nvPr/>
        </p:nvSpPr>
        <p:spPr>
          <a:xfrm>
            <a:off x="5004048" y="1923678"/>
            <a:ext cx="4583622" cy="738664"/>
          </a:xfrm>
          <a:prstGeom prst="rect">
            <a:avLst/>
          </a:prstGeom>
          <a:noFill/>
        </p:spPr>
        <p:txBody>
          <a:bodyPr wrap="square">
            <a:spAutoFit/>
          </a:bodyPr>
          <a:lstStyle/>
          <a:p>
            <a:r>
              <a:rPr lang="nn-NO" dirty="0"/>
              <a:t>&lt;p&gt;20 + 30 = 50&lt;/p&gt;</a:t>
            </a:r>
          </a:p>
          <a:p>
            <a:endParaRPr lang="nn-NO" dirty="0"/>
          </a:p>
          <a:p>
            <a:r>
              <a:rPr lang="nn-NO" dirty="0"/>
              <a:t>&lt;p&gt;20 + 30 = 50&lt;/p&gt;</a:t>
            </a:r>
            <a:endParaRPr lang="es-ES" dirty="0"/>
          </a:p>
        </p:txBody>
      </p:sp>
    </p:spTree>
    <p:extLst>
      <p:ext uri="{BB962C8B-B14F-4D97-AF65-F5344CB8AC3E}">
        <p14:creationId xmlns:p14="http://schemas.microsoft.com/office/powerpoint/2010/main" val="3557638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104</a:t>
            </a:fld>
            <a:endParaRPr lang="es-ES" dirty="0"/>
          </a:p>
        </p:txBody>
      </p:sp>
      <p:sp>
        <p:nvSpPr>
          <p:cNvPr id="6" name="CuadroTexto 5">
            <a:extLst>
              <a:ext uri="{FF2B5EF4-FFF2-40B4-BE49-F238E27FC236}">
                <a16:creationId xmlns:a16="http://schemas.microsoft.com/office/drawing/2014/main" id="{65C7A647-E6D0-6C52-92D6-EAD10B4C0236}"/>
              </a:ext>
            </a:extLst>
          </p:cNvPr>
          <p:cNvSpPr txBox="1"/>
          <p:nvPr/>
        </p:nvSpPr>
        <p:spPr>
          <a:xfrm>
            <a:off x="611560" y="1045569"/>
            <a:ext cx="7776864" cy="3323987"/>
          </a:xfrm>
          <a:prstGeom prst="rect">
            <a:avLst/>
          </a:prstGeom>
          <a:noFill/>
        </p:spPr>
        <p:txBody>
          <a:bodyPr wrap="square">
            <a:spAutoFit/>
          </a:bodyPr>
          <a:lstStyle/>
          <a:p>
            <a:r>
              <a:rPr lang="es-ES"/>
              <a:t>La ejecución de una función se interrumpe cuando se ejecuta un return:</a:t>
            </a:r>
          </a:p>
          <a:p>
            <a:endParaRPr lang="es-ES"/>
          </a:p>
          <a:p>
            <a:endParaRPr lang="es-ES">
              <a:latin typeface="Consolas" panose="020B0609020204030204" pitchFamily="49" charset="0"/>
            </a:endParaRPr>
          </a:p>
          <a:p>
            <a:r>
              <a:rPr lang="es-ES">
                <a:latin typeface="Consolas" panose="020B0609020204030204" pitchFamily="49" charset="0"/>
              </a:rPr>
              <a:t>&lt;?php</a:t>
            </a:r>
          </a:p>
          <a:p>
            <a:r>
              <a:rPr lang="es-ES">
                <a:latin typeface="Consolas" panose="020B0609020204030204" pitchFamily="49" charset="0"/>
              </a:rPr>
              <a:t>function suma($arg1, $arg2)</a:t>
            </a:r>
          </a:p>
          <a:p>
            <a:r>
              <a:rPr lang="es-ES">
                <a:latin typeface="Consolas" panose="020B0609020204030204" pitchFamily="49" charset="0"/>
              </a:rPr>
              <a:t>{</a:t>
            </a:r>
          </a:p>
          <a:p>
            <a:r>
              <a:rPr lang="es-ES">
                <a:latin typeface="Consolas" panose="020B0609020204030204" pitchFamily="49" charset="0"/>
              </a:rPr>
              <a:t>    return $arg1 + $arg2;</a:t>
            </a:r>
          </a:p>
          <a:p>
            <a:r>
              <a:rPr lang="es-ES">
                <a:latin typeface="Consolas" panose="020B0609020204030204" pitchFamily="49" charset="0"/>
              </a:rPr>
              <a:t>    // Esta instrucción no se ejecuta nunca.</a:t>
            </a:r>
          </a:p>
          <a:p>
            <a:r>
              <a:rPr lang="es-ES">
                <a:latin typeface="Consolas" panose="020B0609020204030204" pitchFamily="49" charset="0"/>
              </a:rPr>
              <a:t>    print "&lt;p&gt;Hola&lt;/p&gt;\n";</a:t>
            </a:r>
          </a:p>
          <a:p>
            <a:r>
              <a:rPr lang="es-ES">
                <a:latin typeface="Consolas" panose="020B0609020204030204" pitchFamily="49" charset="0"/>
              </a:rPr>
              <a:t>}</a:t>
            </a:r>
          </a:p>
          <a:p>
            <a:endParaRPr lang="es-ES">
              <a:latin typeface="Consolas" panose="020B0609020204030204" pitchFamily="49" charset="0"/>
            </a:endParaRPr>
          </a:p>
          <a:p>
            <a:r>
              <a:rPr lang="es-ES">
                <a:latin typeface="Consolas" panose="020B0609020204030204" pitchFamily="49" charset="0"/>
              </a:rPr>
              <a:t>$a = 20;</a:t>
            </a:r>
          </a:p>
          <a:p>
            <a:r>
              <a:rPr lang="es-ES">
                <a:latin typeface="Consolas" panose="020B0609020204030204" pitchFamily="49" charset="0"/>
              </a:rPr>
              <a:t>$b = 30;</a:t>
            </a:r>
          </a:p>
          <a:p>
            <a:r>
              <a:rPr lang="es-ES">
                <a:latin typeface="Consolas" panose="020B0609020204030204" pitchFamily="49" charset="0"/>
              </a:rPr>
              <a:t>print "&lt;p&gt;$a + $b = " . suma($a, $b) . "&lt;/p&gt;\n";</a:t>
            </a:r>
          </a:p>
          <a:p>
            <a:r>
              <a:rPr lang="es-ES">
                <a:latin typeface="Consolas" panose="020B0609020204030204" pitchFamily="49" charset="0"/>
              </a:rPr>
              <a:t>?&gt;</a:t>
            </a:r>
            <a:endParaRPr lang="es-ES" dirty="0">
              <a:latin typeface="Consolas" panose="020B0609020204030204" pitchFamily="49" charset="0"/>
            </a:endParaRPr>
          </a:p>
        </p:txBody>
      </p:sp>
      <p:sp>
        <p:nvSpPr>
          <p:cNvPr id="9" name="CuadroTexto 8">
            <a:extLst>
              <a:ext uri="{FF2B5EF4-FFF2-40B4-BE49-F238E27FC236}">
                <a16:creationId xmlns:a16="http://schemas.microsoft.com/office/drawing/2014/main" id="{15D87E29-E9AE-C7B9-004A-430BD5F025A1}"/>
              </a:ext>
            </a:extLst>
          </p:cNvPr>
          <p:cNvSpPr txBox="1"/>
          <p:nvPr/>
        </p:nvSpPr>
        <p:spPr>
          <a:xfrm>
            <a:off x="4932040" y="1707654"/>
            <a:ext cx="4583622" cy="307777"/>
          </a:xfrm>
          <a:prstGeom prst="rect">
            <a:avLst/>
          </a:prstGeom>
          <a:noFill/>
        </p:spPr>
        <p:txBody>
          <a:bodyPr wrap="square">
            <a:spAutoFit/>
          </a:bodyPr>
          <a:lstStyle/>
          <a:p>
            <a:r>
              <a:rPr lang="es-ES" dirty="0"/>
              <a:t>&lt;p&gt;20 + 30 = 50&lt;/p&gt;</a:t>
            </a:r>
          </a:p>
        </p:txBody>
      </p:sp>
    </p:spTree>
    <p:extLst>
      <p:ext uri="{BB962C8B-B14F-4D97-AF65-F5344CB8AC3E}">
        <p14:creationId xmlns:p14="http://schemas.microsoft.com/office/powerpoint/2010/main" val="40801443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105</a:t>
            </a:fld>
            <a:endParaRPr lang="es-ES" dirty="0"/>
          </a:p>
        </p:txBody>
      </p:sp>
      <p:sp>
        <p:nvSpPr>
          <p:cNvPr id="6" name="CuadroTexto 5">
            <a:extLst>
              <a:ext uri="{FF2B5EF4-FFF2-40B4-BE49-F238E27FC236}">
                <a16:creationId xmlns:a16="http://schemas.microsoft.com/office/drawing/2014/main" id="{2CBDF153-90E9-DA2D-990C-1FE6A6C52ADE}"/>
              </a:ext>
            </a:extLst>
          </p:cNvPr>
          <p:cNvSpPr txBox="1"/>
          <p:nvPr/>
        </p:nvSpPr>
        <p:spPr>
          <a:xfrm>
            <a:off x="179512" y="474221"/>
            <a:ext cx="8712968" cy="4185761"/>
          </a:xfrm>
          <a:prstGeom prst="rect">
            <a:avLst/>
          </a:prstGeom>
          <a:noFill/>
        </p:spPr>
        <p:txBody>
          <a:bodyPr wrap="square">
            <a:spAutoFit/>
          </a:bodyPr>
          <a:lstStyle/>
          <a:p>
            <a:r>
              <a:rPr lang="es-ES" dirty="0"/>
              <a:t>Una función puede devolver varios valores, devolviendo una matriz. Desde PHP 7.1 (publicado en diciembre de 2016) para recoger los valores devueltos se pueden utilizar corchetes. Técnicamente, esta operación se denomina desestructurar la matriz y en versiones anteriores se debía hacer con la construcción del lenguaje </a:t>
            </a:r>
            <a:r>
              <a:rPr lang="es-ES" dirty="0" err="1"/>
              <a:t>list</a:t>
            </a:r>
            <a:r>
              <a:rPr lang="es-ES" dirty="0"/>
              <a:t>(). En el ejemplo siguiente, la función devuelve la suma y el producto de los valores recibidos:</a:t>
            </a:r>
          </a:p>
          <a:p>
            <a:endParaRPr lang="es-ES" dirty="0"/>
          </a:p>
          <a:p>
            <a:endParaRPr lang="es-ES" dirty="0"/>
          </a:p>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err="1">
                <a:latin typeface="Consolas" panose="020B0609020204030204" pitchFamily="49" charset="0"/>
              </a:rPr>
              <a:t>function</a:t>
            </a:r>
            <a:r>
              <a:rPr lang="es-ES" dirty="0">
                <a:latin typeface="Consolas" panose="020B0609020204030204" pitchFamily="49" charset="0"/>
              </a:rPr>
              <a:t> </a:t>
            </a:r>
            <a:r>
              <a:rPr lang="es-ES" dirty="0" err="1">
                <a:latin typeface="Consolas" panose="020B0609020204030204" pitchFamily="49" charset="0"/>
              </a:rPr>
              <a:t>sumaProducto</a:t>
            </a:r>
            <a:r>
              <a:rPr lang="es-ES" dirty="0">
                <a:latin typeface="Consolas" panose="020B0609020204030204" pitchFamily="49" charset="0"/>
              </a:rPr>
              <a:t>($arg1, $arg2)</a:t>
            </a:r>
          </a:p>
          <a:p>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[$arg1 + $arg2, $arg1 * $arg2];</a:t>
            </a:r>
          </a:p>
          <a:p>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$a = 20;</a:t>
            </a:r>
          </a:p>
          <a:p>
            <a:r>
              <a:rPr lang="es-ES" dirty="0">
                <a:latin typeface="Consolas" panose="020B0609020204030204" pitchFamily="49" charset="0"/>
              </a:rPr>
              <a:t>$b = 30;</a:t>
            </a:r>
          </a:p>
          <a:p>
            <a:r>
              <a:rPr lang="es-ES" dirty="0">
                <a:latin typeface="Consolas" panose="020B0609020204030204" pitchFamily="49" charset="0"/>
              </a:rPr>
              <a:t>[$suma, $producto] = </a:t>
            </a:r>
            <a:r>
              <a:rPr lang="es-ES" dirty="0" err="1">
                <a:latin typeface="Consolas" panose="020B0609020204030204" pitchFamily="49" charset="0"/>
              </a:rPr>
              <a:t>sumaProducto</a:t>
            </a:r>
            <a:r>
              <a:rPr lang="es-ES" dirty="0">
                <a:latin typeface="Consolas" panose="020B0609020204030204" pitchFamily="49" charset="0"/>
              </a:rPr>
              <a:t>($a, $b);</a:t>
            </a:r>
          </a:p>
          <a:p>
            <a:r>
              <a:rPr lang="es-ES" dirty="0" err="1">
                <a:latin typeface="Consolas" panose="020B0609020204030204" pitchFamily="49" charset="0"/>
              </a:rPr>
              <a:t>print</a:t>
            </a:r>
            <a:r>
              <a:rPr lang="es-ES" dirty="0">
                <a:latin typeface="Consolas" panose="020B0609020204030204" pitchFamily="49" charset="0"/>
              </a:rPr>
              <a:t> "&lt;p&gt;$a + $b = $suma&lt;/p&gt;\n";</a:t>
            </a:r>
          </a:p>
          <a:p>
            <a:r>
              <a:rPr lang="es-ES" dirty="0" err="1">
                <a:latin typeface="Consolas" panose="020B0609020204030204" pitchFamily="49" charset="0"/>
              </a:rPr>
              <a:t>print</a:t>
            </a:r>
            <a:r>
              <a:rPr lang="es-ES" dirty="0">
                <a:latin typeface="Consolas" panose="020B0609020204030204" pitchFamily="49" charset="0"/>
              </a:rPr>
              <a:t> "\n";</a:t>
            </a:r>
          </a:p>
          <a:p>
            <a:r>
              <a:rPr lang="es-ES" dirty="0" err="1">
                <a:latin typeface="Consolas" panose="020B0609020204030204" pitchFamily="49" charset="0"/>
              </a:rPr>
              <a:t>print</a:t>
            </a:r>
            <a:r>
              <a:rPr lang="es-ES" dirty="0">
                <a:latin typeface="Consolas" panose="020B0609020204030204" pitchFamily="49" charset="0"/>
              </a:rPr>
              <a:t> "&lt;p&gt;$a * $b = $producto&lt;/p&gt;\n";</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B91A872E-FA2A-2AF4-F368-F34A653C0202}"/>
              </a:ext>
            </a:extLst>
          </p:cNvPr>
          <p:cNvSpPr txBox="1"/>
          <p:nvPr/>
        </p:nvSpPr>
        <p:spPr>
          <a:xfrm>
            <a:off x="5004048" y="2202418"/>
            <a:ext cx="4583622" cy="738664"/>
          </a:xfrm>
          <a:prstGeom prst="rect">
            <a:avLst/>
          </a:prstGeom>
          <a:noFill/>
        </p:spPr>
        <p:txBody>
          <a:bodyPr wrap="square">
            <a:spAutoFit/>
          </a:bodyPr>
          <a:lstStyle/>
          <a:p>
            <a:r>
              <a:rPr lang="nn-NO" dirty="0"/>
              <a:t>&lt;p&gt;20 + 30 = 50&lt;/p&gt;</a:t>
            </a:r>
          </a:p>
          <a:p>
            <a:endParaRPr lang="nn-NO" dirty="0"/>
          </a:p>
          <a:p>
            <a:r>
              <a:rPr lang="nn-NO" dirty="0"/>
              <a:t>&lt;p&gt;20 * 30 = 600&lt;/p&gt;</a:t>
            </a:r>
            <a:endParaRPr lang="es-ES" dirty="0"/>
          </a:p>
        </p:txBody>
      </p:sp>
    </p:spTree>
    <p:extLst>
      <p:ext uri="{BB962C8B-B14F-4D97-AF65-F5344CB8AC3E}">
        <p14:creationId xmlns:p14="http://schemas.microsoft.com/office/powerpoint/2010/main" val="1378055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a:xfrm>
            <a:off x="35496" y="51470"/>
            <a:ext cx="8928992" cy="857400"/>
          </a:xfrm>
        </p:spPr>
        <p:txBody>
          <a:bodyPr/>
          <a:lstStyle/>
          <a:p>
            <a:r>
              <a:rPr lang="es-ES" dirty="0"/>
              <a:t>Funciones con argumentos predeterminados</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987574"/>
            <a:ext cx="8712968" cy="3552300"/>
          </a:xfrm>
        </p:spPr>
        <p:txBody>
          <a:bodyPr/>
          <a:lstStyle/>
          <a:p>
            <a:pPr marL="114300" indent="0">
              <a:buNone/>
            </a:pPr>
            <a:r>
              <a:rPr lang="es-ES" sz="1800" dirty="0"/>
              <a:t>En PHP se pueden definir funciones con argumentos predeterminados, de manera que si en la llamada a la función no se envía un argumento, la función asume un valor predeterminado. Lógicamente, los argumentos predeterminados deben ser los últimos en la lista de argumentos, para evitar ambigüedades.</a:t>
            </a:r>
          </a:p>
          <a:p>
            <a:pPr marL="114300" indent="0">
              <a:buNone/>
            </a:pPr>
            <a:endParaRPr lang="es-ES" sz="1800" dirty="0"/>
          </a:p>
          <a:p>
            <a:pPr marL="114300" indent="0">
              <a:buNone/>
            </a:pPr>
            <a:r>
              <a:rPr lang="es-ES" sz="1800" dirty="0"/>
              <a:t>Los argumentos predeterminados se establecen en la definición de la función, igualando el nombre del argumento a su valor predeterminado.</a:t>
            </a:r>
          </a:p>
          <a:p>
            <a:pPr marL="114300" indent="0">
              <a:buNone/>
            </a:pPr>
            <a:endParaRPr lang="es-ES" sz="1800" dirty="0"/>
          </a:p>
          <a:p>
            <a:pPr marL="114300" indent="0">
              <a:buNone/>
            </a:pPr>
            <a:r>
              <a:rPr lang="es-ES" sz="1800" dirty="0"/>
              <a:t>El ejemplo siguiente muestra una función que calcula diferentes tipos de media (aritmética, geométrica, armónica). Los argumentos de la función son los números cuya media se debe calcular y el tipo de media a calcular. En el ejemplo, el tipo de media predeterminado es la media aritmética.</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106</a:t>
            </a:fld>
            <a:endParaRPr lang="es-ES" dirty="0"/>
          </a:p>
        </p:txBody>
      </p:sp>
    </p:spTree>
    <p:extLst>
      <p:ext uri="{BB962C8B-B14F-4D97-AF65-F5344CB8AC3E}">
        <p14:creationId xmlns:p14="http://schemas.microsoft.com/office/powerpoint/2010/main" val="3624340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107</a:t>
            </a:fld>
            <a:endParaRPr lang="es-ES" dirty="0"/>
          </a:p>
        </p:txBody>
      </p:sp>
      <p:sp>
        <p:nvSpPr>
          <p:cNvPr id="6" name="CuadroTexto 5">
            <a:extLst>
              <a:ext uri="{FF2B5EF4-FFF2-40B4-BE49-F238E27FC236}">
                <a16:creationId xmlns:a16="http://schemas.microsoft.com/office/drawing/2014/main" id="{EF9C1AA5-8F47-D624-A4F3-FFA8C16D32E0}"/>
              </a:ext>
            </a:extLst>
          </p:cNvPr>
          <p:cNvSpPr txBox="1"/>
          <p:nvPr/>
        </p:nvSpPr>
        <p:spPr>
          <a:xfrm>
            <a:off x="179512" y="-92546"/>
            <a:ext cx="8384076" cy="5262979"/>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ESTA ES LA DEFINICIÓN DE LA FUNCIÓN </a:t>
            </a:r>
            <a:r>
              <a:rPr lang="es-ES" dirty="0" err="1">
                <a:latin typeface="Consolas" panose="020B0609020204030204" pitchFamily="49" charset="0"/>
              </a:rPr>
              <a:t>calculaMedia</a:t>
            </a:r>
            <a:endParaRPr lang="es-ES" dirty="0">
              <a:latin typeface="Consolas" panose="020B0609020204030204" pitchFamily="49" charset="0"/>
            </a:endParaRPr>
          </a:p>
          <a:p>
            <a:r>
              <a:rPr lang="es-ES" dirty="0" err="1">
                <a:latin typeface="Consolas" panose="020B0609020204030204" pitchFamily="49" charset="0"/>
              </a:rPr>
              <a:t>function</a:t>
            </a:r>
            <a:r>
              <a:rPr lang="es-ES" dirty="0">
                <a:latin typeface="Consolas" panose="020B0609020204030204" pitchFamily="49" charset="0"/>
              </a:rPr>
              <a:t> </a:t>
            </a:r>
            <a:r>
              <a:rPr lang="es-ES" dirty="0" err="1">
                <a:latin typeface="Consolas" panose="020B0609020204030204" pitchFamily="49" charset="0"/>
              </a:rPr>
              <a:t>calculaMedia</a:t>
            </a:r>
            <a:r>
              <a:rPr lang="es-ES" dirty="0">
                <a:latin typeface="Consolas" panose="020B0609020204030204" pitchFamily="49" charset="0"/>
              </a:rPr>
              <a:t>($arg1, $arg2, $arg3 = "aritmética")</a:t>
            </a:r>
          </a:p>
          <a:p>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if</a:t>
            </a:r>
            <a:r>
              <a:rPr lang="es-ES" dirty="0">
                <a:latin typeface="Consolas" panose="020B0609020204030204" pitchFamily="49" charset="0"/>
              </a:rPr>
              <a:t> ($arg3 == "aritmética") {</a:t>
            </a:r>
          </a:p>
          <a:p>
            <a:r>
              <a:rPr lang="es-ES" dirty="0">
                <a:latin typeface="Consolas" panose="020B0609020204030204" pitchFamily="49" charset="0"/>
              </a:rPr>
              <a:t>        $media = ($arg1 + $arg2) / 2;</a:t>
            </a:r>
          </a:p>
          <a:p>
            <a:r>
              <a:rPr lang="es-ES" dirty="0">
                <a:latin typeface="Consolas" panose="020B0609020204030204" pitchFamily="49" charset="0"/>
              </a:rPr>
              <a:t>    } </a:t>
            </a:r>
            <a:r>
              <a:rPr lang="es-ES" dirty="0" err="1">
                <a:latin typeface="Consolas" panose="020B0609020204030204" pitchFamily="49" charset="0"/>
              </a:rPr>
              <a:t>elseif</a:t>
            </a:r>
            <a:r>
              <a:rPr lang="es-ES" dirty="0">
                <a:latin typeface="Consolas" panose="020B0609020204030204" pitchFamily="49" charset="0"/>
              </a:rPr>
              <a:t> ($arg3 == "geométrica") {</a:t>
            </a:r>
          </a:p>
          <a:p>
            <a:r>
              <a:rPr lang="es-ES" dirty="0">
                <a:latin typeface="Consolas" panose="020B0609020204030204" pitchFamily="49" charset="0"/>
              </a:rPr>
              <a:t>        $media = </a:t>
            </a:r>
            <a:r>
              <a:rPr lang="es-ES" dirty="0" err="1">
                <a:latin typeface="Consolas" panose="020B0609020204030204" pitchFamily="49" charset="0"/>
              </a:rPr>
              <a:t>sqrt</a:t>
            </a:r>
            <a:r>
              <a:rPr lang="es-ES" dirty="0">
                <a:latin typeface="Consolas" panose="020B0609020204030204" pitchFamily="49" charset="0"/>
              </a:rPr>
              <a:t>($arg1 * $arg2) / 2;</a:t>
            </a:r>
          </a:p>
          <a:p>
            <a:r>
              <a:rPr lang="es-ES" dirty="0">
                <a:latin typeface="Consolas" panose="020B0609020204030204" pitchFamily="49" charset="0"/>
              </a:rPr>
              <a:t>    } </a:t>
            </a:r>
            <a:r>
              <a:rPr lang="es-ES" dirty="0" err="1">
                <a:latin typeface="Consolas" panose="020B0609020204030204" pitchFamily="49" charset="0"/>
              </a:rPr>
              <a:t>elseif</a:t>
            </a:r>
            <a:r>
              <a:rPr lang="es-ES" dirty="0">
                <a:latin typeface="Consolas" panose="020B0609020204030204" pitchFamily="49" charset="0"/>
              </a:rPr>
              <a:t> ($arg3 == "armónica") {</a:t>
            </a:r>
          </a:p>
          <a:p>
            <a:r>
              <a:rPr lang="es-ES" dirty="0">
                <a:latin typeface="Consolas" panose="020B0609020204030204" pitchFamily="49" charset="0"/>
              </a:rPr>
              <a:t>        $media = 2 * ($arg1 * $arg2) / ($arg1 + $arg2);</a:t>
            </a:r>
          </a:p>
          <a:p>
            <a:r>
              <a:rPr lang="es-ES" dirty="0">
                <a:latin typeface="Consolas" panose="020B0609020204030204" pitchFamily="49" charset="0"/>
              </a:rPr>
              <a:t>    }</a:t>
            </a:r>
          </a:p>
          <a:p>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$media;</a:t>
            </a:r>
          </a:p>
          <a:p>
            <a:r>
              <a:rPr lang="es-ES" dirty="0">
                <a:latin typeface="Consolas" panose="020B0609020204030204" pitchFamily="49" charset="0"/>
              </a:rPr>
              <a:t>}</a:t>
            </a:r>
          </a:p>
          <a:p>
            <a:r>
              <a:rPr lang="es-ES" dirty="0">
                <a:latin typeface="Consolas" panose="020B0609020204030204" pitchFamily="49" charset="0"/>
              </a:rPr>
              <a:t>// ESTO SON EJEMPLOS DE USO DE LA FUNCIÓN </a:t>
            </a:r>
            <a:r>
              <a:rPr lang="es-ES" dirty="0" err="1">
                <a:latin typeface="Consolas" panose="020B0609020204030204" pitchFamily="49" charset="0"/>
              </a:rPr>
              <a:t>calculaMedia</a:t>
            </a:r>
            <a:endParaRPr lang="es-ES" dirty="0">
              <a:latin typeface="Consolas" panose="020B0609020204030204" pitchFamily="49" charset="0"/>
            </a:endParaRPr>
          </a:p>
          <a:p>
            <a:r>
              <a:rPr lang="es-ES" dirty="0">
                <a:latin typeface="Consolas" panose="020B0609020204030204" pitchFamily="49" charset="0"/>
              </a:rPr>
              <a:t>$dato1 = 12;</a:t>
            </a:r>
          </a:p>
          <a:p>
            <a:r>
              <a:rPr lang="es-ES" dirty="0">
                <a:latin typeface="Consolas" panose="020B0609020204030204" pitchFamily="49" charset="0"/>
              </a:rPr>
              <a:t>$dato2 = 16;</a:t>
            </a:r>
          </a:p>
          <a:p>
            <a:r>
              <a:rPr lang="es-ES" dirty="0">
                <a:latin typeface="Consolas" panose="020B0609020204030204" pitchFamily="49" charset="0"/>
              </a:rPr>
              <a:t>// EL TERCER ARGUMENTO INDICA EL TIPO DE MEDIA A CALCULAR</a:t>
            </a:r>
          </a:p>
          <a:p>
            <a:r>
              <a:rPr lang="es-ES" dirty="0">
                <a:latin typeface="Consolas" panose="020B0609020204030204" pitchFamily="49" charset="0"/>
              </a:rPr>
              <a:t>$media = </a:t>
            </a:r>
            <a:r>
              <a:rPr lang="es-ES" dirty="0" err="1">
                <a:latin typeface="Consolas" panose="020B0609020204030204" pitchFamily="49" charset="0"/>
              </a:rPr>
              <a:t>calculaMedia</a:t>
            </a:r>
            <a:r>
              <a:rPr lang="es-ES" dirty="0">
                <a:latin typeface="Consolas" panose="020B0609020204030204" pitchFamily="49" charset="0"/>
              </a:rPr>
              <a:t>($dato1, $dato2, "geométrica");</a:t>
            </a:r>
          </a:p>
          <a:p>
            <a:r>
              <a:rPr lang="es-ES" dirty="0" err="1">
                <a:latin typeface="Consolas" panose="020B0609020204030204" pitchFamily="49" charset="0"/>
              </a:rPr>
              <a:t>print</a:t>
            </a:r>
            <a:r>
              <a:rPr lang="es-ES" dirty="0">
                <a:latin typeface="Consolas" panose="020B0609020204030204" pitchFamily="49" charset="0"/>
              </a:rPr>
              <a:t> "&lt;p&gt;La media geométrica de $dato1 y $dato2 es $media.&lt;/p&gt;\n";</a:t>
            </a:r>
          </a:p>
          <a:p>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 AL NO PONER EL TERCER ARGUMENTO, DEVUELVE LA MEDIA ARITMÉTICA</a:t>
            </a:r>
          </a:p>
          <a:p>
            <a:r>
              <a:rPr lang="es-ES" dirty="0">
                <a:latin typeface="Consolas" panose="020B0609020204030204" pitchFamily="49" charset="0"/>
              </a:rPr>
              <a:t>$media = </a:t>
            </a:r>
            <a:r>
              <a:rPr lang="es-ES" dirty="0" err="1">
                <a:latin typeface="Consolas" panose="020B0609020204030204" pitchFamily="49" charset="0"/>
              </a:rPr>
              <a:t>calculaMedia</a:t>
            </a:r>
            <a:r>
              <a:rPr lang="es-ES" dirty="0">
                <a:latin typeface="Consolas" panose="020B0609020204030204" pitchFamily="49" charset="0"/>
              </a:rPr>
              <a:t>($dato1, $dato2);</a:t>
            </a:r>
          </a:p>
          <a:p>
            <a:r>
              <a:rPr lang="es-ES" dirty="0" err="1">
                <a:latin typeface="Consolas" panose="020B0609020204030204" pitchFamily="49" charset="0"/>
              </a:rPr>
              <a:t>print</a:t>
            </a:r>
            <a:r>
              <a:rPr lang="es-ES" dirty="0">
                <a:latin typeface="Consolas" panose="020B0609020204030204" pitchFamily="49" charset="0"/>
              </a:rPr>
              <a:t> "&lt;p&gt;La media aritmética de $dato1 y $dato2 es $media.&lt;/p&gt;\n";</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C08127E2-4408-05CF-EC3C-6DE7949739CC}"/>
              </a:ext>
            </a:extLst>
          </p:cNvPr>
          <p:cNvSpPr txBox="1"/>
          <p:nvPr/>
        </p:nvSpPr>
        <p:spPr>
          <a:xfrm>
            <a:off x="5292080" y="912990"/>
            <a:ext cx="4583622" cy="954107"/>
          </a:xfrm>
          <a:prstGeom prst="rect">
            <a:avLst/>
          </a:prstGeom>
          <a:noFill/>
        </p:spPr>
        <p:txBody>
          <a:bodyPr wrap="square">
            <a:spAutoFit/>
          </a:bodyPr>
          <a:lstStyle/>
          <a:p>
            <a:r>
              <a:rPr lang="es-ES" dirty="0"/>
              <a:t>&lt;p&gt;La media geométrica de 12 y 16 es 6.9282032302755.&lt;/p&gt;</a:t>
            </a:r>
          </a:p>
          <a:p>
            <a:endParaRPr lang="es-ES" dirty="0"/>
          </a:p>
          <a:p>
            <a:r>
              <a:rPr lang="es-ES" dirty="0"/>
              <a:t>&lt;p&gt;La media aritmética de 12 y 16 es 14.&lt;/p&gt;</a:t>
            </a:r>
          </a:p>
        </p:txBody>
      </p:sp>
    </p:spTree>
    <p:extLst>
      <p:ext uri="{BB962C8B-B14F-4D97-AF65-F5344CB8AC3E}">
        <p14:creationId xmlns:p14="http://schemas.microsoft.com/office/powerpoint/2010/main" val="2874381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r>
              <a:rPr lang="es-ES" dirty="0"/>
              <a:t>Bibliotecas</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373588"/>
            <a:ext cx="8856984" cy="3552300"/>
          </a:xfrm>
        </p:spPr>
        <p:txBody>
          <a:bodyPr/>
          <a:lstStyle/>
          <a:p>
            <a:pPr marL="114300" indent="0">
              <a:buNone/>
            </a:pPr>
            <a:r>
              <a:rPr lang="es-ES" sz="1800" dirty="0"/>
              <a:t>Las bibliotecas son archivos </a:t>
            </a:r>
            <a:r>
              <a:rPr lang="es-ES" sz="1800" dirty="0" err="1"/>
              <a:t>php</a:t>
            </a:r>
            <a:r>
              <a:rPr lang="es-ES" sz="1800" dirty="0"/>
              <a:t> que se pueden incluir en cualquier otro archivo </a:t>
            </a:r>
            <a:r>
              <a:rPr lang="es-ES" sz="1800" dirty="0" err="1"/>
              <a:t>php</a:t>
            </a:r>
            <a:r>
              <a:rPr lang="es-ES" sz="1800" dirty="0"/>
              <a:t>. Las bibliotecas se suelen utilizar para centralizar fragmentos de código que se utilizan en varias páginas. De esa manera, si se quiere hacer alguna modificación, no es necesario hacer el cambio en todos las páginas sino únicamente en la biblioteca.</a:t>
            </a:r>
          </a:p>
          <a:p>
            <a:pPr marL="114300" indent="0">
              <a:buNone/>
            </a:pPr>
            <a:endParaRPr lang="es-ES" sz="1800" dirty="0"/>
          </a:p>
          <a:p>
            <a:pPr marL="114300" indent="0">
              <a:buNone/>
            </a:pPr>
            <a:r>
              <a:rPr lang="es-ES" sz="1800" dirty="0"/>
              <a:t>Por ejemplo, si definimos en la biblioteca una función que imprima la cabecera de las páginas, desde cualquier página se puede incluir la biblioteca mediante la construcción </a:t>
            </a:r>
            <a:r>
              <a:rPr lang="es-ES" sz="1800" dirty="0" err="1"/>
              <a:t>include</a:t>
            </a:r>
            <a:r>
              <a:rPr lang="es-ES" sz="1800" dirty="0"/>
              <a:t> y llamar a la función como si se hubiera definido en la propia página:</a:t>
            </a:r>
          </a:p>
          <a:p>
            <a:pPr marL="114300" indent="0">
              <a:buNone/>
            </a:pPr>
            <a:endParaRPr lang="es-ES" sz="1800" dirty="0"/>
          </a:p>
          <a:p>
            <a:pPr marL="114300" indent="0">
              <a:buNone/>
            </a:pPr>
            <a:endParaRPr lang="es-ES" sz="1800" dirty="0"/>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108</a:t>
            </a:fld>
            <a:endParaRPr lang="es-ES" dirty="0"/>
          </a:p>
        </p:txBody>
      </p:sp>
    </p:spTree>
    <p:extLst>
      <p:ext uri="{BB962C8B-B14F-4D97-AF65-F5344CB8AC3E}">
        <p14:creationId xmlns:p14="http://schemas.microsoft.com/office/powerpoint/2010/main" val="13769179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07504" y="-164554"/>
            <a:ext cx="8928992" cy="3552300"/>
          </a:xfrm>
        </p:spPr>
        <p:txBody>
          <a:bodyPr/>
          <a:lstStyle/>
          <a:p>
            <a:pPr marL="114300" indent="0">
              <a:buNone/>
            </a:pPr>
            <a:r>
              <a:rPr lang="es-ES" sz="1400" dirty="0" err="1"/>
              <a:t>biblioteca.php</a:t>
            </a:r>
            <a:endParaRPr lang="es-ES" sz="1400" dirty="0"/>
          </a:p>
          <a:p>
            <a:pPr marL="114300" indent="0">
              <a:buNone/>
            </a:pPr>
            <a:r>
              <a:rPr lang="es-ES" sz="1400" dirty="0"/>
              <a:t>&lt;?</a:t>
            </a:r>
            <a:r>
              <a:rPr lang="es-ES" sz="1400" dirty="0" err="1"/>
              <a:t>php</a:t>
            </a:r>
            <a:endParaRPr lang="es-ES" sz="1400" dirty="0"/>
          </a:p>
          <a:p>
            <a:pPr marL="114300" indent="0">
              <a:buNone/>
            </a:pPr>
            <a:r>
              <a:rPr lang="es-ES" sz="1400" dirty="0" err="1"/>
              <a:t>function</a:t>
            </a:r>
            <a:r>
              <a:rPr lang="es-ES" sz="1400" dirty="0"/>
              <a:t> cabecera($titulo)</a:t>
            </a:r>
          </a:p>
          <a:p>
            <a:pPr marL="114300" indent="0">
              <a:buNone/>
            </a:pPr>
            <a:r>
              <a:rPr lang="es-ES" sz="1400" dirty="0"/>
              <a:t>{</a:t>
            </a:r>
          </a:p>
          <a:p>
            <a:pPr marL="114300" indent="0">
              <a:buNone/>
            </a:pPr>
            <a:r>
              <a:rPr lang="es-ES" sz="1400" dirty="0"/>
              <a:t>    </a:t>
            </a:r>
            <a:r>
              <a:rPr lang="es-ES" sz="1400" dirty="0" err="1"/>
              <a:t>print</a:t>
            </a:r>
            <a:r>
              <a:rPr lang="es-ES" sz="1400" dirty="0"/>
              <a:t> "&lt;!DOCTYPE </a:t>
            </a:r>
            <a:r>
              <a:rPr lang="es-ES" sz="1400" dirty="0" err="1"/>
              <a:t>html</a:t>
            </a:r>
            <a:r>
              <a:rPr lang="es-ES" sz="1400" dirty="0"/>
              <a:t>&gt;\n";</a:t>
            </a:r>
          </a:p>
          <a:p>
            <a:pPr marL="114300" indent="0">
              <a:buNone/>
            </a:pPr>
            <a:r>
              <a:rPr lang="es-ES" sz="1400" dirty="0"/>
              <a:t>    </a:t>
            </a:r>
            <a:r>
              <a:rPr lang="es-ES" sz="1400" dirty="0" err="1"/>
              <a:t>print</a:t>
            </a:r>
            <a:r>
              <a:rPr lang="es-ES" sz="1400" dirty="0"/>
              <a:t> "&lt;</a:t>
            </a:r>
            <a:r>
              <a:rPr lang="es-ES" sz="1400" dirty="0" err="1"/>
              <a:t>html</a:t>
            </a:r>
            <a:r>
              <a:rPr lang="es-ES" sz="1400" dirty="0"/>
              <a:t> </a:t>
            </a:r>
            <a:r>
              <a:rPr lang="es-ES" sz="1400" dirty="0" err="1"/>
              <a:t>lang</a:t>
            </a:r>
            <a:r>
              <a:rPr lang="es-ES" sz="1400" dirty="0"/>
              <a:t>=\"es\"&gt;\n";</a:t>
            </a:r>
          </a:p>
          <a:p>
            <a:pPr marL="114300" indent="0">
              <a:buNone/>
            </a:pPr>
            <a:r>
              <a:rPr lang="es-ES" sz="1400" dirty="0"/>
              <a:t>    </a:t>
            </a:r>
            <a:r>
              <a:rPr lang="es-ES" sz="1400" dirty="0" err="1"/>
              <a:t>print</a:t>
            </a:r>
            <a:r>
              <a:rPr lang="es-ES" sz="1400" dirty="0"/>
              <a:t> "&lt;head&gt;\n";</a:t>
            </a:r>
          </a:p>
          <a:p>
            <a:pPr marL="114300" indent="0">
              <a:buNone/>
            </a:pPr>
            <a:r>
              <a:rPr lang="es-ES" sz="1400" dirty="0"/>
              <a:t>    </a:t>
            </a:r>
            <a:r>
              <a:rPr lang="es-ES" sz="1400" dirty="0" err="1"/>
              <a:t>print</a:t>
            </a:r>
            <a:r>
              <a:rPr lang="es-ES" sz="1400" dirty="0"/>
              <a:t> "  &lt;meta </a:t>
            </a:r>
            <a:r>
              <a:rPr lang="es-ES" sz="1400" dirty="0" err="1"/>
              <a:t>charset</a:t>
            </a:r>
            <a:r>
              <a:rPr lang="es-ES" sz="1400" dirty="0"/>
              <a:t>=\"utf-8\"&gt;\n";</a:t>
            </a:r>
          </a:p>
          <a:p>
            <a:pPr marL="114300" indent="0">
              <a:buNone/>
            </a:pPr>
            <a:r>
              <a:rPr lang="es-ES" sz="1400" dirty="0"/>
              <a:t>    </a:t>
            </a:r>
            <a:r>
              <a:rPr lang="es-ES" sz="1400" dirty="0" err="1"/>
              <a:t>print</a:t>
            </a:r>
            <a:r>
              <a:rPr lang="es-ES" sz="1400" dirty="0"/>
              <a:t> "  &lt;</a:t>
            </a:r>
            <a:r>
              <a:rPr lang="es-ES" sz="1400" dirty="0" err="1"/>
              <a:t>title</a:t>
            </a:r>
            <a:r>
              <a:rPr lang="es-ES" sz="1400" dirty="0"/>
              <a:t>&gt;$titulo&lt;/</a:t>
            </a:r>
            <a:r>
              <a:rPr lang="es-ES" sz="1400" dirty="0" err="1"/>
              <a:t>title</a:t>
            </a:r>
            <a:r>
              <a:rPr lang="es-ES" sz="1400" dirty="0"/>
              <a:t>&gt;\n";</a:t>
            </a:r>
          </a:p>
          <a:p>
            <a:pPr marL="114300" indent="0">
              <a:buNone/>
            </a:pPr>
            <a:r>
              <a:rPr lang="es-ES" sz="1400" dirty="0"/>
              <a:t>    </a:t>
            </a:r>
            <a:r>
              <a:rPr lang="es-ES" sz="1400" dirty="0" err="1"/>
              <a:t>print</a:t>
            </a:r>
            <a:r>
              <a:rPr lang="es-ES" sz="1400" dirty="0"/>
              <a:t> "  &lt;meta </a:t>
            </a:r>
            <a:r>
              <a:rPr lang="es-ES" sz="1400" dirty="0" err="1"/>
              <a:t>name</a:t>
            </a:r>
            <a:r>
              <a:rPr lang="es-ES" sz="1400" dirty="0"/>
              <a:t>=\"</a:t>
            </a:r>
            <a:r>
              <a:rPr lang="es-ES" sz="1400" dirty="0" err="1"/>
              <a:t>viewport</a:t>
            </a:r>
            <a:r>
              <a:rPr lang="es-ES" sz="1400" dirty="0"/>
              <a:t>\" </a:t>
            </a:r>
            <a:r>
              <a:rPr lang="es-ES" sz="1400" dirty="0" err="1"/>
              <a:t>content</a:t>
            </a:r>
            <a:r>
              <a:rPr lang="es-ES" sz="1400" dirty="0"/>
              <a:t>=\"</a:t>
            </a:r>
            <a:r>
              <a:rPr lang="es-ES" sz="1400" dirty="0" err="1"/>
              <a:t>width</a:t>
            </a:r>
            <a:r>
              <a:rPr lang="es-ES" sz="1400" dirty="0"/>
              <a:t>=</a:t>
            </a:r>
            <a:r>
              <a:rPr lang="es-ES" sz="1400" dirty="0" err="1"/>
              <a:t>device-width</a:t>
            </a:r>
            <a:r>
              <a:rPr lang="es-ES" sz="1400" dirty="0"/>
              <a:t>, </a:t>
            </a:r>
            <a:r>
              <a:rPr lang="es-ES" sz="1400" dirty="0" err="1"/>
              <a:t>initial-scale</a:t>
            </a:r>
            <a:r>
              <a:rPr lang="es-ES" sz="1400" dirty="0"/>
              <a:t>=1.0\"&gt;\n";</a:t>
            </a:r>
          </a:p>
          <a:p>
            <a:pPr marL="114300" indent="0">
              <a:buNone/>
            </a:pPr>
            <a:r>
              <a:rPr lang="es-ES" sz="1400" dirty="0"/>
              <a:t>    </a:t>
            </a:r>
            <a:r>
              <a:rPr lang="es-ES" sz="1400" dirty="0" err="1"/>
              <a:t>print</a:t>
            </a:r>
            <a:r>
              <a:rPr lang="es-ES" sz="1400" dirty="0"/>
              <a:t> "  &lt;link </a:t>
            </a:r>
            <a:r>
              <a:rPr lang="es-ES" sz="1400" dirty="0" err="1"/>
              <a:t>rel</a:t>
            </a:r>
            <a:r>
              <a:rPr lang="es-ES" sz="1400" dirty="0"/>
              <a:t>=\"</a:t>
            </a:r>
            <a:r>
              <a:rPr lang="es-ES" sz="1400" dirty="0" err="1"/>
              <a:t>stylesheet</a:t>
            </a:r>
            <a:r>
              <a:rPr lang="es-ES" sz="1400" dirty="0"/>
              <a:t>\" </a:t>
            </a:r>
            <a:r>
              <a:rPr lang="es-ES" sz="1400" dirty="0" err="1"/>
              <a:t>href</a:t>
            </a:r>
            <a:r>
              <a:rPr lang="es-ES" sz="1400" dirty="0"/>
              <a:t>=\"estilo.css\" </a:t>
            </a:r>
            <a:r>
              <a:rPr lang="es-ES" sz="1400" dirty="0" err="1"/>
              <a:t>title</a:t>
            </a:r>
            <a:r>
              <a:rPr lang="es-ES" sz="1400" dirty="0"/>
              <a:t>=\"Color\"&gt;\n";</a:t>
            </a:r>
          </a:p>
          <a:p>
            <a:pPr marL="114300" indent="0">
              <a:buNone/>
            </a:pPr>
            <a:r>
              <a:rPr lang="es-ES" sz="1400" dirty="0"/>
              <a:t>    </a:t>
            </a:r>
            <a:r>
              <a:rPr lang="es-ES" sz="1400" dirty="0" err="1"/>
              <a:t>print</a:t>
            </a:r>
            <a:r>
              <a:rPr lang="es-ES" sz="1400" dirty="0"/>
              <a:t> "&lt;/head&gt;\n";</a:t>
            </a:r>
          </a:p>
          <a:p>
            <a:pPr marL="114300" indent="0">
              <a:buNone/>
            </a:pPr>
            <a:r>
              <a:rPr lang="es-ES" sz="1400" dirty="0"/>
              <a:t>    </a:t>
            </a:r>
            <a:r>
              <a:rPr lang="es-ES" sz="1400" dirty="0" err="1"/>
              <a:t>print</a:t>
            </a:r>
            <a:r>
              <a:rPr lang="es-ES" sz="1400" dirty="0"/>
              <a:t> "\n";</a:t>
            </a:r>
          </a:p>
          <a:p>
            <a:pPr marL="114300" indent="0">
              <a:buNone/>
            </a:pPr>
            <a:r>
              <a:rPr lang="es-ES" sz="1400" dirty="0"/>
              <a:t>    </a:t>
            </a:r>
            <a:r>
              <a:rPr lang="es-ES" sz="1400" dirty="0" err="1"/>
              <a:t>print</a:t>
            </a:r>
            <a:r>
              <a:rPr lang="es-ES" sz="1400" dirty="0"/>
              <a:t> "&lt;</a:t>
            </a:r>
            <a:r>
              <a:rPr lang="es-ES" sz="1400" dirty="0" err="1"/>
              <a:t>body</a:t>
            </a:r>
            <a:r>
              <a:rPr lang="es-ES" sz="1400" dirty="0"/>
              <a:t>&gt;\n";</a:t>
            </a:r>
          </a:p>
          <a:p>
            <a:pPr marL="114300" indent="0">
              <a:buNone/>
            </a:pPr>
            <a:r>
              <a:rPr lang="es-ES" sz="1400" dirty="0"/>
              <a:t>    </a:t>
            </a:r>
            <a:r>
              <a:rPr lang="es-ES" sz="1400" dirty="0" err="1"/>
              <a:t>print</a:t>
            </a:r>
            <a:r>
              <a:rPr lang="es-ES" sz="1400" dirty="0"/>
              <a:t> "  &lt;h1&gt;$titulo&lt;/h1&gt;\n";</a:t>
            </a:r>
          </a:p>
          <a:p>
            <a:pPr marL="114300" indent="0">
              <a:buNone/>
            </a:pPr>
            <a:r>
              <a:rPr lang="es-ES" sz="1400" dirty="0"/>
              <a:t>    </a:t>
            </a:r>
            <a:r>
              <a:rPr lang="es-ES" sz="1400" dirty="0" err="1"/>
              <a:t>print</a:t>
            </a:r>
            <a:r>
              <a:rPr lang="es-ES" sz="1400" dirty="0"/>
              <a:t> "\n";</a:t>
            </a:r>
          </a:p>
          <a:p>
            <a:pPr marL="114300" indent="0">
              <a:buNone/>
            </a:pPr>
            <a:r>
              <a:rPr lang="es-ES" sz="1400" dirty="0"/>
              <a:t>}</a:t>
            </a:r>
          </a:p>
          <a:p>
            <a:pPr marL="114300" indent="0">
              <a:buNone/>
            </a:pPr>
            <a:r>
              <a:rPr lang="es-ES" sz="1400" dirty="0"/>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109</a:t>
            </a:fld>
            <a:endParaRPr lang="es-ES" dirty="0"/>
          </a:p>
        </p:txBody>
      </p:sp>
    </p:spTree>
    <p:extLst>
      <p:ext uri="{BB962C8B-B14F-4D97-AF65-F5344CB8AC3E}">
        <p14:creationId xmlns:p14="http://schemas.microsoft.com/office/powerpoint/2010/main" val="3528953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11</a:t>
            </a:fld>
            <a:endParaRPr lang="es-ES" dirty="0"/>
          </a:p>
        </p:txBody>
      </p:sp>
      <p:sp>
        <p:nvSpPr>
          <p:cNvPr id="5" name="Marcador de texto 4">
            <a:extLst>
              <a:ext uri="{FF2B5EF4-FFF2-40B4-BE49-F238E27FC236}">
                <a16:creationId xmlns:a16="http://schemas.microsoft.com/office/drawing/2014/main" id="{65513468-4BC7-10C4-33D7-29BB476FBAD1}"/>
              </a:ext>
            </a:extLst>
          </p:cNvPr>
          <p:cNvSpPr>
            <a:spLocks noGrp="1"/>
          </p:cNvSpPr>
          <p:nvPr>
            <p:ph type="body" idx="1"/>
          </p:nvPr>
        </p:nvSpPr>
        <p:spPr>
          <a:xfrm>
            <a:off x="-28272" y="123478"/>
            <a:ext cx="8792309" cy="3552300"/>
          </a:xfrm>
        </p:spPr>
        <p:txBody>
          <a:bodyPr/>
          <a:lstStyle/>
          <a:p>
            <a:r>
              <a:rPr lang="es-ES" sz="1800" dirty="0"/>
              <a:t>El atributo </a:t>
            </a:r>
            <a:r>
              <a:rPr lang="es-ES" sz="1800" dirty="0" err="1"/>
              <a:t>required</a:t>
            </a:r>
            <a:endParaRPr lang="es-ES" sz="1800" dirty="0"/>
          </a:p>
          <a:p>
            <a:r>
              <a:rPr lang="es-ES" sz="1800" dirty="0"/>
              <a:t>El atributo </a:t>
            </a:r>
            <a:r>
              <a:rPr lang="es-ES" sz="1800" dirty="0" err="1"/>
              <a:t>required</a:t>
            </a:r>
            <a:r>
              <a:rPr lang="es-ES" sz="1800" dirty="0"/>
              <a:t> permite indicar qué controles es obligatorio rellenar para enviar el formulario.</a:t>
            </a:r>
          </a:p>
          <a:p>
            <a:endParaRPr lang="es-ES" sz="1800" dirty="0"/>
          </a:p>
          <a:p>
            <a:r>
              <a:rPr lang="es-ES" sz="1800" dirty="0"/>
              <a:t>&lt;p&gt;Nombre: &lt;input </a:t>
            </a:r>
            <a:r>
              <a:rPr lang="es-ES" sz="1800" dirty="0" err="1"/>
              <a:t>type</a:t>
            </a:r>
            <a:r>
              <a:rPr lang="es-ES" sz="1800" dirty="0"/>
              <a:t>="</a:t>
            </a:r>
            <a:r>
              <a:rPr lang="es-ES" sz="1800" dirty="0" err="1"/>
              <a:t>text</a:t>
            </a:r>
            <a:r>
              <a:rPr lang="es-ES" sz="1800" dirty="0"/>
              <a:t>" </a:t>
            </a:r>
            <a:r>
              <a:rPr lang="es-ES" sz="1800" dirty="0" err="1"/>
              <a:t>name</a:t>
            </a:r>
            <a:r>
              <a:rPr lang="es-ES" sz="1800" dirty="0"/>
              <a:t>="nombre" </a:t>
            </a:r>
            <a:r>
              <a:rPr lang="es-ES" sz="1800" dirty="0" err="1"/>
              <a:t>required</a:t>
            </a:r>
            <a:r>
              <a:rPr lang="es-ES" sz="1800" dirty="0"/>
              <a:t>&gt;&lt;/p&gt;</a:t>
            </a:r>
          </a:p>
          <a:p>
            <a:endParaRPr lang="es-ES" sz="1800" dirty="0"/>
          </a:p>
          <a:p>
            <a:endParaRPr lang="es-ES" sz="1800" dirty="0"/>
          </a:p>
          <a:p>
            <a:endParaRPr lang="es-ES" sz="1800" dirty="0"/>
          </a:p>
          <a:p>
            <a:r>
              <a:rPr lang="es-ES" sz="1800" dirty="0"/>
              <a:t>&lt;p&gt;Sexo:</a:t>
            </a:r>
          </a:p>
          <a:p>
            <a:r>
              <a:rPr lang="es-ES" sz="1800" dirty="0"/>
              <a:t>  &lt;input </a:t>
            </a:r>
            <a:r>
              <a:rPr lang="es-ES" sz="1800" dirty="0" err="1"/>
              <a:t>type</a:t>
            </a:r>
            <a:r>
              <a:rPr lang="es-ES" sz="1800" dirty="0"/>
              <a:t>="radio" </a:t>
            </a:r>
            <a:r>
              <a:rPr lang="es-ES" sz="1800" dirty="0" err="1"/>
              <a:t>name</a:t>
            </a:r>
            <a:r>
              <a:rPr lang="es-ES" sz="1800" dirty="0"/>
              <a:t>="hm" </a:t>
            </a:r>
            <a:r>
              <a:rPr lang="es-ES" sz="1800" dirty="0" err="1"/>
              <a:t>value</a:t>
            </a:r>
            <a:r>
              <a:rPr lang="es-ES" sz="1800" dirty="0"/>
              <a:t>="h" </a:t>
            </a:r>
            <a:r>
              <a:rPr lang="es-ES" sz="1800" dirty="0" err="1"/>
              <a:t>required</a:t>
            </a:r>
            <a:r>
              <a:rPr lang="es-ES" sz="1800" dirty="0"/>
              <a:t>&gt; Hombre</a:t>
            </a:r>
          </a:p>
          <a:p>
            <a:r>
              <a:rPr lang="es-ES" sz="1800" dirty="0"/>
              <a:t>  &lt;input </a:t>
            </a:r>
            <a:r>
              <a:rPr lang="es-ES" sz="1800" dirty="0" err="1"/>
              <a:t>type</a:t>
            </a:r>
            <a:r>
              <a:rPr lang="es-ES" sz="1800" dirty="0"/>
              <a:t>="radio" </a:t>
            </a:r>
            <a:r>
              <a:rPr lang="es-ES" sz="1800" dirty="0" err="1"/>
              <a:t>name</a:t>
            </a:r>
            <a:r>
              <a:rPr lang="es-ES" sz="1800" dirty="0"/>
              <a:t>="hm" </a:t>
            </a:r>
            <a:r>
              <a:rPr lang="es-ES" sz="1800" dirty="0" err="1"/>
              <a:t>value</a:t>
            </a:r>
            <a:r>
              <a:rPr lang="es-ES" sz="1800" dirty="0"/>
              <a:t>="m" </a:t>
            </a:r>
            <a:r>
              <a:rPr lang="es-ES" sz="1800" dirty="0" err="1"/>
              <a:t>required</a:t>
            </a:r>
            <a:r>
              <a:rPr lang="es-ES" sz="1800" dirty="0"/>
              <a:t>&gt; Mujer</a:t>
            </a:r>
          </a:p>
          <a:p>
            <a:r>
              <a:rPr lang="es-ES" sz="1800" dirty="0"/>
              <a:t>&lt;/p&gt;</a:t>
            </a:r>
          </a:p>
        </p:txBody>
      </p:sp>
      <p:pic>
        <p:nvPicPr>
          <p:cNvPr id="6" name="Imagen 5">
            <a:extLst>
              <a:ext uri="{FF2B5EF4-FFF2-40B4-BE49-F238E27FC236}">
                <a16:creationId xmlns:a16="http://schemas.microsoft.com/office/drawing/2014/main" id="{0F0B6651-582B-57B5-E716-99A84398AFEC}"/>
              </a:ext>
            </a:extLst>
          </p:cNvPr>
          <p:cNvPicPr>
            <a:picLocks noChangeAspect="1"/>
          </p:cNvPicPr>
          <p:nvPr/>
        </p:nvPicPr>
        <p:blipFill rotWithShape="1">
          <a:blip r:embed="rId2"/>
          <a:srcRect t="15001" r="59450" b="61200"/>
          <a:stretch/>
        </p:blipFill>
        <p:spPr>
          <a:xfrm>
            <a:off x="5220072" y="1959682"/>
            <a:ext cx="3707904" cy="1224136"/>
          </a:xfrm>
          <a:prstGeom prst="rect">
            <a:avLst/>
          </a:prstGeom>
        </p:spPr>
      </p:pic>
    </p:spTree>
    <p:extLst>
      <p:ext uri="{BB962C8B-B14F-4D97-AF65-F5344CB8AC3E}">
        <p14:creationId xmlns:p14="http://schemas.microsoft.com/office/powerpoint/2010/main" val="30559632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683568" y="555526"/>
            <a:ext cx="7134684" cy="3552300"/>
          </a:xfrm>
        </p:spPr>
        <p:txBody>
          <a:bodyPr/>
          <a:lstStyle/>
          <a:p>
            <a:pPr marL="114300" indent="0">
              <a:buNone/>
            </a:pPr>
            <a:r>
              <a:rPr lang="es-ES" dirty="0"/>
              <a:t>pagina-1.php</a:t>
            </a:r>
          </a:p>
          <a:p>
            <a:pPr marL="114300" indent="0">
              <a:buNone/>
            </a:pPr>
            <a:endParaRPr lang="es-ES" dirty="0"/>
          </a:p>
          <a:p>
            <a:pPr marL="114300" indent="0">
              <a:buNone/>
            </a:pPr>
            <a:r>
              <a:rPr lang="es-ES" dirty="0"/>
              <a:t>&lt;?</a:t>
            </a:r>
            <a:r>
              <a:rPr lang="es-ES" dirty="0" err="1"/>
              <a:t>php</a:t>
            </a:r>
            <a:endParaRPr lang="es-ES" dirty="0"/>
          </a:p>
          <a:p>
            <a:pPr marL="114300" indent="0">
              <a:buNone/>
            </a:pPr>
            <a:r>
              <a:rPr lang="es-ES" dirty="0" err="1"/>
              <a:t>include</a:t>
            </a:r>
            <a:r>
              <a:rPr lang="es-ES" dirty="0"/>
              <a:t> "</a:t>
            </a:r>
            <a:r>
              <a:rPr lang="es-ES" dirty="0" err="1"/>
              <a:t>biblioteca.php</a:t>
            </a:r>
            <a:r>
              <a:rPr lang="es-ES" dirty="0"/>
              <a:t>";</a:t>
            </a:r>
          </a:p>
          <a:p>
            <a:pPr marL="114300" indent="0">
              <a:buNone/>
            </a:pPr>
            <a:r>
              <a:rPr lang="es-ES" dirty="0"/>
              <a:t>cabecera("Página de ejemplo");</a:t>
            </a:r>
          </a:p>
          <a:p>
            <a:pPr marL="114300" indent="0">
              <a:buNone/>
            </a:pPr>
            <a:r>
              <a:rPr lang="es-ES" dirty="0" err="1"/>
              <a:t>print</a:t>
            </a:r>
            <a:r>
              <a:rPr lang="es-ES" dirty="0"/>
              <a:t> "  &lt;p&gt;Esta página es válida&lt;/p&gt;";</a:t>
            </a:r>
          </a:p>
          <a:p>
            <a:pPr marL="114300" indent="0">
              <a:buNone/>
            </a:pPr>
            <a:r>
              <a:rPr lang="es-ES" dirty="0"/>
              <a:t>?&gt;</a:t>
            </a:r>
          </a:p>
          <a:p>
            <a:pPr marL="114300" indent="0">
              <a:buNone/>
            </a:pPr>
            <a:r>
              <a:rPr lang="es-ES" dirty="0"/>
              <a:t>&lt;/</a:t>
            </a:r>
            <a:r>
              <a:rPr lang="es-ES" dirty="0" err="1"/>
              <a:t>body</a:t>
            </a:r>
            <a:r>
              <a:rPr lang="es-ES" dirty="0"/>
              <a:t>&gt;</a:t>
            </a:r>
          </a:p>
          <a:p>
            <a:pPr marL="114300" indent="0">
              <a:buNone/>
            </a:pPr>
            <a:r>
              <a:rPr lang="es-ES" dirty="0"/>
              <a:t>&lt;/</a:t>
            </a:r>
            <a:r>
              <a:rPr lang="es-ES" dirty="0" err="1"/>
              <a:t>html</a:t>
            </a:r>
            <a:r>
              <a:rPr lang="es-ES" dirty="0"/>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110</a:t>
            </a:fld>
            <a:endParaRPr lang="es-ES" dirty="0"/>
          </a:p>
        </p:txBody>
      </p:sp>
    </p:spTree>
    <p:extLst>
      <p:ext uri="{BB962C8B-B14F-4D97-AF65-F5344CB8AC3E}">
        <p14:creationId xmlns:p14="http://schemas.microsoft.com/office/powerpoint/2010/main" val="18857872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251520" y="-116454"/>
            <a:ext cx="6462600" cy="3552300"/>
          </a:xfrm>
        </p:spPr>
        <p:txBody>
          <a:bodyPr/>
          <a:lstStyle/>
          <a:p>
            <a:pPr marL="114300" indent="0">
              <a:buNone/>
            </a:pPr>
            <a:r>
              <a:rPr lang="es-ES" sz="1600" dirty="0">
                <a:latin typeface="Consolas" panose="020B0609020204030204" pitchFamily="49" charset="0"/>
              </a:rPr>
              <a:t>&lt;!DOCTYPE </a:t>
            </a:r>
            <a:r>
              <a:rPr lang="es-ES" sz="1600" dirty="0" err="1">
                <a:latin typeface="Consolas" panose="020B0609020204030204" pitchFamily="49" charset="0"/>
              </a:rPr>
              <a:t>html</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html</a:t>
            </a:r>
            <a:r>
              <a:rPr lang="es-ES" sz="1600" dirty="0">
                <a:latin typeface="Consolas" panose="020B0609020204030204" pitchFamily="49" charset="0"/>
              </a:rPr>
              <a:t> </a:t>
            </a:r>
            <a:r>
              <a:rPr lang="es-ES" sz="1600" dirty="0" err="1">
                <a:latin typeface="Consolas" panose="020B0609020204030204" pitchFamily="49" charset="0"/>
              </a:rPr>
              <a:t>lang</a:t>
            </a:r>
            <a:r>
              <a:rPr lang="es-ES" sz="1600" dirty="0">
                <a:latin typeface="Consolas" panose="020B0609020204030204" pitchFamily="49" charset="0"/>
              </a:rPr>
              <a:t>="es"&gt;</a:t>
            </a:r>
          </a:p>
          <a:p>
            <a:pPr marL="114300" indent="0">
              <a:buNone/>
            </a:pPr>
            <a:r>
              <a:rPr lang="es-ES" sz="1600" dirty="0">
                <a:latin typeface="Consolas" panose="020B0609020204030204" pitchFamily="49" charset="0"/>
              </a:rPr>
              <a:t>&lt;head&gt;</a:t>
            </a:r>
          </a:p>
          <a:p>
            <a:pPr marL="114300" indent="0">
              <a:buNone/>
            </a:pPr>
            <a:r>
              <a:rPr lang="es-ES" sz="1600" dirty="0">
                <a:latin typeface="Consolas" panose="020B0609020204030204" pitchFamily="49" charset="0"/>
              </a:rPr>
              <a:t>  &lt;meta </a:t>
            </a:r>
            <a:r>
              <a:rPr lang="es-ES" sz="1600" dirty="0" err="1">
                <a:latin typeface="Consolas" panose="020B0609020204030204" pitchFamily="49" charset="0"/>
              </a:rPr>
              <a:t>charset</a:t>
            </a:r>
            <a:r>
              <a:rPr lang="es-ES" sz="1600" dirty="0">
                <a:latin typeface="Consolas" panose="020B0609020204030204" pitchFamily="49" charset="0"/>
              </a:rPr>
              <a:t>="utf-8"&gt;</a:t>
            </a:r>
          </a:p>
          <a:p>
            <a:pPr marL="114300" indent="0">
              <a:buNone/>
            </a:pPr>
            <a:r>
              <a:rPr lang="es-ES" sz="1600" dirty="0">
                <a:latin typeface="Consolas" panose="020B0609020204030204" pitchFamily="49" charset="0"/>
              </a:rPr>
              <a:t>  &lt;</a:t>
            </a:r>
            <a:r>
              <a:rPr lang="es-ES" sz="1600" dirty="0" err="1">
                <a:latin typeface="Consolas" panose="020B0609020204030204" pitchFamily="49" charset="0"/>
              </a:rPr>
              <a:t>title</a:t>
            </a:r>
            <a:r>
              <a:rPr lang="es-ES" sz="1600" dirty="0">
                <a:latin typeface="Consolas" panose="020B0609020204030204" pitchFamily="49" charset="0"/>
              </a:rPr>
              <a:t>&gt;Página de ejemplo&lt;/</a:t>
            </a:r>
            <a:r>
              <a:rPr lang="es-ES" sz="1600" dirty="0" err="1">
                <a:latin typeface="Consolas" panose="020B0609020204030204" pitchFamily="49" charset="0"/>
              </a:rPr>
              <a:t>title</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  &lt;meta </a:t>
            </a:r>
            <a:r>
              <a:rPr lang="es-ES" sz="1600" dirty="0" err="1">
                <a:latin typeface="Consolas" panose="020B0609020204030204" pitchFamily="49" charset="0"/>
              </a:rPr>
              <a:t>name</a:t>
            </a:r>
            <a:r>
              <a:rPr lang="es-ES" sz="1600" dirty="0">
                <a:latin typeface="Consolas" panose="020B0609020204030204" pitchFamily="49" charset="0"/>
              </a:rPr>
              <a:t>="</a:t>
            </a:r>
            <a:r>
              <a:rPr lang="es-ES" sz="1600" dirty="0" err="1">
                <a:latin typeface="Consolas" panose="020B0609020204030204" pitchFamily="49" charset="0"/>
              </a:rPr>
              <a:t>viewport</a:t>
            </a:r>
            <a:r>
              <a:rPr lang="es-ES" sz="1600" dirty="0">
                <a:latin typeface="Consolas" panose="020B0609020204030204" pitchFamily="49" charset="0"/>
              </a:rPr>
              <a:t>" </a:t>
            </a:r>
            <a:r>
              <a:rPr lang="es-ES" sz="1600" dirty="0" err="1">
                <a:latin typeface="Consolas" panose="020B0609020204030204" pitchFamily="49" charset="0"/>
              </a:rPr>
              <a:t>content</a:t>
            </a:r>
            <a:r>
              <a:rPr lang="es-ES" sz="1600" dirty="0">
                <a:latin typeface="Consolas" panose="020B0609020204030204" pitchFamily="49" charset="0"/>
              </a:rPr>
              <a:t>="</a:t>
            </a:r>
            <a:r>
              <a:rPr lang="es-ES" sz="1600" dirty="0" err="1">
                <a:latin typeface="Consolas" panose="020B0609020204030204" pitchFamily="49" charset="0"/>
              </a:rPr>
              <a:t>width</a:t>
            </a:r>
            <a:r>
              <a:rPr lang="es-ES" sz="1600" dirty="0">
                <a:latin typeface="Consolas" panose="020B0609020204030204" pitchFamily="49" charset="0"/>
              </a:rPr>
              <a:t>=</a:t>
            </a:r>
            <a:r>
              <a:rPr lang="es-ES" sz="1600" dirty="0" err="1">
                <a:latin typeface="Consolas" panose="020B0609020204030204" pitchFamily="49" charset="0"/>
              </a:rPr>
              <a:t>device-width</a:t>
            </a:r>
            <a:r>
              <a:rPr lang="es-ES" sz="1600" dirty="0">
                <a:latin typeface="Consolas" panose="020B0609020204030204" pitchFamily="49" charset="0"/>
              </a:rPr>
              <a:t>, </a:t>
            </a:r>
            <a:r>
              <a:rPr lang="es-ES" sz="1600" dirty="0" err="1">
                <a:latin typeface="Consolas" panose="020B0609020204030204" pitchFamily="49" charset="0"/>
              </a:rPr>
              <a:t>initial-scale</a:t>
            </a:r>
            <a:r>
              <a:rPr lang="es-ES" sz="1600" dirty="0">
                <a:latin typeface="Consolas" panose="020B0609020204030204" pitchFamily="49" charset="0"/>
              </a:rPr>
              <a:t>=1.0"&gt;</a:t>
            </a:r>
          </a:p>
          <a:p>
            <a:pPr marL="114300" indent="0">
              <a:buNone/>
            </a:pPr>
            <a:r>
              <a:rPr lang="es-ES" sz="1600" dirty="0">
                <a:latin typeface="Consolas" panose="020B0609020204030204" pitchFamily="49" charset="0"/>
              </a:rPr>
              <a:t>  &lt;link </a:t>
            </a:r>
            <a:r>
              <a:rPr lang="es-ES" sz="1600" dirty="0" err="1">
                <a:latin typeface="Consolas" panose="020B0609020204030204" pitchFamily="49" charset="0"/>
              </a:rPr>
              <a:t>rel</a:t>
            </a:r>
            <a:r>
              <a:rPr lang="es-ES" sz="1600" dirty="0">
                <a:latin typeface="Consolas" panose="020B0609020204030204" pitchFamily="49" charset="0"/>
              </a:rPr>
              <a:t>="</a:t>
            </a:r>
            <a:r>
              <a:rPr lang="es-ES" sz="1600" dirty="0" err="1">
                <a:latin typeface="Consolas" panose="020B0609020204030204" pitchFamily="49" charset="0"/>
              </a:rPr>
              <a:t>stylesheet</a:t>
            </a:r>
            <a:r>
              <a:rPr lang="es-ES" sz="1600" dirty="0">
                <a:latin typeface="Consolas" panose="020B0609020204030204" pitchFamily="49" charset="0"/>
              </a:rPr>
              <a:t>" </a:t>
            </a:r>
            <a:r>
              <a:rPr lang="es-ES" sz="1600" dirty="0" err="1">
                <a:latin typeface="Consolas" panose="020B0609020204030204" pitchFamily="49" charset="0"/>
              </a:rPr>
              <a:t>href</a:t>
            </a:r>
            <a:r>
              <a:rPr lang="es-ES" sz="1600" dirty="0">
                <a:latin typeface="Consolas" panose="020B0609020204030204" pitchFamily="49" charset="0"/>
              </a:rPr>
              <a:t>="estilo.css" </a:t>
            </a:r>
            <a:r>
              <a:rPr lang="es-ES" sz="1600" dirty="0" err="1">
                <a:latin typeface="Consolas" panose="020B0609020204030204" pitchFamily="49" charset="0"/>
              </a:rPr>
              <a:t>title</a:t>
            </a:r>
            <a:r>
              <a:rPr lang="es-ES" sz="1600" dirty="0">
                <a:latin typeface="Consolas" panose="020B0609020204030204" pitchFamily="49" charset="0"/>
              </a:rPr>
              <a:t>="Color"&gt;</a:t>
            </a:r>
          </a:p>
          <a:p>
            <a:pPr marL="114300" indent="0">
              <a:buNone/>
            </a:pPr>
            <a:r>
              <a:rPr lang="es-ES" sz="1600" dirty="0">
                <a:latin typeface="Consolas" panose="020B0609020204030204" pitchFamily="49" charset="0"/>
              </a:rPr>
              <a:t>&lt;/head&gt;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body</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  &lt;h1&gt;Página de ejemplo&lt;/h1&gt;</a:t>
            </a:r>
          </a:p>
          <a:p>
            <a:pPr marL="114300" indent="0">
              <a:buNone/>
            </a:pPr>
            <a:r>
              <a:rPr lang="es-ES" sz="1600" dirty="0">
                <a:latin typeface="Consolas" panose="020B0609020204030204" pitchFamily="49" charset="0"/>
              </a:rPr>
              <a:t>  &lt;p&gt;Esta página es válida&lt;/p&gt;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body</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html</a:t>
            </a:r>
            <a:r>
              <a:rPr lang="es-ES" sz="16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111</a:t>
            </a:fld>
            <a:endParaRPr lang="es-ES" dirty="0"/>
          </a:p>
        </p:txBody>
      </p:sp>
    </p:spTree>
    <p:extLst>
      <p:ext uri="{BB962C8B-B14F-4D97-AF65-F5344CB8AC3E}">
        <p14:creationId xmlns:p14="http://schemas.microsoft.com/office/powerpoint/2010/main" val="812478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893700" y="555526"/>
            <a:ext cx="6462600" cy="3552300"/>
          </a:xfrm>
        </p:spPr>
        <p:txBody>
          <a:bodyPr/>
          <a:lstStyle/>
          <a:p>
            <a:pPr marL="114300" indent="0">
              <a:buNone/>
            </a:pPr>
            <a:r>
              <a:rPr lang="es-ES" dirty="0"/>
              <a:t>pagina-2.php</a:t>
            </a:r>
          </a:p>
          <a:p>
            <a:pPr marL="114300" indent="0">
              <a:buNone/>
            </a:pPr>
            <a:r>
              <a:rPr lang="es-ES" dirty="0"/>
              <a:t>&lt;?</a:t>
            </a:r>
            <a:r>
              <a:rPr lang="es-ES" dirty="0" err="1"/>
              <a:t>php</a:t>
            </a:r>
            <a:endParaRPr lang="es-ES" dirty="0"/>
          </a:p>
          <a:p>
            <a:pPr marL="114300" indent="0">
              <a:buNone/>
            </a:pPr>
            <a:r>
              <a:rPr lang="es-ES" dirty="0" err="1"/>
              <a:t>include</a:t>
            </a:r>
            <a:r>
              <a:rPr lang="es-ES" dirty="0"/>
              <a:t> "</a:t>
            </a:r>
            <a:r>
              <a:rPr lang="es-ES" dirty="0" err="1"/>
              <a:t>biblioteca.php</a:t>
            </a:r>
            <a:r>
              <a:rPr lang="es-ES" dirty="0"/>
              <a:t>";</a:t>
            </a:r>
          </a:p>
          <a:p>
            <a:pPr marL="114300" indent="0">
              <a:buNone/>
            </a:pPr>
            <a:r>
              <a:rPr lang="es-ES" dirty="0"/>
              <a:t>cabecera("Otra página de ejemplo");</a:t>
            </a:r>
          </a:p>
          <a:p>
            <a:pPr marL="114300" indent="0">
              <a:buNone/>
            </a:pPr>
            <a:r>
              <a:rPr lang="es-ES" dirty="0" err="1"/>
              <a:t>print</a:t>
            </a:r>
            <a:r>
              <a:rPr lang="es-ES" dirty="0"/>
              <a:t> "  &lt;p&gt;Esta página también es válida&lt;/p&gt;";</a:t>
            </a:r>
          </a:p>
          <a:p>
            <a:pPr marL="114300" indent="0">
              <a:buNone/>
            </a:pPr>
            <a:r>
              <a:rPr lang="es-ES" dirty="0"/>
              <a:t>?&gt;</a:t>
            </a:r>
          </a:p>
          <a:p>
            <a:pPr marL="114300" indent="0">
              <a:buNone/>
            </a:pPr>
            <a:r>
              <a:rPr lang="es-ES" dirty="0"/>
              <a:t>&lt;/</a:t>
            </a:r>
            <a:r>
              <a:rPr lang="es-ES" dirty="0" err="1"/>
              <a:t>body</a:t>
            </a:r>
            <a:r>
              <a:rPr lang="es-ES" dirty="0"/>
              <a:t>&gt;</a:t>
            </a:r>
          </a:p>
          <a:p>
            <a:pPr marL="114300" indent="0">
              <a:buNone/>
            </a:pPr>
            <a:r>
              <a:rPr lang="es-ES" dirty="0"/>
              <a:t>&lt;/</a:t>
            </a:r>
            <a:r>
              <a:rPr lang="es-ES" dirty="0" err="1"/>
              <a:t>html</a:t>
            </a:r>
            <a:r>
              <a:rPr lang="es-ES" dirty="0"/>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112</a:t>
            </a:fld>
            <a:endParaRPr lang="es-ES" dirty="0"/>
          </a:p>
        </p:txBody>
      </p:sp>
    </p:spTree>
    <p:extLst>
      <p:ext uri="{BB962C8B-B14F-4D97-AF65-F5344CB8AC3E}">
        <p14:creationId xmlns:p14="http://schemas.microsoft.com/office/powerpoint/2010/main" val="31821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323528" y="-92546"/>
            <a:ext cx="8820472" cy="3552300"/>
          </a:xfrm>
        </p:spPr>
        <p:txBody>
          <a:bodyPr/>
          <a:lstStyle/>
          <a:p>
            <a:pPr marL="114300" indent="0">
              <a:buNone/>
            </a:pPr>
            <a:r>
              <a:rPr lang="es-ES" sz="1600" dirty="0">
                <a:latin typeface="Consolas" panose="020B0609020204030204" pitchFamily="49" charset="0"/>
              </a:rPr>
              <a:t>&lt;!DOCTYPE </a:t>
            </a:r>
            <a:r>
              <a:rPr lang="es-ES" sz="1600" dirty="0" err="1">
                <a:latin typeface="Consolas" panose="020B0609020204030204" pitchFamily="49" charset="0"/>
              </a:rPr>
              <a:t>html</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html</a:t>
            </a:r>
            <a:r>
              <a:rPr lang="es-ES" sz="1600" dirty="0">
                <a:latin typeface="Consolas" panose="020B0609020204030204" pitchFamily="49" charset="0"/>
              </a:rPr>
              <a:t> </a:t>
            </a:r>
            <a:r>
              <a:rPr lang="es-ES" sz="1600" dirty="0" err="1">
                <a:latin typeface="Consolas" panose="020B0609020204030204" pitchFamily="49" charset="0"/>
              </a:rPr>
              <a:t>lang</a:t>
            </a:r>
            <a:r>
              <a:rPr lang="es-ES" sz="1600" dirty="0">
                <a:latin typeface="Consolas" panose="020B0609020204030204" pitchFamily="49" charset="0"/>
              </a:rPr>
              <a:t>="es"&gt;</a:t>
            </a:r>
          </a:p>
          <a:p>
            <a:pPr marL="114300" indent="0">
              <a:buNone/>
            </a:pPr>
            <a:r>
              <a:rPr lang="es-ES" sz="1600" dirty="0">
                <a:latin typeface="Consolas" panose="020B0609020204030204" pitchFamily="49" charset="0"/>
              </a:rPr>
              <a:t>&lt;head&gt;</a:t>
            </a:r>
          </a:p>
          <a:p>
            <a:pPr marL="114300" indent="0">
              <a:buNone/>
            </a:pPr>
            <a:r>
              <a:rPr lang="es-ES" sz="1600" dirty="0">
                <a:latin typeface="Consolas" panose="020B0609020204030204" pitchFamily="49" charset="0"/>
              </a:rPr>
              <a:t>  &lt;meta </a:t>
            </a:r>
            <a:r>
              <a:rPr lang="es-ES" sz="1600" dirty="0" err="1">
                <a:latin typeface="Consolas" panose="020B0609020204030204" pitchFamily="49" charset="0"/>
              </a:rPr>
              <a:t>charset</a:t>
            </a:r>
            <a:r>
              <a:rPr lang="es-ES" sz="1600" dirty="0">
                <a:latin typeface="Consolas" panose="020B0609020204030204" pitchFamily="49" charset="0"/>
              </a:rPr>
              <a:t>="utf-8"&gt;</a:t>
            </a:r>
          </a:p>
          <a:p>
            <a:pPr marL="114300" indent="0">
              <a:buNone/>
            </a:pPr>
            <a:r>
              <a:rPr lang="es-ES" sz="1600" dirty="0">
                <a:latin typeface="Consolas" panose="020B0609020204030204" pitchFamily="49" charset="0"/>
              </a:rPr>
              <a:t>  &lt;</a:t>
            </a:r>
            <a:r>
              <a:rPr lang="es-ES" sz="1600" dirty="0" err="1">
                <a:latin typeface="Consolas" panose="020B0609020204030204" pitchFamily="49" charset="0"/>
              </a:rPr>
              <a:t>title</a:t>
            </a:r>
            <a:r>
              <a:rPr lang="es-ES" sz="1600" dirty="0">
                <a:latin typeface="Consolas" panose="020B0609020204030204" pitchFamily="49" charset="0"/>
              </a:rPr>
              <a:t>&gt;Otra página de ejemplo&lt;/</a:t>
            </a:r>
            <a:r>
              <a:rPr lang="es-ES" sz="1600" dirty="0" err="1">
                <a:latin typeface="Consolas" panose="020B0609020204030204" pitchFamily="49" charset="0"/>
              </a:rPr>
              <a:t>title</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  &lt;meta </a:t>
            </a:r>
            <a:r>
              <a:rPr lang="es-ES" sz="1600" dirty="0" err="1">
                <a:latin typeface="Consolas" panose="020B0609020204030204" pitchFamily="49" charset="0"/>
              </a:rPr>
              <a:t>name</a:t>
            </a:r>
            <a:r>
              <a:rPr lang="es-ES" sz="1600" dirty="0">
                <a:latin typeface="Consolas" panose="020B0609020204030204" pitchFamily="49" charset="0"/>
              </a:rPr>
              <a:t>="</a:t>
            </a:r>
            <a:r>
              <a:rPr lang="es-ES" sz="1600" dirty="0" err="1">
                <a:latin typeface="Consolas" panose="020B0609020204030204" pitchFamily="49" charset="0"/>
              </a:rPr>
              <a:t>viewport</a:t>
            </a:r>
            <a:r>
              <a:rPr lang="es-ES" sz="1600" dirty="0">
                <a:latin typeface="Consolas" panose="020B0609020204030204" pitchFamily="49" charset="0"/>
              </a:rPr>
              <a:t>" </a:t>
            </a:r>
            <a:r>
              <a:rPr lang="es-ES" sz="1600" dirty="0" err="1">
                <a:latin typeface="Consolas" panose="020B0609020204030204" pitchFamily="49" charset="0"/>
              </a:rPr>
              <a:t>content</a:t>
            </a:r>
            <a:r>
              <a:rPr lang="es-ES" sz="1600" dirty="0">
                <a:latin typeface="Consolas" panose="020B0609020204030204" pitchFamily="49" charset="0"/>
              </a:rPr>
              <a:t>="</a:t>
            </a:r>
            <a:r>
              <a:rPr lang="es-ES" sz="1600" dirty="0" err="1">
                <a:latin typeface="Consolas" panose="020B0609020204030204" pitchFamily="49" charset="0"/>
              </a:rPr>
              <a:t>width</a:t>
            </a:r>
            <a:r>
              <a:rPr lang="es-ES" sz="1600" dirty="0">
                <a:latin typeface="Consolas" panose="020B0609020204030204" pitchFamily="49" charset="0"/>
              </a:rPr>
              <a:t>=</a:t>
            </a:r>
            <a:r>
              <a:rPr lang="es-ES" sz="1600" dirty="0" err="1">
                <a:latin typeface="Consolas" panose="020B0609020204030204" pitchFamily="49" charset="0"/>
              </a:rPr>
              <a:t>device-width</a:t>
            </a:r>
            <a:r>
              <a:rPr lang="es-ES" sz="1600" dirty="0">
                <a:latin typeface="Consolas" panose="020B0609020204030204" pitchFamily="49" charset="0"/>
              </a:rPr>
              <a:t>, </a:t>
            </a:r>
            <a:r>
              <a:rPr lang="es-ES" sz="1600" dirty="0" err="1">
                <a:latin typeface="Consolas" panose="020B0609020204030204" pitchFamily="49" charset="0"/>
              </a:rPr>
              <a:t>initial-scale</a:t>
            </a:r>
            <a:r>
              <a:rPr lang="es-ES" sz="1600" dirty="0">
                <a:latin typeface="Consolas" panose="020B0609020204030204" pitchFamily="49" charset="0"/>
              </a:rPr>
              <a:t>=1.0"&gt;</a:t>
            </a:r>
          </a:p>
          <a:p>
            <a:pPr marL="114300" indent="0">
              <a:buNone/>
            </a:pPr>
            <a:r>
              <a:rPr lang="es-ES" sz="1600" dirty="0">
                <a:latin typeface="Consolas" panose="020B0609020204030204" pitchFamily="49" charset="0"/>
              </a:rPr>
              <a:t>  &lt;link </a:t>
            </a:r>
            <a:r>
              <a:rPr lang="es-ES" sz="1600" dirty="0" err="1">
                <a:latin typeface="Consolas" panose="020B0609020204030204" pitchFamily="49" charset="0"/>
              </a:rPr>
              <a:t>rel</a:t>
            </a:r>
            <a:r>
              <a:rPr lang="es-ES" sz="1600" dirty="0">
                <a:latin typeface="Consolas" panose="020B0609020204030204" pitchFamily="49" charset="0"/>
              </a:rPr>
              <a:t>="</a:t>
            </a:r>
            <a:r>
              <a:rPr lang="es-ES" sz="1600" dirty="0" err="1">
                <a:latin typeface="Consolas" panose="020B0609020204030204" pitchFamily="49" charset="0"/>
              </a:rPr>
              <a:t>stylesheet</a:t>
            </a:r>
            <a:r>
              <a:rPr lang="es-ES" sz="1600" dirty="0">
                <a:latin typeface="Consolas" panose="020B0609020204030204" pitchFamily="49" charset="0"/>
              </a:rPr>
              <a:t>" </a:t>
            </a:r>
            <a:r>
              <a:rPr lang="es-ES" sz="1600" dirty="0" err="1">
                <a:latin typeface="Consolas" panose="020B0609020204030204" pitchFamily="49" charset="0"/>
              </a:rPr>
              <a:t>href</a:t>
            </a:r>
            <a:r>
              <a:rPr lang="es-ES" sz="1600" dirty="0">
                <a:latin typeface="Consolas" panose="020B0609020204030204" pitchFamily="49" charset="0"/>
              </a:rPr>
              <a:t>="estilo.css" </a:t>
            </a:r>
            <a:r>
              <a:rPr lang="es-ES" sz="1600" dirty="0" err="1">
                <a:latin typeface="Consolas" panose="020B0609020204030204" pitchFamily="49" charset="0"/>
              </a:rPr>
              <a:t>title</a:t>
            </a:r>
            <a:r>
              <a:rPr lang="es-ES" sz="1600" dirty="0">
                <a:latin typeface="Consolas" panose="020B0609020204030204" pitchFamily="49" charset="0"/>
              </a:rPr>
              <a:t>="Color"&gt;</a:t>
            </a:r>
          </a:p>
          <a:p>
            <a:pPr marL="114300" indent="0">
              <a:buNone/>
            </a:pPr>
            <a:r>
              <a:rPr lang="es-ES" sz="1600" dirty="0">
                <a:latin typeface="Consolas" panose="020B0609020204030204" pitchFamily="49" charset="0"/>
              </a:rPr>
              <a:t>&lt;/head&gt;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body</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  &lt;h1&gt;Otra página de ejemplo&lt;/h1&gt;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  &lt;p&gt;Esta página también es válida&lt;/p&gt;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body</a:t>
            </a:r>
            <a:r>
              <a:rPr lang="es-ES" sz="1600" dirty="0">
                <a:latin typeface="Consolas" panose="020B0609020204030204" pitchFamily="49" charset="0"/>
              </a:rPr>
              <a:t>&gt;</a:t>
            </a:r>
          </a:p>
          <a:p>
            <a:pPr marL="114300" indent="0">
              <a:buNone/>
            </a:pPr>
            <a:r>
              <a:rPr lang="es-ES" sz="1600" dirty="0">
                <a:latin typeface="Consolas" panose="020B0609020204030204" pitchFamily="49" charset="0"/>
              </a:rPr>
              <a:t>&lt;/</a:t>
            </a:r>
            <a:r>
              <a:rPr lang="es-ES" sz="1600" dirty="0" err="1">
                <a:latin typeface="Consolas" panose="020B0609020204030204" pitchFamily="49" charset="0"/>
              </a:rPr>
              <a:t>html</a:t>
            </a:r>
            <a:r>
              <a:rPr lang="es-ES" sz="16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113</a:t>
            </a:fld>
            <a:endParaRPr lang="es-ES" dirty="0"/>
          </a:p>
        </p:txBody>
      </p:sp>
    </p:spTree>
    <p:extLst>
      <p:ext uri="{BB962C8B-B14F-4D97-AF65-F5344CB8AC3E}">
        <p14:creationId xmlns:p14="http://schemas.microsoft.com/office/powerpoint/2010/main" val="62748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07504" y="699542"/>
            <a:ext cx="8656534" cy="3552300"/>
          </a:xfrm>
        </p:spPr>
        <p:txBody>
          <a:bodyPr/>
          <a:lstStyle/>
          <a:p>
            <a:pPr marL="114300" indent="0">
              <a:buNone/>
            </a:pPr>
            <a:r>
              <a:rPr lang="es-ES" sz="1600" dirty="0"/>
              <a:t>Se pueden crear todas las bibliotecas que se necesiten e incluir cualquier número de bibliotecas en cualquier punto de un programa. Las bibliotecas pueden a su vez incluir otras bibliotecas.</a:t>
            </a:r>
          </a:p>
          <a:p>
            <a:pPr marL="114300" indent="0">
              <a:buNone/>
            </a:pPr>
            <a:endParaRPr lang="es-ES" sz="1600" dirty="0"/>
          </a:p>
          <a:p>
            <a:pPr marL="114300" indent="0">
              <a:buNone/>
            </a:pPr>
            <a:r>
              <a:rPr lang="es-ES" sz="1600" dirty="0"/>
              <a:t>Si una función está definida en una biblioteca, se debe incluir la biblioteca antes de llamar a la función o se generará un error.</a:t>
            </a:r>
          </a:p>
          <a:p>
            <a:pPr marL="114300" indent="0">
              <a:buNone/>
            </a:pPr>
            <a:endParaRPr lang="es-ES" sz="1600" dirty="0"/>
          </a:p>
          <a:p>
            <a:pPr marL="114300" indent="0">
              <a:buNone/>
            </a:pPr>
            <a:r>
              <a:rPr lang="es-ES" sz="1600" dirty="0"/>
              <a:t>Normalmente, las bibliotecas suelen contener funciones, definiciones de constantes o inicialización de variables, pero en realidad pueden incluir cualquier tipo de código </a:t>
            </a:r>
            <a:r>
              <a:rPr lang="es-ES" sz="1600" dirty="0" err="1"/>
              <a:t>php</a:t>
            </a:r>
            <a:r>
              <a:rPr lang="es-ES" sz="1600" dirty="0"/>
              <a:t>, que se ejecutará en la posición en la que se incluya la biblioteca</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114</a:t>
            </a:fld>
            <a:endParaRPr lang="es-ES" dirty="0"/>
          </a:p>
        </p:txBody>
      </p:sp>
    </p:spTree>
    <p:extLst>
      <p:ext uri="{BB962C8B-B14F-4D97-AF65-F5344CB8AC3E}">
        <p14:creationId xmlns:p14="http://schemas.microsoft.com/office/powerpoint/2010/main" val="25177735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C34650D-5B3D-A2A1-DB5C-55F763F2DB35}"/>
              </a:ext>
            </a:extLst>
          </p:cNvPr>
          <p:cNvSpPr>
            <a:spLocks noGrp="1"/>
          </p:cNvSpPr>
          <p:nvPr>
            <p:ph type="body" idx="1"/>
          </p:nvPr>
        </p:nvSpPr>
        <p:spPr>
          <a:xfrm>
            <a:off x="251520" y="267494"/>
            <a:ext cx="8512518" cy="3552300"/>
          </a:xfrm>
        </p:spPr>
        <p:txBody>
          <a:bodyPr/>
          <a:lstStyle/>
          <a:p>
            <a:pPr marL="114300" indent="0">
              <a:buNone/>
            </a:pPr>
            <a:r>
              <a:rPr lang="es-ES" sz="1800" dirty="0"/>
              <a:t>Existe una construcción similar a </a:t>
            </a:r>
            <a:r>
              <a:rPr lang="es-ES" sz="1800" dirty="0" err="1"/>
              <a:t>include</a:t>
            </a:r>
            <a:r>
              <a:rPr lang="es-ES" sz="1800" dirty="0"/>
              <a:t>, la construcción </a:t>
            </a:r>
            <a:r>
              <a:rPr lang="es-ES" sz="1800" dirty="0" err="1"/>
              <a:t>require</a:t>
            </a:r>
            <a:r>
              <a:rPr lang="es-ES" sz="1800" dirty="0"/>
              <a:t>. La diferencia con respecto a </a:t>
            </a:r>
            <a:r>
              <a:rPr lang="es-ES" sz="1800" dirty="0" err="1"/>
              <a:t>include</a:t>
            </a:r>
            <a:r>
              <a:rPr lang="es-ES" sz="1800" dirty="0"/>
              <a:t> es que </a:t>
            </a:r>
            <a:r>
              <a:rPr lang="es-ES" sz="1800" dirty="0" err="1"/>
              <a:t>require</a:t>
            </a:r>
            <a:r>
              <a:rPr lang="es-ES" sz="1800" dirty="0"/>
              <a:t> produce un error si no se encuentra el archivo (y no se procesa el resto de la página), mientras que </a:t>
            </a:r>
            <a:r>
              <a:rPr lang="es-ES" sz="1800" dirty="0" err="1"/>
              <a:t>include</a:t>
            </a:r>
            <a:r>
              <a:rPr lang="es-ES" sz="1800" dirty="0"/>
              <a:t> sólo produce un aviso (y se procesa el resto de la página).</a:t>
            </a:r>
          </a:p>
          <a:p>
            <a:pPr marL="114300" indent="0">
              <a:buNone/>
            </a:pPr>
            <a:endParaRPr lang="es-ES" sz="1800" dirty="0"/>
          </a:p>
          <a:p>
            <a:pPr marL="114300" indent="0">
              <a:buNone/>
            </a:pPr>
            <a:r>
              <a:rPr lang="es-ES" sz="1800" dirty="0"/>
              <a:t>En un mismo archivo </a:t>
            </a:r>
            <a:r>
              <a:rPr lang="es-ES" sz="1800" dirty="0" err="1"/>
              <a:t>php</a:t>
            </a:r>
            <a:r>
              <a:rPr lang="es-ES" sz="1800" dirty="0"/>
              <a:t> se pueden incluir varias construcciones </a:t>
            </a:r>
            <a:r>
              <a:rPr lang="es-ES" sz="1800" dirty="0" err="1"/>
              <a:t>include</a:t>
            </a:r>
            <a:r>
              <a:rPr lang="es-ES" sz="1800" dirty="0"/>
              <a:t> o </a:t>
            </a:r>
            <a:r>
              <a:rPr lang="es-ES" sz="1800" dirty="0" err="1"/>
              <a:t>require</a:t>
            </a:r>
            <a:r>
              <a:rPr lang="es-ES" sz="1800" dirty="0"/>
              <a:t>, pero si las bibliotecas incluidas contienen definiciones de funciones, al incluir de nuevo la definición de la función se genera un error.</a:t>
            </a:r>
          </a:p>
          <a:p>
            <a:pPr marL="114300" indent="0">
              <a:buNone/>
            </a:pPr>
            <a:endParaRPr lang="es-ES" sz="1800" dirty="0"/>
          </a:p>
          <a:p>
            <a:pPr marL="114300" indent="0">
              <a:buNone/>
            </a:pPr>
            <a:r>
              <a:rPr lang="es-ES" sz="1800" dirty="0"/>
              <a:t>Para que no ocurra este problema se pueden utilizar las funciones </a:t>
            </a:r>
            <a:r>
              <a:rPr lang="es-ES" sz="1800" dirty="0" err="1"/>
              <a:t>include_once</a:t>
            </a:r>
            <a:r>
              <a:rPr lang="es-ES" sz="1800" dirty="0"/>
              <a:t> o </a:t>
            </a:r>
            <a:r>
              <a:rPr lang="es-ES" sz="1800" dirty="0" err="1"/>
              <a:t>require_once</a:t>
            </a:r>
            <a:r>
              <a:rPr lang="es-ES" sz="1800" dirty="0"/>
              <a:t>, que también incluyen los ficheros pero que, en caso de que los ficheros ya se hayan incluido, entonces no los incluyen.</a:t>
            </a:r>
          </a:p>
          <a:p>
            <a:pPr marL="114300" indent="0">
              <a:buNone/>
            </a:pPr>
            <a:endParaRPr lang="es-ES" sz="1800" dirty="0"/>
          </a:p>
          <a:p>
            <a:pPr marL="114300" indent="0">
              <a:buNone/>
            </a:pPr>
            <a:endParaRPr lang="es-ES" sz="1800" dirty="0"/>
          </a:p>
        </p:txBody>
      </p:sp>
      <p:sp>
        <p:nvSpPr>
          <p:cNvPr id="4" name="Marcador de número de diapositiva 3">
            <a:extLst>
              <a:ext uri="{FF2B5EF4-FFF2-40B4-BE49-F238E27FC236}">
                <a16:creationId xmlns:a16="http://schemas.microsoft.com/office/drawing/2014/main" id="{17AF9823-6952-3649-879E-0E45A1DE6EAB}"/>
              </a:ext>
            </a:extLst>
          </p:cNvPr>
          <p:cNvSpPr>
            <a:spLocks noGrp="1"/>
          </p:cNvSpPr>
          <p:nvPr>
            <p:ph type="sldNum" idx="10"/>
          </p:nvPr>
        </p:nvSpPr>
        <p:spPr/>
        <p:txBody>
          <a:bodyPr/>
          <a:lstStyle/>
          <a:p>
            <a:fld id="{00000000-1234-1234-1234-123412341234}" type="slidenum">
              <a:rPr lang="es-ES" smtClean="0"/>
              <a:pPr/>
              <a:t>115</a:t>
            </a:fld>
            <a:endParaRPr lang="es-ES" dirty="0"/>
          </a:p>
        </p:txBody>
      </p:sp>
    </p:spTree>
    <p:extLst>
      <p:ext uri="{BB962C8B-B14F-4D97-AF65-F5344CB8AC3E}">
        <p14:creationId xmlns:p14="http://schemas.microsoft.com/office/powerpoint/2010/main" val="27649072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407DA-8D9E-BF65-D20E-7E630750007D}"/>
              </a:ext>
            </a:extLst>
          </p:cNvPr>
          <p:cNvSpPr>
            <a:spLocks noGrp="1"/>
          </p:cNvSpPr>
          <p:nvPr>
            <p:ph type="title"/>
          </p:nvPr>
        </p:nvSpPr>
        <p:spPr/>
        <p:txBody>
          <a:bodyPr/>
          <a:lstStyle/>
          <a:p>
            <a:r>
              <a:rPr lang="es-ES" b="1" i="0" dirty="0">
                <a:solidFill>
                  <a:srgbClr val="000000"/>
                </a:solidFill>
                <a:effectLst/>
                <a:latin typeface="Arial" panose="020B0604020202020204" pitchFamily="34" charset="0"/>
              </a:rPr>
              <a:t>Cargar archivos</a:t>
            </a:r>
            <a:endParaRPr lang="es-ES" dirty="0"/>
          </a:p>
        </p:txBody>
      </p:sp>
      <p:sp>
        <p:nvSpPr>
          <p:cNvPr id="3" name="Marcador de texto 2">
            <a:extLst>
              <a:ext uri="{FF2B5EF4-FFF2-40B4-BE49-F238E27FC236}">
                <a16:creationId xmlns:a16="http://schemas.microsoft.com/office/drawing/2014/main" id="{2A2F1F61-6D41-8DCF-47A1-421185406A69}"/>
              </a:ext>
            </a:extLst>
          </p:cNvPr>
          <p:cNvSpPr>
            <a:spLocks noGrp="1"/>
          </p:cNvSpPr>
          <p:nvPr>
            <p:ph type="body" idx="1"/>
          </p:nvPr>
        </p:nvSpPr>
        <p:spPr>
          <a:xfrm>
            <a:off x="179512" y="1373588"/>
            <a:ext cx="8712968" cy="3552300"/>
          </a:xfrm>
        </p:spPr>
        <p:txBody>
          <a:bodyPr/>
          <a:lstStyle/>
          <a:p>
            <a:pPr marL="114300" indent="0">
              <a:buNone/>
            </a:pPr>
            <a:r>
              <a:rPr lang="es-ES" sz="1800" dirty="0"/>
              <a:t>Configuración de PHP</a:t>
            </a:r>
          </a:p>
          <a:p>
            <a:pPr marL="114300" indent="0">
              <a:buNone/>
            </a:pPr>
            <a:r>
              <a:rPr lang="es-ES" sz="1800" dirty="0"/>
              <a:t>Para poder recibir archivos, debes tener establecidas las siguientes directivas de configuración en el archivo PHP.ini</a:t>
            </a:r>
          </a:p>
          <a:p>
            <a:pPr marL="114300" indent="0">
              <a:buNone/>
            </a:pPr>
            <a:endParaRPr lang="es-ES" sz="1800" dirty="0"/>
          </a:p>
          <a:p>
            <a:pPr marL="114300" indent="0">
              <a:buNone/>
            </a:pPr>
            <a:r>
              <a:rPr lang="es-ES" sz="1800" dirty="0" err="1"/>
              <a:t>file_uploads</a:t>
            </a:r>
            <a:r>
              <a:rPr lang="es-ES" sz="1800" dirty="0"/>
              <a:t>: (</a:t>
            </a:r>
            <a:r>
              <a:rPr lang="es-ES" sz="1800" dirty="0" err="1"/>
              <a:t>On</a:t>
            </a:r>
            <a:r>
              <a:rPr lang="es-ES" sz="1800" dirty="0"/>
              <a:t> / Off), permite que haya o no cargas de archivos</a:t>
            </a:r>
          </a:p>
          <a:p>
            <a:pPr marL="114300" indent="0">
              <a:buNone/>
            </a:pPr>
            <a:r>
              <a:rPr lang="es-ES" sz="1800" dirty="0" err="1"/>
              <a:t>upload_max_filesize</a:t>
            </a:r>
            <a:r>
              <a:rPr lang="es-ES" sz="1800" dirty="0"/>
              <a:t>: tamaño máximo del archivo que se puede subir</a:t>
            </a:r>
          </a:p>
          <a:p>
            <a:pPr marL="114300" indent="0">
              <a:buNone/>
            </a:pPr>
            <a:r>
              <a:rPr lang="es-ES" sz="1800" dirty="0" err="1"/>
              <a:t>upload_tmp_dir</a:t>
            </a:r>
            <a:r>
              <a:rPr lang="es-ES" sz="1800" dirty="0"/>
              <a:t>: directorio temporal donde se guardan los archivos cargados</a:t>
            </a:r>
          </a:p>
          <a:p>
            <a:pPr marL="114300" indent="0">
              <a:buNone/>
            </a:pPr>
            <a:r>
              <a:rPr lang="es-ES" sz="1800" dirty="0" err="1"/>
              <a:t>post_max_size</a:t>
            </a:r>
            <a:r>
              <a:rPr lang="es-ES" sz="1800" dirty="0"/>
              <a:t>: tamaño máximo de los datos enviados por el método post</a:t>
            </a:r>
          </a:p>
        </p:txBody>
      </p:sp>
      <p:sp>
        <p:nvSpPr>
          <p:cNvPr id="4" name="Marcador de número de diapositiva 3">
            <a:extLst>
              <a:ext uri="{FF2B5EF4-FFF2-40B4-BE49-F238E27FC236}">
                <a16:creationId xmlns:a16="http://schemas.microsoft.com/office/drawing/2014/main" id="{0115EA42-40D1-4EBF-7977-137C50DEF833}"/>
              </a:ext>
            </a:extLst>
          </p:cNvPr>
          <p:cNvSpPr>
            <a:spLocks noGrp="1"/>
          </p:cNvSpPr>
          <p:nvPr>
            <p:ph type="sldNum" idx="10"/>
          </p:nvPr>
        </p:nvSpPr>
        <p:spPr/>
        <p:txBody>
          <a:bodyPr/>
          <a:lstStyle/>
          <a:p>
            <a:fld id="{00000000-1234-1234-1234-123412341234}" type="slidenum">
              <a:rPr lang="es-ES" smtClean="0"/>
              <a:pPr/>
              <a:t>116</a:t>
            </a:fld>
            <a:endParaRPr lang="es-ES" dirty="0"/>
          </a:p>
        </p:txBody>
      </p:sp>
    </p:spTree>
    <p:extLst>
      <p:ext uri="{BB962C8B-B14F-4D97-AF65-F5344CB8AC3E}">
        <p14:creationId xmlns:p14="http://schemas.microsoft.com/office/powerpoint/2010/main" val="27716628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0F27654-02B7-62CD-3D55-9EC456D78EAE}"/>
              </a:ext>
            </a:extLst>
          </p:cNvPr>
          <p:cNvSpPr>
            <a:spLocks noGrp="1"/>
          </p:cNvSpPr>
          <p:nvPr>
            <p:ph type="body" idx="1"/>
          </p:nvPr>
        </p:nvSpPr>
        <p:spPr>
          <a:xfrm>
            <a:off x="179512" y="123478"/>
            <a:ext cx="8712968" cy="3552300"/>
          </a:xfrm>
        </p:spPr>
        <p:txBody>
          <a:bodyPr/>
          <a:lstStyle/>
          <a:p>
            <a:pPr marL="114300" indent="0">
              <a:buNone/>
            </a:pPr>
            <a:r>
              <a:rPr lang="es-ES" sz="1600" dirty="0"/>
              <a:t>Formulario</a:t>
            </a:r>
          </a:p>
          <a:p>
            <a:pPr marL="114300" indent="0">
              <a:buNone/>
            </a:pPr>
            <a:r>
              <a:rPr lang="es-ES" sz="1600" dirty="0"/>
              <a:t>Un formulario puede enviar un archivo al servidor mediante un control de tipo file. El formulario sería:</a:t>
            </a:r>
          </a:p>
          <a:p>
            <a:pPr marL="114300" indent="0">
              <a:buNone/>
            </a:pPr>
            <a:endParaRPr lang="es-ES" sz="1600" dirty="0"/>
          </a:p>
          <a:p>
            <a:pPr marL="114300" indent="0">
              <a:buNone/>
            </a:pPr>
            <a:r>
              <a:rPr lang="es-ES" sz="1600" dirty="0"/>
              <a:t>&lt;</a:t>
            </a:r>
            <a:r>
              <a:rPr lang="es-ES" sz="1600" dirty="0" err="1"/>
              <a:t>form</a:t>
            </a:r>
            <a:r>
              <a:rPr lang="es-ES" sz="1600" dirty="0"/>
              <a:t> </a:t>
            </a:r>
            <a:r>
              <a:rPr lang="es-ES" sz="1600" dirty="0" err="1"/>
              <a:t>action</a:t>
            </a:r>
            <a:r>
              <a:rPr lang="es-ES" sz="1600" dirty="0"/>
              <a:t>="</a:t>
            </a:r>
            <a:r>
              <a:rPr lang="es-ES" sz="1600" dirty="0" err="1"/>
              <a:t>carga_archivos.php</a:t>
            </a:r>
            <a:r>
              <a:rPr lang="es-ES" sz="1600" dirty="0"/>
              <a:t>" </a:t>
            </a:r>
            <a:r>
              <a:rPr lang="es-ES" sz="1600" dirty="0" err="1"/>
              <a:t>method</a:t>
            </a:r>
            <a:r>
              <a:rPr lang="es-ES" sz="1600" dirty="0"/>
              <a:t>="post" </a:t>
            </a:r>
            <a:r>
              <a:rPr lang="es-ES" sz="1600" dirty="0" err="1"/>
              <a:t>enctype</a:t>
            </a:r>
            <a:r>
              <a:rPr lang="es-ES" sz="1600" dirty="0"/>
              <a:t>="</a:t>
            </a:r>
            <a:r>
              <a:rPr lang="es-ES" sz="1600" dirty="0" err="1"/>
              <a:t>multipart</a:t>
            </a:r>
            <a:r>
              <a:rPr lang="es-ES" sz="1600" dirty="0"/>
              <a:t>/</a:t>
            </a:r>
            <a:r>
              <a:rPr lang="es-ES" sz="1600" dirty="0" err="1"/>
              <a:t>form</a:t>
            </a:r>
            <a:r>
              <a:rPr lang="es-ES" sz="1600" dirty="0"/>
              <a:t>-data"&gt;</a:t>
            </a:r>
          </a:p>
          <a:p>
            <a:pPr marL="114300" indent="0">
              <a:buNone/>
            </a:pPr>
            <a:r>
              <a:rPr lang="es-ES" sz="1600" dirty="0"/>
              <a:t>  &lt;input </a:t>
            </a:r>
            <a:r>
              <a:rPr lang="es-ES" sz="1600" dirty="0" err="1"/>
              <a:t>type</a:t>
            </a:r>
            <a:r>
              <a:rPr lang="es-ES" sz="1600" dirty="0"/>
              <a:t>="file" </a:t>
            </a:r>
            <a:r>
              <a:rPr lang="es-ES" sz="1600" dirty="0" err="1"/>
              <a:t>name</a:t>
            </a:r>
            <a:r>
              <a:rPr lang="es-ES" sz="1600" dirty="0"/>
              <a:t>="</a:t>
            </a:r>
            <a:r>
              <a:rPr lang="es-ES" sz="1600" dirty="0" err="1"/>
              <a:t>nombre_archivo_cliente</a:t>
            </a:r>
            <a:r>
              <a:rPr lang="es-ES" sz="1600" dirty="0"/>
              <a:t>"&gt;&lt;</a:t>
            </a:r>
            <a:r>
              <a:rPr lang="es-ES" sz="1600" dirty="0" err="1"/>
              <a:t>br</a:t>
            </a:r>
            <a:r>
              <a:rPr lang="es-ES" sz="1600" dirty="0"/>
              <a:t>&gt;</a:t>
            </a:r>
          </a:p>
          <a:p>
            <a:pPr marL="114300" indent="0">
              <a:buNone/>
            </a:pPr>
            <a:r>
              <a:rPr lang="es-ES" sz="1600" dirty="0"/>
              <a:t>  &lt;input </a:t>
            </a:r>
            <a:r>
              <a:rPr lang="es-ES" sz="1600" dirty="0" err="1"/>
              <a:t>type</a:t>
            </a:r>
            <a:r>
              <a:rPr lang="es-ES" sz="1600" dirty="0"/>
              <a:t>="</a:t>
            </a:r>
            <a:r>
              <a:rPr lang="es-ES" sz="1600" dirty="0" err="1"/>
              <a:t>submit</a:t>
            </a:r>
            <a:r>
              <a:rPr lang="es-ES" sz="1600" dirty="0"/>
              <a:t>" </a:t>
            </a:r>
            <a:r>
              <a:rPr lang="es-ES" sz="1600" dirty="0" err="1"/>
              <a:t>name</a:t>
            </a:r>
            <a:r>
              <a:rPr lang="es-ES" sz="1600" dirty="0"/>
              <a:t>="enviar" </a:t>
            </a:r>
            <a:r>
              <a:rPr lang="es-ES" sz="1600" dirty="0" err="1"/>
              <a:t>value</a:t>
            </a:r>
            <a:r>
              <a:rPr lang="es-ES" sz="1600" dirty="0"/>
              <a:t>="Enviar"&gt;</a:t>
            </a:r>
          </a:p>
          <a:p>
            <a:pPr marL="114300" indent="0">
              <a:buNone/>
            </a:pPr>
            <a:r>
              <a:rPr lang="es-ES" sz="1600" dirty="0"/>
              <a:t>&lt;/</a:t>
            </a:r>
            <a:r>
              <a:rPr lang="es-ES" sz="1600" dirty="0" err="1"/>
              <a:t>form</a:t>
            </a:r>
            <a:r>
              <a:rPr lang="es-ES" sz="1600" dirty="0"/>
              <a:t>&gt;</a:t>
            </a:r>
          </a:p>
          <a:p>
            <a:pPr marL="114300" indent="0">
              <a:buNone/>
            </a:pPr>
            <a:endParaRPr lang="es-ES" sz="1600" dirty="0"/>
          </a:p>
          <a:p>
            <a:pPr marL="114300" indent="0">
              <a:buNone/>
            </a:pPr>
            <a:r>
              <a:rPr lang="es-ES" sz="1600" dirty="0"/>
              <a:t>Es importante que el atributo </a:t>
            </a:r>
            <a:r>
              <a:rPr lang="es-ES" sz="1600" dirty="0" err="1"/>
              <a:t>method</a:t>
            </a:r>
            <a:r>
              <a:rPr lang="es-ES" sz="1600" dirty="0"/>
              <a:t> tenga el valor post y que el atributo </a:t>
            </a:r>
            <a:r>
              <a:rPr lang="es-ES" sz="1600" dirty="0" err="1"/>
              <a:t>enctype</a:t>
            </a:r>
            <a:r>
              <a:rPr lang="es-ES" sz="1600" dirty="0"/>
              <a:t> tenga el valor </a:t>
            </a:r>
            <a:r>
              <a:rPr lang="es-ES" sz="1600" dirty="0" err="1"/>
              <a:t>multipart</a:t>
            </a:r>
            <a:r>
              <a:rPr lang="es-ES" sz="1600" dirty="0"/>
              <a:t>/</a:t>
            </a:r>
            <a:r>
              <a:rPr lang="es-ES" sz="1600" dirty="0" err="1"/>
              <a:t>form</a:t>
            </a:r>
            <a:r>
              <a:rPr lang="es-ES" sz="1600" dirty="0"/>
              <a:t>-data.</a:t>
            </a:r>
          </a:p>
          <a:p>
            <a:pPr marL="114300" indent="0">
              <a:buNone/>
            </a:pPr>
            <a:endParaRPr lang="es-ES" sz="1600" dirty="0"/>
          </a:p>
          <a:p>
            <a:pPr marL="114300" indent="0">
              <a:buNone/>
            </a:pPr>
            <a:r>
              <a:rPr lang="es-ES" sz="1600" dirty="0"/>
              <a:t>El aspecto del formulario dependerá del navegador que utilices. En este navegador sería:</a:t>
            </a:r>
          </a:p>
        </p:txBody>
      </p:sp>
      <p:sp>
        <p:nvSpPr>
          <p:cNvPr id="4" name="Marcador de número de diapositiva 3">
            <a:extLst>
              <a:ext uri="{FF2B5EF4-FFF2-40B4-BE49-F238E27FC236}">
                <a16:creationId xmlns:a16="http://schemas.microsoft.com/office/drawing/2014/main" id="{47A07621-D091-7AD7-3EBB-7D4EE35449A9}"/>
              </a:ext>
            </a:extLst>
          </p:cNvPr>
          <p:cNvSpPr>
            <a:spLocks noGrp="1"/>
          </p:cNvSpPr>
          <p:nvPr>
            <p:ph type="sldNum" idx="10"/>
          </p:nvPr>
        </p:nvSpPr>
        <p:spPr/>
        <p:txBody>
          <a:bodyPr/>
          <a:lstStyle/>
          <a:p>
            <a:fld id="{00000000-1234-1234-1234-123412341234}" type="slidenum">
              <a:rPr lang="es-ES" smtClean="0"/>
              <a:pPr/>
              <a:t>117</a:t>
            </a:fld>
            <a:endParaRPr lang="es-ES" dirty="0"/>
          </a:p>
        </p:txBody>
      </p:sp>
    </p:spTree>
    <p:extLst>
      <p:ext uri="{BB962C8B-B14F-4D97-AF65-F5344CB8AC3E}">
        <p14:creationId xmlns:p14="http://schemas.microsoft.com/office/powerpoint/2010/main" val="9180949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6E23F95-CED7-5834-491E-D9C519EFD2A8}"/>
              </a:ext>
            </a:extLst>
          </p:cNvPr>
          <p:cNvSpPr>
            <a:spLocks noGrp="1"/>
          </p:cNvSpPr>
          <p:nvPr>
            <p:ph type="body" idx="1"/>
          </p:nvPr>
        </p:nvSpPr>
        <p:spPr>
          <a:xfrm>
            <a:off x="35496" y="-92546"/>
            <a:ext cx="8928992" cy="3552300"/>
          </a:xfrm>
        </p:spPr>
        <p:txBody>
          <a:bodyPr/>
          <a:lstStyle/>
          <a:p>
            <a:pPr marL="114300" indent="0">
              <a:buNone/>
            </a:pPr>
            <a:r>
              <a:rPr lang="es-ES" sz="1600" dirty="0"/>
              <a:t>Script PHP</a:t>
            </a:r>
          </a:p>
          <a:p>
            <a:pPr marL="114300" indent="0">
              <a:buNone/>
            </a:pPr>
            <a:r>
              <a:rPr lang="es-ES" sz="1600" dirty="0"/>
              <a:t>Cuando PHP recibe el archivo, lo almacena en el directorio </a:t>
            </a:r>
            <a:r>
              <a:rPr lang="es-ES" sz="1600" dirty="0" err="1"/>
              <a:t>upload_tmp_dir</a:t>
            </a:r>
            <a:r>
              <a:rPr lang="es-ES" sz="1600" dirty="0"/>
              <a:t> y rellena la matriz asociativa </a:t>
            </a:r>
            <a:r>
              <a:rPr lang="es-ES" sz="1600" dirty="0" err="1"/>
              <a:t>superglobal</a:t>
            </a:r>
            <a:r>
              <a:rPr lang="es-ES" sz="1600" dirty="0"/>
              <a:t> $_FILES["</a:t>
            </a:r>
            <a:r>
              <a:rPr lang="es-ES" sz="1600" dirty="0" err="1"/>
              <a:t>nombre_archivo_cliente</a:t>
            </a:r>
            <a:r>
              <a:rPr lang="es-ES" sz="1600" dirty="0"/>
              <a:t>"] (el nombre que se haya dado al control en el formulario). Esa matriz contiene los siguientes elementos:</a:t>
            </a:r>
          </a:p>
          <a:p>
            <a:pPr marL="114300" indent="0">
              <a:buNone/>
            </a:pPr>
            <a:endParaRPr lang="es-ES" sz="1600" dirty="0"/>
          </a:p>
          <a:p>
            <a:pPr marL="114300" indent="0">
              <a:buNone/>
            </a:pPr>
            <a:r>
              <a:rPr lang="es-ES" sz="1400" dirty="0"/>
              <a:t>$_FILES["</a:t>
            </a:r>
            <a:r>
              <a:rPr lang="es-ES" sz="1400" dirty="0" err="1"/>
              <a:t>nombre_archivo_cliente</a:t>
            </a:r>
            <a:r>
              <a:rPr lang="es-ES" sz="1400" dirty="0"/>
              <a:t>"]["</a:t>
            </a:r>
            <a:r>
              <a:rPr lang="es-ES" sz="1400" dirty="0" err="1"/>
              <a:t>name</a:t>
            </a:r>
            <a:r>
              <a:rPr lang="es-ES" sz="1400" dirty="0"/>
              <a:t>"]: nombre que tenía el archivo cargado en el ordenador del cliente</a:t>
            </a:r>
          </a:p>
          <a:p>
            <a:pPr marL="114300" indent="0">
              <a:buNone/>
            </a:pPr>
            <a:r>
              <a:rPr lang="es-ES" sz="1400" dirty="0"/>
              <a:t>$_FILES["</a:t>
            </a:r>
            <a:r>
              <a:rPr lang="es-ES" sz="1400" dirty="0" err="1"/>
              <a:t>nombre_archivo_cliente</a:t>
            </a:r>
            <a:r>
              <a:rPr lang="es-ES" sz="1400" dirty="0"/>
              <a:t>"]["</a:t>
            </a:r>
            <a:r>
              <a:rPr lang="es-ES" sz="1400" dirty="0" err="1"/>
              <a:t>type</a:t>
            </a:r>
            <a:r>
              <a:rPr lang="es-ES" sz="1400" dirty="0"/>
              <a:t>"]: tipo MIME del archivo cargado</a:t>
            </a:r>
          </a:p>
          <a:p>
            <a:pPr marL="114300" indent="0">
              <a:buNone/>
            </a:pPr>
            <a:r>
              <a:rPr lang="es-ES" sz="1400" dirty="0"/>
              <a:t>$_FILES["</a:t>
            </a:r>
            <a:r>
              <a:rPr lang="es-ES" sz="1400" dirty="0" err="1"/>
              <a:t>nombre_archivo_cliente</a:t>
            </a:r>
            <a:r>
              <a:rPr lang="es-ES" sz="1400" dirty="0"/>
              <a:t>"]["</a:t>
            </a:r>
            <a:r>
              <a:rPr lang="es-ES" sz="1400" dirty="0" err="1"/>
              <a:t>size</a:t>
            </a:r>
            <a:r>
              <a:rPr lang="es-ES" sz="1400" dirty="0"/>
              <a:t>"]: tamaño del archivo cargado</a:t>
            </a:r>
          </a:p>
          <a:p>
            <a:pPr marL="114300" indent="0">
              <a:buNone/>
            </a:pPr>
            <a:r>
              <a:rPr lang="es-ES" sz="1400" dirty="0"/>
              <a:t>$_FILES["</a:t>
            </a:r>
            <a:r>
              <a:rPr lang="es-ES" sz="1400" dirty="0" err="1"/>
              <a:t>nombre_archivo_cliente</a:t>
            </a:r>
            <a:r>
              <a:rPr lang="es-ES" sz="1400" dirty="0"/>
              <a:t>"]["</a:t>
            </a:r>
            <a:r>
              <a:rPr lang="es-ES" sz="1400" dirty="0" err="1"/>
              <a:t>tmp_name</a:t>
            </a:r>
            <a:r>
              <a:rPr lang="es-ES" sz="1400" dirty="0"/>
              <a:t>"]: nombre del archivo cargado en el directorio temporal del servidor</a:t>
            </a:r>
          </a:p>
          <a:p>
            <a:pPr marL="114300" indent="0">
              <a:buNone/>
            </a:pPr>
            <a:r>
              <a:rPr lang="es-ES" sz="1400" dirty="0"/>
              <a:t>$_FILES["</a:t>
            </a:r>
            <a:r>
              <a:rPr lang="es-ES" sz="1400" dirty="0" err="1"/>
              <a:t>nombre_archivo_cliente</a:t>
            </a:r>
            <a:r>
              <a:rPr lang="es-ES" sz="1400" dirty="0"/>
              <a:t>"]["error"]: código de error (en su caso)</a:t>
            </a:r>
          </a:p>
          <a:p>
            <a:pPr marL="114300" indent="0">
              <a:buNone/>
            </a:pPr>
            <a:r>
              <a:rPr lang="es-ES" sz="1600" dirty="0"/>
              <a:t>Como el archivo del directorio temporal desaparecerá al acabar el script, es necesario copiar el archivo a otro lugar. Para ello utiliza la función </a:t>
            </a:r>
            <a:r>
              <a:rPr lang="es-ES" sz="1600" dirty="0" err="1"/>
              <a:t>move_uploaded_file</a:t>
            </a:r>
            <a:r>
              <a:rPr lang="es-ES" sz="1600" dirty="0"/>
              <a:t>($origen, $destino), en la que $origen es el nombre del archivo cargado en el directorio temporal (normalmente puedes utilizar directamente $_FILES['</a:t>
            </a:r>
            <a:r>
              <a:rPr lang="es-ES" sz="1600" dirty="0" err="1"/>
              <a:t>nombre_archivo_cliente</a:t>
            </a:r>
            <a:r>
              <a:rPr lang="es-ES" sz="1600" dirty="0"/>
              <a:t>']['</a:t>
            </a:r>
            <a:r>
              <a:rPr lang="es-ES" sz="1600" dirty="0" err="1"/>
              <a:t>tmp_name</a:t>
            </a:r>
            <a:r>
              <a:rPr lang="es-ES" sz="1600" dirty="0"/>
              <a:t>']) y $destino el nombre del archivo que contendrá la copia.</a:t>
            </a:r>
          </a:p>
        </p:txBody>
      </p:sp>
      <p:sp>
        <p:nvSpPr>
          <p:cNvPr id="4" name="Marcador de número de diapositiva 3">
            <a:extLst>
              <a:ext uri="{FF2B5EF4-FFF2-40B4-BE49-F238E27FC236}">
                <a16:creationId xmlns:a16="http://schemas.microsoft.com/office/drawing/2014/main" id="{9632A987-07CD-EEEC-DFFB-2372CEDF247B}"/>
              </a:ext>
            </a:extLst>
          </p:cNvPr>
          <p:cNvSpPr>
            <a:spLocks noGrp="1"/>
          </p:cNvSpPr>
          <p:nvPr>
            <p:ph type="sldNum" idx="10"/>
          </p:nvPr>
        </p:nvSpPr>
        <p:spPr/>
        <p:txBody>
          <a:bodyPr/>
          <a:lstStyle/>
          <a:p>
            <a:fld id="{00000000-1234-1234-1234-123412341234}" type="slidenum">
              <a:rPr lang="es-ES" smtClean="0"/>
              <a:pPr/>
              <a:t>118</a:t>
            </a:fld>
            <a:endParaRPr lang="es-ES" dirty="0"/>
          </a:p>
        </p:txBody>
      </p:sp>
    </p:spTree>
    <p:extLst>
      <p:ext uri="{BB962C8B-B14F-4D97-AF65-F5344CB8AC3E}">
        <p14:creationId xmlns:p14="http://schemas.microsoft.com/office/powerpoint/2010/main" val="29051064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063D9-76A8-7400-A2C9-B28833D5906B}"/>
              </a:ext>
            </a:extLst>
          </p:cNvPr>
          <p:cNvSpPr>
            <a:spLocks noGrp="1"/>
          </p:cNvSpPr>
          <p:nvPr>
            <p:ph type="title"/>
          </p:nvPr>
        </p:nvSpPr>
        <p:spPr/>
        <p:txBody>
          <a:bodyPr/>
          <a:lstStyle/>
          <a:p>
            <a:r>
              <a:rPr lang="es-ES" dirty="0"/>
              <a:t>COOKIES</a:t>
            </a:r>
          </a:p>
        </p:txBody>
      </p:sp>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119</a:t>
            </a:fld>
            <a:endParaRPr lang="es-ES" dirty="0"/>
          </a:p>
        </p:txBody>
      </p:sp>
    </p:spTree>
    <p:extLst>
      <p:ext uri="{BB962C8B-B14F-4D97-AF65-F5344CB8AC3E}">
        <p14:creationId xmlns:p14="http://schemas.microsoft.com/office/powerpoint/2010/main" val="168356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98672" y="795600"/>
            <a:ext cx="9036496" cy="3552300"/>
          </a:xfrm>
        </p:spPr>
        <p:txBody>
          <a:bodyPr/>
          <a:lstStyle/>
          <a:p>
            <a:pPr marL="114300" indent="0">
              <a:buNone/>
            </a:pPr>
            <a:r>
              <a:rPr lang="es-ES" sz="1300" dirty="0">
                <a:solidFill>
                  <a:schemeClr val="tx1">
                    <a:lumMod val="50000"/>
                  </a:schemeClr>
                </a:solidFill>
              </a:rPr>
              <a:t>&lt;p&gt;Sexo:</a:t>
            </a:r>
          </a:p>
          <a:p>
            <a:pPr marL="114300" indent="0">
              <a:buNone/>
            </a:pPr>
            <a:r>
              <a:rPr lang="es-ES" sz="1300" dirty="0">
                <a:solidFill>
                  <a:schemeClr val="tx1">
                    <a:lumMod val="50000"/>
                  </a:schemeClr>
                </a:solidFill>
              </a:rPr>
              <a:t>  &lt;input </a:t>
            </a:r>
            <a:r>
              <a:rPr lang="es-ES" sz="1300" dirty="0" err="1">
                <a:solidFill>
                  <a:schemeClr val="tx1">
                    <a:lumMod val="50000"/>
                  </a:schemeClr>
                </a:solidFill>
              </a:rPr>
              <a:t>type</a:t>
            </a:r>
            <a:r>
              <a:rPr lang="es-ES" sz="1300" dirty="0">
                <a:solidFill>
                  <a:schemeClr val="tx1">
                    <a:lumMod val="50000"/>
                  </a:schemeClr>
                </a:solidFill>
              </a:rPr>
              <a:t>="radio" </a:t>
            </a:r>
            <a:r>
              <a:rPr lang="es-ES" sz="1300" dirty="0" err="1">
                <a:solidFill>
                  <a:schemeClr val="tx1">
                    <a:lumMod val="50000"/>
                  </a:schemeClr>
                </a:solidFill>
              </a:rPr>
              <a:t>name</a:t>
            </a:r>
            <a:r>
              <a:rPr lang="es-ES" sz="1300" dirty="0">
                <a:solidFill>
                  <a:schemeClr val="tx1">
                    <a:lumMod val="50000"/>
                  </a:schemeClr>
                </a:solidFill>
              </a:rPr>
              <a:t>="hm" </a:t>
            </a:r>
            <a:r>
              <a:rPr lang="es-ES" sz="1300" dirty="0" err="1">
                <a:solidFill>
                  <a:schemeClr val="tx1">
                    <a:lumMod val="50000"/>
                  </a:schemeClr>
                </a:solidFill>
              </a:rPr>
              <a:t>value</a:t>
            </a:r>
            <a:r>
              <a:rPr lang="es-ES" sz="1300" dirty="0">
                <a:solidFill>
                  <a:schemeClr val="tx1">
                    <a:lumMod val="50000"/>
                  </a:schemeClr>
                </a:solidFill>
              </a:rPr>
              <a:t>="h" </a:t>
            </a:r>
            <a:r>
              <a:rPr lang="es-ES" sz="1300" dirty="0" err="1">
                <a:solidFill>
                  <a:schemeClr val="tx1">
                    <a:lumMod val="50000"/>
                  </a:schemeClr>
                </a:solidFill>
              </a:rPr>
              <a:t>required</a:t>
            </a:r>
            <a:r>
              <a:rPr lang="es-ES" sz="1300" dirty="0">
                <a:solidFill>
                  <a:schemeClr val="tx1">
                    <a:lumMod val="50000"/>
                  </a:schemeClr>
                </a:solidFill>
              </a:rPr>
              <a:t>&gt; Hombre</a:t>
            </a:r>
          </a:p>
          <a:p>
            <a:pPr marL="114300" indent="0">
              <a:buNone/>
            </a:pPr>
            <a:r>
              <a:rPr lang="es-ES" sz="1300" dirty="0">
                <a:solidFill>
                  <a:schemeClr val="tx1">
                    <a:lumMod val="50000"/>
                  </a:schemeClr>
                </a:solidFill>
              </a:rPr>
              <a:t>  &lt;input </a:t>
            </a:r>
            <a:r>
              <a:rPr lang="es-ES" sz="1300" dirty="0" err="1">
                <a:solidFill>
                  <a:schemeClr val="tx1">
                    <a:lumMod val="50000"/>
                  </a:schemeClr>
                </a:solidFill>
              </a:rPr>
              <a:t>type</a:t>
            </a:r>
            <a:r>
              <a:rPr lang="es-ES" sz="1300" dirty="0">
                <a:solidFill>
                  <a:schemeClr val="tx1">
                    <a:lumMod val="50000"/>
                  </a:schemeClr>
                </a:solidFill>
              </a:rPr>
              <a:t>="radio" </a:t>
            </a:r>
            <a:r>
              <a:rPr lang="es-ES" sz="1300" dirty="0" err="1">
                <a:solidFill>
                  <a:schemeClr val="tx1">
                    <a:lumMod val="50000"/>
                  </a:schemeClr>
                </a:solidFill>
              </a:rPr>
              <a:t>name</a:t>
            </a:r>
            <a:r>
              <a:rPr lang="es-ES" sz="1300" dirty="0">
                <a:solidFill>
                  <a:schemeClr val="tx1">
                    <a:lumMod val="50000"/>
                  </a:schemeClr>
                </a:solidFill>
              </a:rPr>
              <a:t>="hm" </a:t>
            </a:r>
            <a:r>
              <a:rPr lang="es-ES" sz="1300" dirty="0" err="1">
                <a:solidFill>
                  <a:schemeClr val="tx1">
                    <a:lumMod val="50000"/>
                  </a:schemeClr>
                </a:solidFill>
              </a:rPr>
              <a:t>value</a:t>
            </a:r>
            <a:r>
              <a:rPr lang="es-ES" sz="1300" dirty="0">
                <a:solidFill>
                  <a:schemeClr val="tx1">
                    <a:lumMod val="50000"/>
                  </a:schemeClr>
                </a:solidFill>
              </a:rPr>
              <a:t>="m"&gt; Mujer</a:t>
            </a:r>
          </a:p>
          <a:p>
            <a:pPr marL="114300" indent="0">
              <a:buNone/>
            </a:pPr>
            <a:r>
              <a:rPr lang="es-ES" sz="1300" dirty="0">
                <a:solidFill>
                  <a:schemeClr val="tx1">
                    <a:lumMod val="50000"/>
                  </a:schemeClr>
                </a:solidFill>
              </a:rPr>
              <a:t>&lt;/p&gt;</a:t>
            </a:r>
          </a:p>
          <a:p>
            <a:pPr marL="114300" indent="0">
              <a:buNone/>
            </a:pPr>
            <a:endParaRPr lang="es-ES" sz="1300" dirty="0">
              <a:solidFill>
                <a:schemeClr val="tx1">
                  <a:lumMod val="50000"/>
                </a:schemeClr>
              </a:solidFill>
            </a:endParaRPr>
          </a:p>
          <a:p>
            <a:pPr marL="114300" indent="0">
              <a:buNone/>
            </a:pPr>
            <a:r>
              <a:rPr lang="es-ES" sz="1300" dirty="0">
                <a:solidFill>
                  <a:schemeClr val="tx1">
                    <a:lumMod val="50000"/>
                  </a:schemeClr>
                </a:solidFill>
              </a:rPr>
              <a:t>&lt;p&gt;Edad:</a:t>
            </a:r>
          </a:p>
          <a:p>
            <a:pPr marL="114300" indent="0">
              <a:buNone/>
            </a:pPr>
            <a:r>
              <a:rPr lang="es-ES" sz="1300" dirty="0">
                <a:solidFill>
                  <a:schemeClr val="tx1">
                    <a:lumMod val="50000"/>
                  </a:schemeClr>
                </a:solidFill>
              </a:rPr>
              <a:t>  &lt;input </a:t>
            </a:r>
            <a:r>
              <a:rPr lang="es-ES" sz="1300" dirty="0" err="1">
                <a:solidFill>
                  <a:schemeClr val="tx1">
                    <a:lumMod val="50000"/>
                  </a:schemeClr>
                </a:solidFill>
              </a:rPr>
              <a:t>type</a:t>
            </a:r>
            <a:r>
              <a:rPr lang="es-ES" sz="1300" dirty="0">
                <a:solidFill>
                  <a:schemeClr val="tx1">
                    <a:lumMod val="50000"/>
                  </a:schemeClr>
                </a:solidFill>
              </a:rPr>
              <a:t>="radio" </a:t>
            </a:r>
            <a:r>
              <a:rPr lang="es-ES" sz="1300" dirty="0" err="1">
                <a:solidFill>
                  <a:schemeClr val="tx1">
                    <a:lumMod val="50000"/>
                  </a:schemeClr>
                </a:solidFill>
              </a:rPr>
              <a:t>name</a:t>
            </a:r>
            <a:r>
              <a:rPr lang="es-ES" sz="1300" dirty="0">
                <a:solidFill>
                  <a:schemeClr val="tx1">
                    <a:lumMod val="50000"/>
                  </a:schemeClr>
                </a:solidFill>
              </a:rPr>
              <a:t>="edad" </a:t>
            </a:r>
            <a:r>
              <a:rPr lang="es-ES" sz="1300" dirty="0" err="1">
                <a:solidFill>
                  <a:schemeClr val="tx1">
                    <a:lumMod val="50000"/>
                  </a:schemeClr>
                </a:solidFill>
              </a:rPr>
              <a:t>value</a:t>
            </a:r>
            <a:r>
              <a:rPr lang="es-ES" sz="1300" dirty="0">
                <a:solidFill>
                  <a:schemeClr val="tx1">
                    <a:lumMod val="50000"/>
                  </a:schemeClr>
                </a:solidFill>
              </a:rPr>
              <a:t>="menor"&gt; Menor</a:t>
            </a:r>
          </a:p>
          <a:p>
            <a:pPr marL="114300" indent="0">
              <a:buNone/>
            </a:pPr>
            <a:r>
              <a:rPr lang="es-ES" sz="1300" dirty="0">
                <a:solidFill>
                  <a:schemeClr val="tx1">
                    <a:lumMod val="50000"/>
                  </a:schemeClr>
                </a:solidFill>
              </a:rPr>
              <a:t>  &lt;input </a:t>
            </a:r>
            <a:r>
              <a:rPr lang="es-ES" sz="1300" dirty="0" err="1">
                <a:solidFill>
                  <a:schemeClr val="tx1">
                    <a:lumMod val="50000"/>
                  </a:schemeClr>
                </a:solidFill>
              </a:rPr>
              <a:t>type</a:t>
            </a:r>
            <a:r>
              <a:rPr lang="es-ES" sz="1300" dirty="0">
                <a:solidFill>
                  <a:schemeClr val="tx1">
                    <a:lumMod val="50000"/>
                  </a:schemeClr>
                </a:solidFill>
              </a:rPr>
              <a:t>="radio" </a:t>
            </a:r>
            <a:r>
              <a:rPr lang="es-ES" sz="1300" dirty="0" err="1">
                <a:solidFill>
                  <a:schemeClr val="tx1">
                    <a:lumMod val="50000"/>
                  </a:schemeClr>
                </a:solidFill>
              </a:rPr>
              <a:t>name</a:t>
            </a:r>
            <a:r>
              <a:rPr lang="es-ES" sz="1300" dirty="0">
                <a:solidFill>
                  <a:schemeClr val="tx1">
                    <a:lumMod val="50000"/>
                  </a:schemeClr>
                </a:solidFill>
              </a:rPr>
              <a:t>="edad" </a:t>
            </a:r>
            <a:r>
              <a:rPr lang="es-ES" sz="1300" dirty="0" err="1">
                <a:solidFill>
                  <a:schemeClr val="tx1">
                    <a:lumMod val="50000"/>
                  </a:schemeClr>
                </a:solidFill>
              </a:rPr>
              <a:t>value</a:t>
            </a:r>
            <a:r>
              <a:rPr lang="es-ES" sz="1300" dirty="0">
                <a:solidFill>
                  <a:schemeClr val="tx1">
                    <a:lumMod val="50000"/>
                  </a:schemeClr>
                </a:solidFill>
              </a:rPr>
              <a:t>="adulto" </a:t>
            </a:r>
            <a:r>
              <a:rPr lang="es-ES" sz="1300" dirty="0" err="1">
                <a:solidFill>
                  <a:schemeClr val="tx1">
                    <a:lumMod val="50000"/>
                  </a:schemeClr>
                </a:solidFill>
              </a:rPr>
              <a:t>required</a:t>
            </a:r>
            <a:r>
              <a:rPr lang="es-ES" sz="1300" dirty="0">
                <a:solidFill>
                  <a:schemeClr val="tx1">
                    <a:lumMod val="50000"/>
                  </a:schemeClr>
                </a:solidFill>
              </a:rPr>
              <a:t>&gt; Adulto</a:t>
            </a:r>
          </a:p>
          <a:p>
            <a:pPr marL="114300" indent="0">
              <a:buNone/>
            </a:pPr>
            <a:r>
              <a:rPr lang="es-ES" sz="1300" dirty="0">
                <a:solidFill>
                  <a:schemeClr val="tx1">
                    <a:lumMod val="50000"/>
                  </a:schemeClr>
                </a:solidFill>
              </a:rPr>
              <a:t>&lt;/p&gt;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12</a:t>
            </a:fld>
            <a:endParaRPr lang="es-ES" dirty="0"/>
          </a:p>
        </p:txBody>
      </p:sp>
      <p:pic>
        <p:nvPicPr>
          <p:cNvPr id="6" name="Imagen 5">
            <a:extLst>
              <a:ext uri="{FF2B5EF4-FFF2-40B4-BE49-F238E27FC236}">
                <a16:creationId xmlns:a16="http://schemas.microsoft.com/office/drawing/2014/main" id="{939547AF-E650-F0EE-1AC7-ACB1DA528CCF}"/>
              </a:ext>
            </a:extLst>
          </p:cNvPr>
          <p:cNvPicPr>
            <a:picLocks noChangeAspect="1"/>
          </p:cNvPicPr>
          <p:nvPr/>
        </p:nvPicPr>
        <p:blipFill rotWithShape="1">
          <a:blip r:embed="rId2"/>
          <a:srcRect t="16718" r="69791" b="67143"/>
          <a:stretch/>
        </p:blipFill>
        <p:spPr>
          <a:xfrm>
            <a:off x="5015852" y="1275606"/>
            <a:ext cx="3769660" cy="1132823"/>
          </a:xfrm>
          <a:prstGeom prst="rect">
            <a:avLst/>
          </a:prstGeom>
        </p:spPr>
      </p:pic>
    </p:spTree>
    <p:extLst>
      <p:ext uri="{BB962C8B-B14F-4D97-AF65-F5344CB8AC3E}">
        <p14:creationId xmlns:p14="http://schemas.microsoft.com/office/powerpoint/2010/main" val="15340326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67CA4D-3F24-86AA-8E33-560A7280BBE9}"/>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D592F14-3633-CAA8-C263-1D4C0CF05726}"/>
              </a:ext>
            </a:extLst>
          </p:cNvPr>
          <p:cNvSpPr>
            <a:spLocks noGrp="1"/>
          </p:cNvSpPr>
          <p:nvPr>
            <p:ph type="body" idx="1"/>
          </p:nvPr>
        </p:nvSpPr>
        <p:spPr>
          <a:xfrm>
            <a:off x="179512" y="1373588"/>
            <a:ext cx="8784976" cy="3552300"/>
          </a:xfrm>
        </p:spPr>
        <p:txBody>
          <a:bodyPr/>
          <a:lstStyle/>
          <a:p>
            <a:pPr marL="114300" indent="0">
              <a:buNone/>
            </a:pPr>
            <a:r>
              <a:rPr lang="es-ES" sz="1800" dirty="0"/>
              <a:t>Las cookies (“galletas”, en inglés) son un mecanismo que utilizan los servidores web para guardar información en el ordenador del usuario y recuperarla cada vez que el navegador les pide una página. </a:t>
            </a:r>
          </a:p>
          <a:p>
            <a:pPr marL="114300" indent="0">
              <a:buNone/>
            </a:pPr>
            <a:endParaRPr lang="es-ES" sz="1800" dirty="0"/>
          </a:p>
          <a:p>
            <a:pPr marL="114300" indent="0">
              <a:buNone/>
            </a:pPr>
            <a:r>
              <a:rPr lang="es-ES" sz="1800" dirty="0"/>
              <a:t>La información se guarda en el ordenador del usuario en forma de texto y está formada por parejas (nombre de la cookie y valor de la cookie). Esta información se utiliza para numerosos fines (autentificación, selección de preferencias, ítems seleccionados en un carrito de la compra, etc.), siempre con la intención de identificar al usuario y personalizar las páginas</a:t>
            </a:r>
          </a:p>
        </p:txBody>
      </p:sp>
      <p:sp>
        <p:nvSpPr>
          <p:cNvPr id="4" name="Marcador de número de diapositiva 3">
            <a:extLst>
              <a:ext uri="{FF2B5EF4-FFF2-40B4-BE49-F238E27FC236}">
                <a16:creationId xmlns:a16="http://schemas.microsoft.com/office/drawing/2014/main" id="{44585243-D8F7-1628-89EB-342B712A5997}"/>
              </a:ext>
            </a:extLst>
          </p:cNvPr>
          <p:cNvSpPr>
            <a:spLocks noGrp="1"/>
          </p:cNvSpPr>
          <p:nvPr>
            <p:ph type="sldNum" idx="10"/>
          </p:nvPr>
        </p:nvSpPr>
        <p:spPr/>
        <p:txBody>
          <a:bodyPr/>
          <a:lstStyle/>
          <a:p>
            <a:fld id="{00000000-1234-1234-1234-123412341234}" type="slidenum">
              <a:rPr lang="es-ES" smtClean="0"/>
              <a:pPr/>
              <a:t>120</a:t>
            </a:fld>
            <a:endParaRPr lang="es-ES" dirty="0"/>
          </a:p>
        </p:txBody>
      </p:sp>
    </p:spTree>
    <p:extLst>
      <p:ext uri="{BB962C8B-B14F-4D97-AF65-F5344CB8AC3E}">
        <p14:creationId xmlns:p14="http://schemas.microsoft.com/office/powerpoint/2010/main" val="31055695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23528" y="531618"/>
            <a:ext cx="8568952" cy="3552300"/>
          </a:xfrm>
        </p:spPr>
        <p:txBody>
          <a:bodyPr/>
          <a:lstStyle/>
          <a:p>
            <a:pPr marL="114300" indent="0">
              <a:buNone/>
            </a:pPr>
            <a:r>
              <a:rPr lang="es-ES" sz="1800" dirty="0"/>
              <a:t>Crear cookies</a:t>
            </a:r>
          </a:p>
          <a:p>
            <a:pPr marL="114300" indent="0">
              <a:buNone/>
            </a:pPr>
            <a:r>
              <a:rPr lang="es-ES" sz="1800" dirty="0"/>
              <a:t>Las cookies se crean cuando el servidor se lo pide al navegador. Cuando el servidor envía una página al navegador, puede incluir en las cabeceras de la respuesta HTTP la petición de creación de una o varias cookies. El navegador crea la cookie, guardando no sólo el nombre y el valor de la cookie, sino el nombre del servidor (del dominio) que ha creado la cookie.</a:t>
            </a:r>
          </a:p>
          <a:p>
            <a:pPr marL="114300" indent="0">
              <a:buNone/>
            </a:pPr>
            <a:endParaRPr lang="es-ES" sz="1800" dirty="0"/>
          </a:p>
          <a:p>
            <a:pPr marL="114300" indent="0">
              <a:buNone/>
            </a:pPr>
            <a:r>
              <a:rPr lang="es-ES" sz="1800" dirty="0"/>
              <a:t>En PHP, las cookies se crean mediante la función </a:t>
            </a:r>
            <a:r>
              <a:rPr lang="es-ES" sz="1800" dirty="0" err="1"/>
              <a:t>setcookie</a:t>
            </a:r>
            <a:r>
              <a:rPr lang="es-ES" sz="1800" dirty="0"/>
              <a:t>(). Por ejemplo:</a:t>
            </a:r>
          </a:p>
          <a:p>
            <a:pPr marL="114300" indent="0">
              <a:buNone/>
            </a:pPr>
            <a:endParaRPr lang="es-ES" sz="1800" dirty="0"/>
          </a:p>
          <a:p>
            <a:pPr marL="114300" indent="0">
              <a:buNone/>
            </a:pPr>
            <a:r>
              <a:rPr lang="es-ES" sz="1800" dirty="0"/>
              <a:t>&lt;?</a:t>
            </a:r>
            <a:r>
              <a:rPr lang="es-ES" sz="1800" dirty="0" err="1"/>
              <a:t>php</a:t>
            </a:r>
            <a:endParaRPr lang="es-ES" sz="1800" dirty="0"/>
          </a:p>
          <a:p>
            <a:pPr marL="114300" indent="0">
              <a:buNone/>
            </a:pPr>
            <a:r>
              <a:rPr lang="es-ES" sz="1800" dirty="0" err="1"/>
              <a:t>setcookie</a:t>
            </a:r>
            <a:r>
              <a:rPr lang="es-ES" sz="1800" dirty="0"/>
              <a:t>("nombre", "Pepito Conejo");</a:t>
            </a:r>
          </a:p>
          <a:p>
            <a:pPr marL="114300" indent="0">
              <a:buNone/>
            </a:pPr>
            <a:r>
              <a:rPr lang="es-ES" sz="1800" dirty="0"/>
              <a:t>?&gt;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121</a:t>
            </a:fld>
            <a:endParaRPr lang="es-ES" dirty="0"/>
          </a:p>
        </p:txBody>
      </p:sp>
    </p:spTree>
    <p:extLst>
      <p:ext uri="{BB962C8B-B14F-4D97-AF65-F5344CB8AC3E}">
        <p14:creationId xmlns:p14="http://schemas.microsoft.com/office/powerpoint/2010/main" val="563213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a:xfrm>
            <a:off x="179512" y="603626"/>
            <a:ext cx="8712968" cy="3552300"/>
          </a:xfrm>
        </p:spPr>
        <p:txBody>
          <a:bodyPr/>
          <a:lstStyle/>
          <a:p>
            <a:pPr marL="114300" indent="0">
              <a:buNone/>
            </a:pPr>
            <a:r>
              <a:rPr lang="es-ES" sz="1800" dirty="0"/>
              <a:t>Si se quiere guardar en una cookie una matriz de datos, es necesario crear cada elemento de la matriz en una cookie distinta. Por ejemplo:</a:t>
            </a:r>
          </a:p>
          <a:p>
            <a:pPr marL="114300" indent="0">
              <a:buNone/>
            </a:pPr>
            <a:endParaRPr lang="es-ES" sz="1800" dirty="0"/>
          </a:p>
          <a:p>
            <a:pPr marL="114300" indent="0">
              <a:buNone/>
            </a:pPr>
            <a:r>
              <a:rPr lang="es-ES" sz="1800" dirty="0"/>
              <a:t>&lt;?</a:t>
            </a:r>
            <a:r>
              <a:rPr lang="es-ES" sz="1800" dirty="0" err="1"/>
              <a:t>php</a:t>
            </a:r>
            <a:endParaRPr lang="es-ES" sz="1800" dirty="0"/>
          </a:p>
          <a:p>
            <a:pPr marL="114300" indent="0">
              <a:buNone/>
            </a:pPr>
            <a:r>
              <a:rPr lang="es-ES" sz="1800" dirty="0" err="1"/>
              <a:t>setcookie</a:t>
            </a:r>
            <a:r>
              <a:rPr lang="es-ES" sz="1800" dirty="0"/>
              <a:t>("datos[nombre]", "Pepito");</a:t>
            </a:r>
          </a:p>
          <a:p>
            <a:pPr marL="114300" indent="0">
              <a:buNone/>
            </a:pPr>
            <a:r>
              <a:rPr lang="es-ES" sz="1800" dirty="0" err="1"/>
              <a:t>setcookie</a:t>
            </a:r>
            <a:r>
              <a:rPr lang="es-ES" sz="1800" dirty="0"/>
              <a:t>("datos[apellidos]", "Conejo");</a:t>
            </a:r>
          </a:p>
          <a:p>
            <a:pPr marL="114300" indent="0">
              <a:buNone/>
            </a:pPr>
            <a:r>
              <a:rPr lang="es-ES" sz="1800" dirty="0"/>
              <a:t>?&gt;</a:t>
            </a:r>
          </a:p>
          <a:p>
            <a:pPr marL="114300" indent="0">
              <a:buNone/>
            </a:pPr>
            <a:r>
              <a:rPr lang="es-ES" sz="1800" dirty="0"/>
              <a:t>Es muy importante que los nombres de las cookies no coincidan con los nombres de controles de los formularios, porque PHP incluye los valores de las cookies en la matriz $_REQUEST. Es decir, que si el nombre de una cookie coincide con el nombre de un control, en $_REQUEST sólo se guardará el valor de la cookie, no el del control.</a:t>
            </a:r>
          </a:p>
          <a:p>
            <a:pPr marL="114300" indent="0">
              <a:buNone/>
            </a:pPr>
            <a:endParaRPr lang="es-ES" sz="1800" dirty="0"/>
          </a:p>
          <a:p>
            <a:pPr marL="114300" indent="0">
              <a:buNone/>
            </a:pPr>
            <a:endParaRPr lang="es-ES" sz="1800" dirty="0"/>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122</a:t>
            </a:fld>
            <a:endParaRPr lang="es-ES" dirty="0"/>
          </a:p>
        </p:txBody>
      </p:sp>
    </p:spTree>
    <p:extLst>
      <p:ext uri="{BB962C8B-B14F-4D97-AF65-F5344CB8AC3E}">
        <p14:creationId xmlns:p14="http://schemas.microsoft.com/office/powerpoint/2010/main" val="28303703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251520" y="195486"/>
            <a:ext cx="8712968" cy="3552300"/>
          </a:xfrm>
        </p:spPr>
        <p:txBody>
          <a:bodyPr/>
          <a:lstStyle/>
          <a:p>
            <a:pPr marL="114300" indent="0">
              <a:buNone/>
            </a:pPr>
            <a:r>
              <a:rPr lang="es-ES" sz="1800" dirty="0"/>
              <a:t>Hay que tener la precaución de utilizar la función </a:t>
            </a:r>
            <a:r>
              <a:rPr lang="es-ES" sz="1800" dirty="0" err="1"/>
              <a:t>setcookie</a:t>
            </a:r>
            <a:r>
              <a:rPr lang="es-ES" sz="1800" dirty="0"/>
              <a:t>() antes de empezar a escribir el contenido de la página, porque si no PHP producirá un aviso y no se creará la cookie. </a:t>
            </a:r>
          </a:p>
          <a:p>
            <a:pPr marL="114300" indent="0">
              <a:buNone/>
            </a:pPr>
            <a:endParaRPr lang="es-ES" sz="1800" dirty="0"/>
          </a:p>
          <a:p>
            <a:pPr marL="114300" indent="0">
              <a:buNone/>
            </a:pPr>
            <a:r>
              <a:rPr lang="es-ES" sz="1800" dirty="0"/>
              <a:t>El motivo es que las cookies se crean mediante cabeceras de respuesta HTTP y las cabeceras se envían antes del texto de la página. </a:t>
            </a:r>
          </a:p>
          <a:p>
            <a:pPr marL="114300" indent="0">
              <a:buNone/>
            </a:pPr>
            <a:endParaRPr lang="es-ES" sz="1800" dirty="0"/>
          </a:p>
          <a:p>
            <a:pPr marL="114300" indent="0">
              <a:buNone/>
            </a:pPr>
            <a:r>
              <a:rPr lang="es-ES" sz="1800" dirty="0"/>
              <a:t>Es decir, cuando PHP encuentra una instrucción que escribe texto, cierra automáticamente la cabecera; si a continuación PHP encuentra en el programa la función </a:t>
            </a:r>
            <a:r>
              <a:rPr lang="es-ES" sz="1800" dirty="0" err="1"/>
              <a:t>setcookie</a:t>
            </a:r>
            <a:r>
              <a:rPr lang="es-ES" sz="1800" dirty="0"/>
              <a:t>(), da un aviso porque ya se han enviado las cabeceras y no se crea la cookie. </a:t>
            </a:r>
          </a:p>
          <a:p>
            <a:pPr marL="114300" indent="0">
              <a:buNone/>
            </a:pPr>
            <a:endParaRPr lang="es-ES" sz="1800" dirty="0"/>
          </a:p>
          <a:p>
            <a:pPr marL="114300" indent="0">
              <a:buNone/>
            </a:pPr>
            <a:r>
              <a:rPr lang="es-ES" sz="1800" dirty="0"/>
              <a:t>El ejemplo siguiente muestra código incorrecto, ya que utiliza la función </a:t>
            </a:r>
            <a:r>
              <a:rPr lang="es-ES" sz="1800" dirty="0" err="1"/>
              <a:t>setcookie</a:t>
            </a:r>
            <a:r>
              <a:rPr lang="es-ES" sz="1800" dirty="0"/>
              <a:t>() después de haber escrito texto, y el mensaje de aviso generado por PHP.</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123</a:t>
            </a:fld>
            <a:endParaRPr lang="es-ES" dirty="0"/>
          </a:p>
        </p:txBody>
      </p:sp>
    </p:spTree>
    <p:extLst>
      <p:ext uri="{BB962C8B-B14F-4D97-AF65-F5344CB8AC3E}">
        <p14:creationId xmlns:p14="http://schemas.microsoft.com/office/powerpoint/2010/main" val="39854720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124</a:t>
            </a:fld>
            <a:endParaRPr lang="es-ES" dirty="0"/>
          </a:p>
        </p:txBody>
      </p:sp>
      <p:sp>
        <p:nvSpPr>
          <p:cNvPr id="6" name="CuadroTexto 5">
            <a:extLst>
              <a:ext uri="{FF2B5EF4-FFF2-40B4-BE49-F238E27FC236}">
                <a16:creationId xmlns:a16="http://schemas.microsoft.com/office/drawing/2014/main" id="{9D785278-AF40-21A0-E86C-A4B72707A402}"/>
              </a:ext>
            </a:extLst>
          </p:cNvPr>
          <p:cNvSpPr txBox="1"/>
          <p:nvPr/>
        </p:nvSpPr>
        <p:spPr>
          <a:xfrm>
            <a:off x="323528" y="1275606"/>
            <a:ext cx="7632848" cy="1169551"/>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Este código es incorrecto, la cabecera se crea después de crear texto</a:t>
            </a:r>
          </a:p>
          <a:p>
            <a:r>
              <a:rPr lang="es-ES" dirty="0" err="1">
                <a:latin typeface="Consolas" panose="020B0609020204030204" pitchFamily="49" charset="0"/>
              </a:rPr>
              <a:t>print</a:t>
            </a:r>
            <a:r>
              <a:rPr lang="es-ES" dirty="0">
                <a:latin typeface="Consolas" panose="020B0609020204030204" pitchFamily="49" charset="0"/>
              </a:rPr>
              <a:t> "&lt;p&gt;Hola&lt;/p&gt;\n";</a:t>
            </a:r>
          </a:p>
          <a:p>
            <a:r>
              <a:rPr lang="es-ES" dirty="0" err="1">
                <a:latin typeface="Consolas" panose="020B0609020204030204" pitchFamily="49" charset="0"/>
              </a:rPr>
              <a:t>setcookie</a:t>
            </a:r>
            <a:r>
              <a:rPr lang="es-ES" dirty="0">
                <a:latin typeface="Consolas" panose="020B0609020204030204" pitchFamily="49" charset="0"/>
              </a:rPr>
              <a:t>("nombre", "Pepito Conejo");</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FEC6E530-CBDC-C6DD-5EDC-041257403299}"/>
              </a:ext>
            </a:extLst>
          </p:cNvPr>
          <p:cNvSpPr txBox="1"/>
          <p:nvPr/>
        </p:nvSpPr>
        <p:spPr>
          <a:xfrm>
            <a:off x="3372754" y="3149738"/>
            <a:ext cx="4583622" cy="954107"/>
          </a:xfrm>
          <a:prstGeom prst="rect">
            <a:avLst/>
          </a:prstGeom>
          <a:noFill/>
        </p:spPr>
        <p:txBody>
          <a:bodyPr wrap="square">
            <a:spAutoFit/>
          </a:bodyPr>
          <a:lstStyle/>
          <a:p>
            <a:r>
              <a:rPr lang="en-US" dirty="0"/>
              <a:t>&lt;p&gt;Hola&lt;/p&gt;</a:t>
            </a:r>
          </a:p>
          <a:p>
            <a:r>
              <a:rPr lang="en-US" dirty="0"/>
              <a:t>Warning: Cannot modify header information - headers</a:t>
            </a:r>
          </a:p>
          <a:p>
            <a:r>
              <a:rPr lang="en-US" dirty="0"/>
              <a:t>already sent by (output started at </a:t>
            </a:r>
            <a:r>
              <a:rPr lang="en-US" dirty="0" err="1"/>
              <a:t>prueba.php</a:t>
            </a:r>
            <a:r>
              <a:rPr lang="en-US" dirty="0"/>
              <a:t> on</a:t>
            </a:r>
          </a:p>
          <a:p>
            <a:r>
              <a:rPr lang="en-US" dirty="0"/>
              <a:t>line 3) in </a:t>
            </a:r>
            <a:r>
              <a:rPr lang="en-US" dirty="0" err="1"/>
              <a:t>prueba.php</a:t>
            </a:r>
            <a:r>
              <a:rPr lang="en-US" dirty="0"/>
              <a:t> on line 4</a:t>
            </a:r>
            <a:endParaRPr lang="es-ES" dirty="0"/>
          </a:p>
        </p:txBody>
      </p:sp>
    </p:spTree>
    <p:extLst>
      <p:ext uri="{BB962C8B-B14F-4D97-AF65-F5344CB8AC3E}">
        <p14:creationId xmlns:p14="http://schemas.microsoft.com/office/powerpoint/2010/main" val="3648290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125</a:t>
            </a:fld>
            <a:endParaRPr lang="es-ES" dirty="0"/>
          </a:p>
        </p:txBody>
      </p:sp>
    </p:spTree>
    <p:extLst>
      <p:ext uri="{BB962C8B-B14F-4D97-AF65-F5344CB8AC3E}">
        <p14:creationId xmlns:p14="http://schemas.microsoft.com/office/powerpoint/2010/main" val="40535961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063D9-76A8-7400-A2C9-B28833D5906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126</a:t>
            </a:fld>
            <a:endParaRPr lang="es-ES" dirty="0"/>
          </a:p>
        </p:txBody>
      </p:sp>
    </p:spTree>
    <p:extLst>
      <p:ext uri="{BB962C8B-B14F-4D97-AF65-F5344CB8AC3E}">
        <p14:creationId xmlns:p14="http://schemas.microsoft.com/office/powerpoint/2010/main" val="27719254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127</a:t>
            </a:fld>
            <a:endParaRPr lang="es-ES" dirty="0"/>
          </a:p>
        </p:txBody>
      </p:sp>
      <p:sp>
        <p:nvSpPr>
          <p:cNvPr id="6" name="CuadroTexto 5">
            <a:extLst>
              <a:ext uri="{FF2B5EF4-FFF2-40B4-BE49-F238E27FC236}">
                <a16:creationId xmlns:a16="http://schemas.microsoft.com/office/drawing/2014/main" id="{96B60AFF-3CEA-D580-FB0E-11F23991E52C}"/>
              </a:ext>
            </a:extLst>
          </p:cNvPr>
          <p:cNvSpPr txBox="1"/>
          <p:nvPr/>
        </p:nvSpPr>
        <p:spPr>
          <a:xfrm>
            <a:off x="93352" y="555526"/>
            <a:ext cx="8871136" cy="3970318"/>
          </a:xfrm>
          <a:prstGeom prst="rect">
            <a:avLst/>
          </a:prstGeom>
          <a:noFill/>
        </p:spPr>
        <p:txBody>
          <a:bodyPr wrap="square">
            <a:spAutoFit/>
          </a:bodyPr>
          <a:lstStyle/>
          <a:p>
            <a:r>
              <a:rPr lang="es-ES" dirty="0">
                <a:solidFill>
                  <a:schemeClr val="tx1"/>
                </a:solidFill>
                <a:latin typeface="Lato" panose="020F0502020204030203" pitchFamily="34" charset="0"/>
                <a:ea typeface="Lato" panose="020F0502020204030203" pitchFamily="34" charset="0"/>
                <a:cs typeface="Lato" panose="020F0502020204030203" pitchFamily="34" charset="0"/>
              </a:rPr>
              <a:t>La creación de cookies tiene límites, pero cada navegador tiene un límite distinto. En muchas páginas web se puede leer que el límite por dominio suele ser de 20 cookies (si se hacen más, se borran las más antiguas), que el límite de tamaño del valor almacenado suele ser de 4096 bytes y que el límite del número total de cookies suele ser de 300 cookies, pero estos valores pueden ser distintos en versiones más recientes.</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La función </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setcookie</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 puede tener hasta siete argumentos: </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setcookie</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($nombre, $valor, $</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expiracion</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 $ruta, $dominio, $seguridad, $</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solohttp</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$nombre</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el nombre de la cookie.</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$valor</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el valor que guarda la cookie</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expiracion</a:t>
            </a:r>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el momento en que se borrará la cookie, expresado como tiempo Unix. Por ello, normalmente se utiliza la función time() (que indica el momento actual como tiempo Unix) más la duración en segundos que queremos que tenga la cookie</a:t>
            </a:r>
          </a:p>
        </p:txBody>
      </p:sp>
    </p:spTree>
    <p:extLst>
      <p:ext uri="{BB962C8B-B14F-4D97-AF65-F5344CB8AC3E}">
        <p14:creationId xmlns:p14="http://schemas.microsoft.com/office/powerpoint/2010/main" val="529495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128</a:t>
            </a:fld>
            <a:endParaRPr lang="es-ES" dirty="0"/>
          </a:p>
        </p:txBody>
      </p:sp>
      <p:sp>
        <p:nvSpPr>
          <p:cNvPr id="6" name="CuadroTexto 5">
            <a:extLst>
              <a:ext uri="{FF2B5EF4-FFF2-40B4-BE49-F238E27FC236}">
                <a16:creationId xmlns:a16="http://schemas.microsoft.com/office/drawing/2014/main" id="{9123C7CB-9B66-DA29-3A44-B4B8F8C47619}"/>
              </a:ext>
            </a:extLst>
          </p:cNvPr>
          <p:cNvSpPr txBox="1"/>
          <p:nvPr/>
        </p:nvSpPr>
        <p:spPr>
          <a:xfrm>
            <a:off x="251520" y="43914"/>
            <a:ext cx="8856984" cy="4832092"/>
          </a:xfrm>
          <a:prstGeom prst="rect">
            <a:avLst/>
          </a:prstGeom>
          <a:noFill/>
        </p:spPr>
        <p:txBody>
          <a:bodyPr wrap="square">
            <a:spAutoFit/>
          </a:bodyPr>
          <a:lstStyle/>
          <a:p>
            <a:r>
              <a:rPr lang="es-ES" dirty="0">
                <a:solidFill>
                  <a:schemeClr val="tx1"/>
                </a:solidFill>
                <a:latin typeface="Lato" panose="020F0502020204030203" pitchFamily="34" charset="0"/>
                <a:ea typeface="Lato" panose="020F0502020204030203" pitchFamily="34" charset="0"/>
                <a:cs typeface="Lato" panose="020F0502020204030203" pitchFamily="34" charset="0"/>
              </a:rPr>
              <a:t>&lt;?</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php</a:t>
            </a:r>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setcookie</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("nombre", "Pepito Conejo", time() + 60);  // Esta cookie se borrará un minuto después de crearla.</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?&gt;</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Si no se establece la duración de la cookie al crearla, la cookie se borrará al cerrar el navegador.</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$ruta</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los directorios del dominio a los que se enviará posteriormente la cookie. Es decir, si el navegador solicita una página incluida en esta ruta, el navegador enviará la cookie en la petición, si no está incluida, no enviará el valor. Si se indica "/", se enviará a cualquier página del dominio, si no se indica nada, la ruta es la de la página que crea la cookie.</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$dominio</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los subdominios del dominio a los que se enviará posteriormente la cookie (www.example.com, subdominio.example.com, etc.</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$seguridad</a:t>
            </a: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si solamente se envía bajo conexiones seguras (https) o no, según tome el valor true o false.</a:t>
            </a:r>
          </a:p>
          <a:p>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solohttp</a:t>
            </a:r>
            <a:endParaRPr lang="es-ES"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dirty="0">
                <a:solidFill>
                  <a:schemeClr val="tx1"/>
                </a:solidFill>
                <a:latin typeface="Lato" panose="020F0502020204030203" pitchFamily="34" charset="0"/>
                <a:ea typeface="Lato" panose="020F0502020204030203" pitchFamily="34" charset="0"/>
                <a:cs typeface="Lato" panose="020F0502020204030203" pitchFamily="34" charset="0"/>
              </a:rPr>
              <a:t>Establece si la cookie está accesible únicamente al servidor y no al navegador (mediante </a:t>
            </a:r>
            <a:r>
              <a:rPr lang="es-ES" dirty="0" err="1">
                <a:solidFill>
                  <a:schemeClr val="tx1"/>
                </a:solidFill>
                <a:latin typeface="Lato" panose="020F0502020204030203" pitchFamily="34" charset="0"/>
                <a:ea typeface="Lato" panose="020F0502020204030203" pitchFamily="34" charset="0"/>
                <a:cs typeface="Lato" panose="020F0502020204030203" pitchFamily="34" charset="0"/>
              </a:rPr>
              <a:t>Javascript</a:t>
            </a:r>
            <a:r>
              <a:rPr lang="es-ES" dirty="0">
                <a:solidFill>
                  <a:schemeClr val="tx1"/>
                </a:solidFill>
                <a:latin typeface="Lato" panose="020F0502020204030203" pitchFamily="34" charset="0"/>
                <a:ea typeface="Lato" panose="020F0502020204030203" pitchFamily="34" charset="0"/>
                <a:cs typeface="Lato" panose="020F0502020204030203" pitchFamily="34" charset="0"/>
              </a:rPr>
              <a:t> u otros lenguajes), según tome el valor true o false.</a:t>
            </a:r>
          </a:p>
        </p:txBody>
      </p:sp>
    </p:spTree>
    <p:extLst>
      <p:ext uri="{BB962C8B-B14F-4D97-AF65-F5344CB8AC3E}">
        <p14:creationId xmlns:p14="http://schemas.microsoft.com/office/powerpoint/2010/main" val="33481405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129</a:t>
            </a:fld>
            <a:endParaRPr lang="es-ES" dirty="0"/>
          </a:p>
        </p:txBody>
      </p:sp>
      <p:sp>
        <p:nvSpPr>
          <p:cNvPr id="6" name="CuadroTexto 5">
            <a:extLst>
              <a:ext uri="{FF2B5EF4-FFF2-40B4-BE49-F238E27FC236}">
                <a16:creationId xmlns:a16="http://schemas.microsoft.com/office/drawing/2014/main" id="{DFFE0111-353B-28AB-7C98-E3F43403FB16}"/>
              </a:ext>
            </a:extLst>
          </p:cNvPr>
          <p:cNvSpPr txBox="1"/>
          <p:nvPr/>
        </p:nvSpPr>
        <p:spPr>
          <a:xfrm>
            <a:off x="107504" y="195486"/>
            <a:ext cx="8784976" cy="4555093"/>
          </a:xfrm>
          <a:prstGeom prst="rect">
            <a:avLst/>
          </a:prstGeom>
          <a:noFill/>
        </p:spPr>
        <p:txBody>
          <a:bodyPr wrap="square">
            <a:spAutoFit/>
          </a:bodyPr>
          <a:lstStyle/>
          <a:p>
            <a:r>
              <a:rPr lang="es-ES" sz="2000" b="1" dirty="0"/>
              <a:t>Modificar cookies</a:t>
            </a:r>
          </a:p>
          <a:p>
            <a:endParaRPr lang="es-ES" sz="2000" b="1" dirty="0"/>
          </a:p>
          <a:p>
            <a:r>
              <a:rPr lang="es-ES" dirty="0"/>
              <a:t>Para modificar una cookie ya existente, simplemente se debe volver a crear la cookie con el nuevo valor.</a:t>
            </a:r>
          </a:p>
          <a:p>
            <a:endParaRPr lang="es-ES" dirty="0"/>
          </a:p>
          <a:p>
            <a:r>
              <a:rPr lang="es-ES" sz="2000" b="1" dirty="0"/>
              <a:t>Borrar cookies</a:t>
            </a:r>
          </a:p>
          <a:p>
            <a:endParaRPr lang="es-ES" sz="2000" b="1" dirty="0"/>
          </a:p>
          <a:p>
            <a:r>
              <a:rPr lang="es-ES" dirty="0"/>
              <a:t>Para borrar una cookie, simplemente se debe volver a crear la cookie con un tiempo de expiración anterior al presente.</a:t>
            </a:r>
          </a:p>
          <a:p>
            <a:endParaRPr lang="es-ES" dirty="0"/>
          </a:p>
          <a:p>
            <a:r>
              <a:rPr lang="es-ES" dirty="0"/>
              <a:t>&lt;?</a:t>
            </a:r>
            <a:r>
              <a:rPr lang="es-ES" dirty="0" err="1"/>
              <a:t>php</a:t>
            </a:r>
            <a:endParaRPr lang="es-ES" dirty="0"/>
          </a:p>
          <a:p>
            <a:r>
              <a:rPr lang="es-ES" dirty="0" err="1"/>
              <a:t>setcookie</a:t>
            </a:r>
            <a:r>
              <a:rPr lang="es-ES" dirty="0"/>
              <a:t>("nombre", "Pepito Conejo", time() - 60);  // Esta cookie se borrará inmediatamente.</a:t>
            </a:r>
          </a:p>
          <a:p>
            <a:r>
              <a:rPr lang="es-ES" dirty="0"/>
              <a:t>?&gt;</a:t>
            </a:r>
          </a:p>
          <a:p>
            <a:endParaRPr lang="es-ES" dirty="0"/>
          </a:p>
          <a:p>
            <a:r>
              <a:rPr lang="es-ES" dirty="0"/>
              <a:t>Si solamente queremos borrar el valor almacenado en la cookie sin borrar la propia cookie, simplemente se debe volver a crear la cookie, sin indicarle el valor a almacenar:</a:t>
            </a:r>
          </a:p>
          <a:p>
            <a:endParaRPr lang="es-ES" dirty="0"/>
          </a:p>
          <a:p>
            <a:r>
              <a:rPr lang="es-ES" dirty="0"/>
              <a:t>&lt;?</a:t>
            </a:r>
            <a:r>
              <a:rPr lang="es-ES" dirty="0" err="1"/>
              <a:t>php</a:t>
            </a:r>
            <a:endParaRPr lang="es-ES" dirty="0"/>
          </a:p>
          <a:p>
            <a:r>
              <a:rPr lang="es-ES" dirty="0" err="1"/>
              <a:t>setcookie</a:t>
            </a:r>
            <a:r>
              <a:rPr lang="es-ES" dirty="0"/>
              <a:t>("nombre");  // Esta cookie no se borra, pero no guardará ningún valor.</a:t>
            </a:r>
          </a:p>
          <a:p>
            <a:r>
              <a:rPr lang="es-ES" dirty="0"/>
              <a:t>?&gt;</a:t>
            </a:r>
          </a:p>
        </p:txBody>
      </p:sp>
    </p:spTree>
    <p:extLst>
      <p:ext uri="{BB962C8B-B14F-4D97-AF65-F5344CB8AC3E}">
        <p14:creationId xmlns:p14="http://schemas.microsoft.com/office/powerpoint/2010/main" val="2934050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23478"/>
            <a:ext cx="8496944" cy="3552300"/>
          </a:xfrm>
        </p:spPr>
        <p:txBody>
          <a:bodyPr/>
          <a:lstStyle/>
          <a:p>
            <a:pPr marL="114300" indent="0">
              <a:buNone/>
            </a:pPr>
            <a:r>
              <a:rPr lang="es-ES" sz="1800" dirty="0"/>
              <a:t>El atributo </a:t>
            </a:r>
            <a:r>
              <a:rPr lang="es-ES" sz="1800" dirty="0" err="1"/>
              <a:t>placeholder</a:t>
            </a:r>
            <a:endParaRPr lang="es-ES" sz="1800" dirty="0"/>
          </a:p>
          <a:p>
            <a:pPr marL="114300" indent="0">
              <a:buNone/>
            </a:pPr>
            <a:r>
              <a:rPr lang="es-ES" sz="1800" dirty="0"/>
              <a:t>El atributo </a:t>
            </a:r>
            <a:r>
              <a:rPr lang="es-ES" sz="1800" dirty="0" err="1"/>
              <a:t>placeholder</a:t>
            </a:r>
            <a:r>
              <a:rPr lang="es-ES" sz="1800" dirty="0"/>
              <a:t> permite mostrar en los controles de texto un texto que desaparece al escribir en el control.</a:t>
            </a:r>
            <a:endParaRPr lang="es-ES" sz="18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13</a:t>
            </a:fld>
            <a:endParaRPr lang="es-ES" dirty="0"/>
          </a:p>
        </p:txBody>
      </p:sp>
      <p:sp>
        <p:nvSpPr>
          <p:cNvPr id="6" name="CuadroTexto 5">
            <a:extLst>
              <a:ext uri="{FF2B5EF4-FFF2-40B4-BE49-F238E27FC236}">
                <a16:creationId xmlns:a16="http://schemas.microsoft.com/office/drawing/2014/main" id="{A7D47D91-DC03-F3CE-501E-8608EAC8FFA9}"/>
              </a:ext>
            </a:extLst>
          </p:cNvPr>
          <p:cNvSpPr txBox="1"/>
          <p:nvPr/>
        </p:nvSpPr>
        <p:spPr>
          <a:xfrm>
            <a:off x="827584" y="1655420"/>
            <a:ext cx="4583622" cy="1477328"/>
          </a:xfrm>
          <a:prstGeom prst="rect">
            <a:avLst/>
          </a:prstGeom>
          <a:noFill/>
        </p:spPr>
        <p:txBody>
          <a:bodyPr wrap="square">
            <a:spAutoFit/>
          </a:bodyPr>
          <a:lstStyle/>
          <a:p>
            <a:r>
              <a:rPr lang="es-ES" sz="1800" dirty="0">
                <a:solidFill>
                  <a:schemeClr val="dk1"/>
                </a:solidFill>
                <a:latin typeface="Lato"/>
                <a:ea typeface="Lato"/>
                <a:cs typeface="Lato"/>
                <a:sym typeface="Lato"/>
              </a:rPr>
              <a:t>&lt;p&gt;Apellidos:</a:t>
            </a:r>
          </a:p>
          <a:p>
            <a:r>
              <a:rPr lang="es-ES" sz="1800" dirty="0">
                <a:solidFill>
                  <a:schemeClr val="dk1"/>
                </a:solidFill>
                <a:latin typeface="Lato"/>
                <a:ea typeface="Lato"/>
                <a:cs typeface="Lato"/>
                <a:sym typeface="Lato"/>
              </a:rPr>
              <a:t>  &lt;input </a:t>
            </a:r>
            <a:r>
              <a:rPr lang="es-ES" sz="1800" dirty="0" err="1">
                <a:solidFill>
                  <a:schemeClr val="dk1"/>
                </a:solidFill>
                <a:latin typeface="Lato"/>
                <a:ea typeface="Lato"/>
                <a:cs typeface="Lato"/>
                <a:sym typeface="Lato"/>
              </a:rPr>
              <a:t>type</a:t>
            </a:r>
            <a:r>
              <a:rPr lang="es-ES" sz="1800" dirty="0">
                <a:solidFill>
                  <a:schemeClr val="dk1"/>
                </a:solidFill>
                <a:latin typeface="Lato"/>
                <a:ea typeface="Lato"/>
                <a:cs typeface="Lato"/>
                <a:sym typeface="Lato"/>
              </a:rPr>
              <a:t>="</a:t>
            </a:r>
            <a:r>
              <a:rPr lang="es-ES" sz="1800" dirty="0" err="1">
                <a:solidFill>
                  <a:schemeClr val="dk1"/>
                </a:solidFill>
                <a:latin typeface="Lato"/>
                <a:ea typeface="Lato"/>
                <a:cs typeface="Lato"/>
                <a:sym typeface="Lato"/>
              </a:rPr>
              <a:t>text</a:t>
            </a:r>
            <a:r>
              <a:rPr lang="es-ES" sz="1800" dirty="0">
                <a:solidFill>
                  <a:schemeClr val="dk1"/>
                </a:solidFill>
                <a:latin typeface="Lato"/>
                <a:ea typeface="Lato"/>
                <a:cs typeface="Lato"/>
                <a:sym typeface="Lato"/>
              </a:rPr>
              <a:t>" </a:t>
            </a:r>
            <a:r>
              <a:rPr lang="es-ES" sz="1800" dirty="0" err="1">
                <a:solidFill>
                  <a:schemeClr val="dk1"/>
                </a:solidFill>
                <a:latin typeface="Lato"/>
                <a:ea typeface="Lato"/>
                <a:cs typeface="Lato"/>
                <a:sym typeface="Lato"/>
              </a:rPr>
              <a:t>name</a:t>
            </a:r>
            <a:r>
              <a:rPr lang="es-ES" sz="1800" dirty="0">
                <a:solidFill>
                  <a:schemeClr val="dk1"/>
                </a:solidFill>
                <a:latin typeface="Lato"/>
                <a:ea typeface="Lato"/>
                <a:cs typeface="Lato"/>
                <a:sym typeface="Lato"/>
              </a:rPr>
              <a:t>="apellidos" </a:t>
            </a:r>
            <a:r>
              <a:rPr lang="es-ES" sz="1800" dirty="0" err="1">
                <a:solidFill>
                  <a:schemeClr val="dk1"/>
                </a:solidFill>
                <a:latin typeface="Lato"/>
                <a:ea typeface="Lato"/>
                <a:cs typeface="Lato"/>
                <a:sym typeface="Lato"/>
              </a:rPr>
              <a:t>size</a:t>
            </a:r>
            <a:r>
              <a:rPr lang="es-ES" sz="1800" dirty="0">
                <a:solidFill>
                  <a:schemeClr val="dk1"/>
                </a:solidFill>
                <a:latin typeface="Lato"/>
                <a:ea typeface="Lato"/>
                <a:cs typeface="Lato"/>
                <a:sym typeface="Lato"/>
              </a:rPr>
              <a:t>="40" </a:t>
            </a:r>
            <a:r>
              <a:rPr lang="es-ES" sz="1800" dirty="0" err="1">
                <a:solidFill>
                  <a:schemeClr val="dk1"/>
                </a:solidFill>
                <a:latin typeface="Lato"/>
                <a:ea typeface="Lato"/>
                <a:cs typeface="Lato"/>
                <a:sym typeface="Lato"/>
              </a:rPr>
              <a:t>placeholder</a:t>
            </a:r>
            <a:r>
              <a:rPr lang="es-ES" sz="1800" dirty="0">
                <a:solidFill>
                  <a:schemeClr val="dk1"/>
                </a:solidFill>
                <a:latin typeface="Lato"/>
                <a:ea typeface="Lato"/>
                <a:cs typeface="Lato"/>
                <a:sym typeface="Lato"/>
              </a:rPr>
              <a:t>="Escriba sus dos apellidos"&gt;</a:t>
            </a:r>
          </a:p>
          <a:p>
            <a:r>
              <a:rPr lang="es-ES" sz="1800" dirty="0">
                <a:solidFill>
                  <a:schemeClr val="dk1"/>
                </a:solidFill>
                <a:latin typeface="Lato"/>
                <a:ea typeface="Lato"/>
                <a:cs typeface="Lato"/>
                <a:sym typeface="Lato"/>
              </a:rPr>
              <a:t>&lt;/p&gt;</a:t>
            </a:r>
          </a:p>
        </p:txBody>
      </p:sp>
      <p:pic>
        <p:nvPicPr>
          <p:cNvPr id="8" name="Imagen 7">
            <a:extLst>
              <a:ext uri="{FF2B5EF4-FFF2-40B4-BE49-F238E27FC236}">
                <a16:creationId xmlns:a16="http://schemas.microsoft.com/office/drawing/2014/main" id="{362FD837-DF5A-2605-7AA5-84DD91806753}"/>
              </a:ext>
            </a:extLst>
          </p:cNvPr>
          <p:cNvPicPr>
            <a:picLocks noChangeAspect="1"/>
          </p:cNvPicPr>
          <p:nvPr/>
        </p:nvPicPr>
        <p:blipFill rotWithShape="1">
          <a:blip r:embed="rId2"/>
          <a:srcRect l="62" t="12428" r="53088" b="73850"/>
          <a:stretch/>
        </p:blipFill>
        <p:spPr>
          <a:xfrm>
            <a:off x="4283968" y="3057071"/>
            <a:ext cx="4283968" cy="705778"/>
          </a:xfrm>
          <a:prstGeom prst="rect">
            <a:avLst/>
          </a:prstGeom>
        </p:spPr>
      </p:pic>
    </p:spTree>
    <p:extLst>
      <p:ext uri="{BB962C8B-B14F-4D97-AF65-F5344CB8AC3E}">
        <p14:creationId xmlns:p14="http://schemas.microsoft.com/office/powerpoint/2010/main" val="7106809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130</a:t>
            </a:fld>
            <a:endParaRPr lang="es-ES" dirty="0"/>
          </a:p>
        </p:txBody>
      </p:sp>
      <p:sp>
        <p:nvSpPr>
          <p:cNvPr id="6" name="CuadroTexto 5">
            <a:extLst>
              <a:ext uri="{FF2B5EF4-FFF2-40B4-BE49-F238E27FC236}">
                <a16:creationId xmlns:a16="http://schemas.microsoft.com/office/drawing/2014/main" id="{ECFB7DB1-086C-BD28-35FF-192CCAF8C524}"/>
              </a:ext>
            </a:extLst>
          </p:cNvPr>
          <p:cNvSpPr txBox="1"/>
          <p:nvPr/>
        </p:nvSpPr>
        <p:spPr>
          <a:xfrm>
            <a:off x="899592" y="915566"/>
            <a:ext cx="7776864" cy="2954655"/>
          </a:xfrm>
          <a:prstGeom prst="rect">
            <a:avLst/>
          </a:prstGeom>
          <a:noFill/>
        </p:spPr>
        <p:txBody>
          <a:bodyPr wrap="square">
            <a:spAutoFit/>
          </a:bodyPr>
          <a:lstStyle/>
          <a:p>
            <a:r>
              <a:rPr lang="es-ES" sz="2000" b="1" dirty="0"/>
              <a:t>Utilizar cookies</a:t>
            </a:r>
          </a:p>
          <a:p>
            <a:endParaRPr lang="es-ES" sz="2000" b="1" dirty="0"/>
          </a:p>
          <a:p>
            <a:endParaRPr lang="es-ES" sz="2000" b="1" dirty="0"/>
          </a:p>
          <a:p>
            <a:r>
              <a:rPr lang="es-ES" dirty="0"/>
              <a:t>Cuando el navegador solicita una página PHP a un servidor (un dominio) que ha guardado previamente cookies en ese ordenador, el navegador incluye en la cabecera de la petición HTTP todas las cookies (el nombre y el valor) creadas anteriormente por ese servidor.</a:t>
            </a:r>
          </a:p>
          <a:p>
            <a:endParaRPr lang="es-ES" dirty="0"/>
          </a:p>
          <a:p>
            <a:r>
              <a:rPr lang="es-ES" dirty="0"/>
              <a:t>El programa PHP recibe los nombres y valores de las cookies y se guardan automáticamente en la matriz $_COOKIE.</a:t>
            </a:r>
          </a:p>
          <a:p>
            <a:endParaRPr lang="es-ES" dirty="0"/>
          </a:p>
          <a:p>
            <a:r>
              <a:rPr lang="es-ES" dirty="0"/>
              <a:t>El ejemplo siguiente saluda al usuario por su nombre si el nombre del usuario estaba guardado en una cookie.</a:t>
            </a:r>
          </a:p>
        </p:txBody>
      </p:sp>
    </p:spTree>
    <p:extLst>
      <p:ext uri="{BB962C8B-B14F-4D97-AF65-F5344CB8AC3E}">
        <p14:creationId xmlns:p14="http://schemas.microsoft.com/office/powerpoint/2010/main" val="18222146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131</a:t>
            </a:fld>
            <a:endParaRPr lang="es-ES" dirty="0"/>
          </a:p>
        </p:txBody>
      </p:sp>
      <p:sp>
        <p:nvSpPr>
          <p:cNvPr id="6" name="CuadroTexto 5">
            <a:extLst>
              <a:ext uri="{FF2B5EF4-FFF2-40B4-BE49-F238E27FC236}">
                <a16:creationId xmlns:a16="http://schemas.microsoft.com/office/drawing/2014/main" id="{4A906D8E-1499-EBA0-8AD0-06ADBDD9BB5B}"/>
              </a:ext>
            </a:extLst>
          </p:cNvPr>
          <p:cNvSpPr txBox="1"/>
          <p:nvPr/>
        </p:nvSpPr>
        <p:spPr>
          <a:xfrm>
            <a:off x="323528" y="399238"/>
            <a:ext cx="8440510" cy="3970318"/>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err="1">
                <a:latin typeface="Consolas" panose="020B0609020204030204" pitchFamily="49" charset="0"/>
              </a:rPr>
              <a:t>if</a:t>
            </a:r>
            <a:r>
              <a:rPr lang="es-ES" dirty="0">
                <a:latin typeface="Consolas" panose="020B0609020204030204" pitchFamily="49" charset="0"/>
              </a:rPr>
              <a:t> (</a:t>
            </a:r>
            <a:r>
              <a:rPr lang="es-ES" dirty="0" err="1">
                <a:latin typeface="Consolas" panose="020B0609020204030204" pitchFamily="49" charset="0"/>
              </a:rPr>
              <a:t>isset</a:t>
            </a:r>
            <a:r>
              <a:rPr lang="es-ES" dirty="0">
                <a:latin typeface="Consolas" panose="020B0609020204030204" pitchFamily="49" charset="0"/>
              </a:rPr>
              <a:t>($_COOKIE["nombre"])) {</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"&lt;p&gt;Su nombre es $_COOKIE[nombre]&lt;/p&gt;\n";</a:t>
            </a:r>
          </a:p>
          <a:p>
            <a:r>
              <a:rPr lang="es-ES" dirty="0">
                <a:latin typeface="Consolas" panose="020B0609020204030204" pitchFamily="49" charset="0"/>
              </a:rPr>
              <a:t>} </a:t>
            </a:r>
            <a:r>
              <a:rPr lang="es-ES" dirty="0" err="1">
                <a:latin typeface="Consolas" panose="020B0609020204030204" pitchFamily="49" charset="0"/>
              </a:rPr>
              <a:t>else</a:t>
            </a:r>
            <a:r>
              <a:rPr lang="es-ES" dirty="0">
                <a:latin typeface="Consolas" panose="020B0609020204030204" pitchFamily="49" charset="0"/>
              </a:rPr>
              <a:t> {</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"&lt;p&gt;No sé su nombre.&lt;/p&gt;\n";</a:t>
            </a:r>
          </a:p>
          <a:p>
            <a:r>
              <a:rPr lang="es-ES" dirty="0">
                <a:latin typeface="Consolas" panose="020B0609020204030204" pitchFamily="49" charset="0"/>
              </a:rPr>
              <a:t>}</a:t>
            </a:r>
          </a:p>
          <a:p>
            <a:r>
              <a:rPr lang="es-ES" dirty="0">
                <a:latin typeface="Consolas" panose="020B0609020204030204" pitchFamily="49" charset="0"/>
              </a:rPr>
              <a:t>?&gt;</a:t>
            </a:r>
          </a:p>
          <a:p>
            <a:r>
              <a:rPr lang="es-ES" dirty="0">
                <a:latin typeface="Consolas" panose="020B0609020204030204" pitchFamily="49" charset="0"/>
              </a:rPr>
              <a:t>En caso de que se haya guardado una matriz en forma de cookies, el ejemplo sería el siguiente:</a:t>
            </a:r>
          </a:p>
          <a:p>
            <a:endParaRPr lang="es-ES" dirty="0">
              <a:latin typeface="Consolas" panose="020B0609020204030204" pitchFamily="49" charset="0"/>
            </a:endParaRPr>
          </a:p>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err="1">
                <a:latin typeface="Consolas" panose="020B0609020204030204" pitchFamily="49" charset="0"/>
              </a:rPr>
              <a:t>if</a:t>
            </a:r>
            <a:r>
              <a:rPr lang="es-ES" dirty="0">
                <a:latin typeface="Consolas" panose="020B0609020204030204" pitchFamily="49" charset="0"/>
              </a:rPr>
              <a:t> (</a:t>
            </a:r>
            <a:r>
              <a:rPr lang="es-ES" dirty="0" err="1">
                <a:latin typeface="Consolas" panose="020B0609020204030204" pitchFamily="49" charset="0"/>
              </a:rPr>
              <a:t>isset</a:t>
            </a:r>
            <a:r>
              <a:rPr lang="es-ES" dirty="0">
                <a:latin typeface="Consolas" panose="020B0609020204030204" pitchFamily="49" charset="0"/>
              </a:rPr>
              <a:t>($_COOKIE["datos"]["nombre"]) &amp;&amp; </a:t>
            </a:r>
            <a:r>
              <a:rPr lang="es-ES" dirty="0" err="1">
                <a:latin typeface="Consolas" panose="020B0609020204030204" pitchFamily="49" charset="0"/>
              </a:rPr>
              <a:t>isset</a:t>
            </a:r>
            <a:r>
              <a:rPr lang="es-ES" dirty="0">
                <a:latin typeface="Consolas" panose="020B0609020204030204" pitchFamily="49" charset="0"/>
              </a:rPr>
              <a:t>($_COOKIE["datos"]["apellidos"])) {</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"&lt;p&gt;Su nombre es " . $_COOKIE["datos"]["nombre"] . " " . $_COOKIE["datos"]["apellidos"] . "&lt;/p&gt;\n";</a:t>
            </a:r>
          </a:p>
          <a:p>
            <a:r>
              <a:rPr lang="es-ES" dirty="0">
                <a:latin typeface="Consolas" panose="020B0609020204030204" pitchFamily="49" charset="0"/>
              </a:rPr>
              <a:t>} </a:t>
            </a:r>
            <a:r>
              <a:rPr lang="es-ES" dirty="0" err="1">
                <a:latin typeface="Consolas" panose="020B0609020204030204" pitchFamily="49" charset="0"/>
              </a:rPr>
              <a:t>else</a:t>
            </a:r>
            <a:r>
              <a:rPr lang="es-ES" dirty="0">
                <a:latin typeface="Consolas" panose="020B0609020204030204" pitchFamily="49" charset="0"/>
              </a:rPr>
              <a:t> {</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"&lt;p&gt;No sé su nombre.&lt;/p&gt;\n";</a:t>
            </a:r>
          </a:p>
          <a:p>
            <a:r>
              <a:rPr lang="es-ES" dirty="0">
                <a:latin typeface="Consolas" panose="020B0609020204030204" pitchFamily="49" charset="0"/>
              </a:rPr>
              <a:t>}</a:t>
            </a:r>
          </a:p>
          <a:p>
            <a:r>
              <a:rPr lang="es-ES" dirty="0">
                <a:latin typeface="Consolas" panose="020B0609020204030204" pitchFamily="49" charset="0"/>
              </a:rPr>
              <a:t>?&gt;</a:t>
            </a:r>
          </a:p>
        </p:txBody>
      </p:sp>
    </p:spTree>
    <p:extLst>
      <p:ext uri="{BB962C8B-B14F-4D97-AF65-F5344CB8AC3E}">
        <p14:creationId xmlns:p14="http://schemas.microsoft.com/office/powerpoint/2010/main" val="4077164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132</a:t>
            </a:fld>
            <a:endParaRPr lang="es-ES" dirty="0"/>
          </a:p>
        </p:txBody>
      </p:sp>
      <p:sp>
        <p:nvSpPr>
          <p:cNvPr id="6" name="CuadroTexto 5">
            <a:extLst>
              <a:ext uri="{FF2B5EF4-FFF2-40B4-BE49-F238E27FC236}">
                <a16:creationId xmlns:a16="http://schemas.microsoft.com/office/drawing/2014/main" id="{75E1C74B-092F-E0B4-E405-836802D39CD4}"/>
              </a:ext>
            </a:extLst>
          </p:cNvPr>
          <p:cNvSpPr txBox="1"/>
          <p:nvPr/>
        </p:nvSpPr>
        <p:spPr>
          <a:xfrm>
            <a:off x="539552" y="1045569"/>
            <a:ext cx="8352928" cy="2862322"/>
          </a:xfrm>
          <a:prstGeom prst="rect">
            <a:avLst/>
          </a:prstGeom>
          <a:noFill/>
        </p:spPr>
        <p:txBody>
          <a:bodyPr wrap="square">
            <a:spAutoFit/>
          </a:bodyPr>
          <a:lstStyle/>
          <a:p>
            <a:r>
              <a:rPr lang="es-ES" sz="1800" dirty="0">
                <a:solidFill>
                  <a:schemeClr val="tx1"/>
                </a:solidFill>
                <a:latin typeface="Lato" panose="020F0502020204030203" pitchFamily="34" charset="0"/>
                <a:ea typeface="Lato" panose="020F0502020204030203" pitchFamily="34" charset="0"/>
                <a:cs typeface="Lato" panose="020F0502020204030203" pitchFamily="34" charset="0"/>
              </a:rPr>
              <a:t>Un detalle importante a tener en cuenta al trabajar con cookies es el orden en que se realiza el envío y la creación de cookies, así como su disponibilidad en $_COOKIES:</a:t>
            </a:r>
          </a:p>
          <a:p>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a:p>
            <a:r>
              <a:rPr lang="es-ES" sz="1800" dirty="0">
                <a:solidFill>
                  <a:schemeClr val="tx1"/>
                </a:solidFill>
                <a:latin typeface="Lato" panose="020F0502020204030203" pitchFamily="34" charset="0"/>
                <a:ea typeface="Lato" panose="020F0502020204030203" pitchFamily="34" charset="0"/>
                <a:cs typeface="Lato" panose="020F0502020204030203" pitchFamily="34" charset="0"/>
              </a:rPr>
              <a:t>cuando una página pide al navegador que cree una cookie, el valor de la cookie no está disponible en $_COOKIE en esa página.</a:t>
            </a:r>
          </a:p>
          <a:p>
            <a:r>
              <a:rPr lang="es-ES" sz="1800" dirty="0">
                <a:solidFill>
                  <a:schemeClr val="tx1"/>
                </a:solidFill>
                <a:latin typeface="Lato" panose="020F0502020204030203" pitchFamily="34" charset="0"/>
                <a:ea typeface="Lato" panose="020F0502020204030203" pitchFamily="34" charset="0"/>
                <a:cs typeface="Lato" panose="020F0502020204030203" pitchFamily="34" charset="0"/>
              </a:rPr>
              <a:t>el valor de la cookie estará disponible en $_COOKIE en páginas posteriores, cuando el navegador las pida y envíe el valor de la cookie en la petición.</a:t>
            </a:r>
          </a:p>
          <a:p>
            <a:r>
              <a:rPr lang="es-ES" sz="1800" dirty="0">
                <a:solidFill>
                  <a:schemeClr val="tx1"/>
                </a:solidFill>
                <a:latin typeface="Lato" panose="020F0502020204030203" pitchFamily="34" charset="0"/>
                <a:ea typeface="Lato" panose="020F0502020204030203" pitchFamily="34" charset="0"/>
                <a:cs typeface="Lato" panose="020F0502020204030203" pitchFamily="34" charset="0"/>
              </a:rPr>
              <a:t>Por ello, el siguiente programa no dará el mismo resultado cuando se ejecute por primera vez que las veces posteriores:</a:t>
            </a:r>
          </a:p>
        </p:txBody>
      </p:sp>
    </p:spTree>
    <p:extLst>
      <p:ext uri="{BB962C8B-B14F-4D97-AF65-F5344CB8AC3E}">
        <p14:creationId xmlns:p14="http://schemas.microsoft.com/office/powerpoint/2010/main" val="22549199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07504" y="-44446"/>
            <a:ext cx="8856984" cy="3552300"/>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setcookie</a:t>
            </a:r>
            <a:r>
              <a:rPr lang="es-ES" sz="1400" dirty="0">
                <a:latin typeface="Consolas" panose="020B0609020204030204" pitchFamily="49" charset="0"/>
              </a:rPr>
              <a:t>("nombre", "Pepito Conejo");</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($_COOKIE["nombre"]))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 nombre es $_COOKIE[nombre]&lt;/p&gt;\n";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"&lt;p&gt;No sé su nombre.&lt;/p&gt;\n";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a:p>
            <a:pPr marL="114300" indent="0">
              <a:buNone/>
            </a:pPr>
            <a:r>
              <a:rPr lang="es-ES" sz="1400" dirty="0">
                <a:latin typeface="Consolas" panose="020B0609020204030204" pitchFamily="49" charset="0"/>
              </a:rPr>
              <a:t>La primera vez que se ejecuta este programa, ocurren las siguientes cosas en este orden:</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el navegador pide la página, pero no envía con la petición el valor de ninguna cookie, porque la cookie todavía no existe el servidor envía la página:</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en la cabecera de respuesta, el servidor incluye la petición de creación de la cookie.</a:t>
            </a:r>
          </a:p>
          <a:p>
            <a:pPr marL="114300" indent="0">
              <a:buNone/>
            </a:pPr>
            <a:r>
              <a:rPr lang="es-ES" sz="1400" dirty="0">
                <a:latin typeface="Consolas" panose="020B0609020204030204" pitchFamily="49" charset="0"/>
              </a:rPr>
              <a:t>en la página escribe "No sé su nombre" porque no ha recibido ninguna cookie del navegador.</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133</a:t>
            </a:fld>
            <a:endParaRPr lang="es-ES" dirty="0"/>
          </a:p>
        </p:txBody>
      </p:sp>
    </p:spTree>
    <p:extLst>
      <p:ext uri="{BB962C8B-B14F-4D97-AF65-F5344CB8AC3E}">
        <p14:creationId xmlns:p14="http://schemas.microsoft.com/office/powerpoint/2010/main" val="26223033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063D9-76A8-7400-A2C9-B28833D5906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a:xfrm>
            <a:off x="251520" y="1373588"/>
            <a:ext cx="8640960" cy="3552300"/>
          </a:xfrm>
        </p:spPr>
        <p:txBody>
          <a:bodyPr/>
          <a:lstStyle/>
          <a:p>
            <a:pPr marL="114300" indent="0">
              <a:buNone/>
            </a:pPr>
            <a:r>
              <a:rPr lang="es-ES" sz="1800" dirty="0"/>
              <a:t>La segunda vez (y las siguientes) que se ejecuta este programa, ocurren las siguientes cosas en este orden:</a:t>
            </a:r>
          </a:p>
          <a:p>
            <a:pPr marL="114300" indent="0">
              <a:buNone/>
            </a:pPr>
            <a:endParaRPr lang="es-ES" sz="1800" dirty="0"/>
          </a:p>
          <a:p>
            <a:pPr marL="114300" indent="0">
              <a:buNone/>
            </a:pPr>
            <a:r>
              <a:rPr lang="es-ES" sz="1800" dirty="0"/>
              <a:t>el navegador pide la página y envía con la petición el valor de la cookie "nombre".</a:t>
            </a:r>
          </a:p>
          <a:p>
            <a:pPr marL="114300" indent="0">
              <a:buNone/>
            </a:pPr>
            <a:r>
              <a:rPr lang="es-ES" sz="1800" dirty="0"/>
              <a:t>el servidor envía la página:</a:t>
            </a:r>
          </a:p>
          <a:p>
            <a:pPr marL="114300" indent="0">
              <a:buNone/>
            </a:pPr>
            <a:r>
              <a:rPr lang="es-ES" sz="1800" dirty="0"/>
              <a:t>en la cabecera de respuesta, el servidor incluye la petición de creación de la cookie (como es el mismo valor, la cookie se queda igual).</a:t>
            </a:r>
          </a:p>
          <a:p>
            <a:pPr marL="114300" indent="0">
              <a:buNone/>
            </a:pPr>
            <a:r>
              <a:rPr lang="es-ES" sz="1800" dirty="0"/>
              <a:t>en la página escribe "Su nombre es Pepito Conejo" porque ha recibido la cookie del navegador.</a:t>
            </a:r>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134</a:t>
            </a:fld>
            <a:endParaRPr lang="es-ES" dirty="0"/>
          </a:p>
        </p:txBody>
      </p:sp>
    </p:spTree>
    <p:extLst>
      <p:ext uri="{BB962C8B-B14F-4D97-AF65-F5344CB8AC3E}">
        <p14:creationId xmlns:p14="http://schemas.microsoft.com/office/powerpoint/2010/main" val="14916127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79512" y="123478"/>
            <a:ext cx="8928992" cy="3552300"/>
          </a:xfrm>
        </p:spPr>
        <p:txBody>
          <a:bodyPr/>
          <a:lstStyle/>
          <a:p>
            <a:pPr marL="114300" indent="0">
              <a:buNone/>
            </a:pPr>
            <a:r>
              <a:rPr lang="es-ES" sz="2000" b="1" dirty="0">
                <a:latin typeface="Consolas" panose="020B0609020204030204" pitchFamily="49" charset="0"/>
              </a:rPr>
              <a:t>Críticas a las cookies</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Aunque las cookies no son programas y por tanto no pueden contener virus ni dañar al ordenador, mucha gente desconfía de las cookies, hasta el punto que todos los navegadores incluyen opciones para impedir totalmente la creación de cookies o permitirla únicamente a sitios autorizados. Lógicamente, impedir la creación de cookies cookie puede complicar la visita de algunos sitios que basan su funcionamiento en cookies.</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Algunos motivos por los que mucha gente desconfía de las cookies son los siguientes:</a:t>
            </a:r>
          </a:p>
          <a:p>
            <a:pPr marL="114300" indent="0">
              <a:buNone/>
            </a:pPr>
            <a:endParaRPr lang="es-ES" sz="18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135</a:t>
            </a:fld>
            <a:endParaRPr lang="es-ES" dirty="0"/>
          </a:p>
        </p:txBody>
      </p:sp>
    </p:spTree>
    <p:extLst>
      <p:ext uri="{BB962C8B-B14F-4D97-AF65-F5344CB8AC3E}">
        <p14:creationId xmlns:p14="http://schemas.microsoft.com/office/powerpoint/2010/main" val="7758461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a:xfrm>
            <a:off x="107504" y="315594"/>
            <a:ext cx="8856984" cy="3552300"/>
          </a:xfrm>
        </p:spPr>
        <p:txBody>
          <a:bodyPr/>
          <a:lstStyle/>
          <a:p>
            <a:pPr marL="114300" indent="0">
              <a:buNone/>
            </a:pPr>
            <a:r>
              <a:rPr lang="es-ES" sz="1800" dirty="0">
                <a:latin typeface="Consolas" panose="020B0609020204030204" pitchFamily="49" charset="0"/>
              </a:rPr>
              <a:t>Muchos sitios guardan cookies de forma indiscriminada, por motivos que no tienen nada que ver con facilitar al usuario la visita del sitio, sino para hacer un seguimiento de sus hábitos de uso de Internet, seguimiento que se suele hacer sin el consentimiento del usuario.</a:t>
            </a:r>
          </a:p>
          <a:p>
            <a:pPr marL="114300" indent="0">
              <a:buNone/>
            </a:pPr>
            <a:r>
              <a:rPr lang="es-ES" sz="1800" dirty="0">
                <a:latin typeface="Consolas" panose="020B0609020204030204" pitchFamily="49" charset="0"/>
              </a:rPr>
              <a:t>Además, al estar las cookies vinculadas al servidor que las crea, el tener en el ordenador una cookie de un dominio puede dar a entender que se ha visitado ese dominio y dar pie a malentendidos. Por ejemplo, al visitar un sitio cualquiera, ese sitio puede abrir una ventana de propaganda de una web de contactos que a su vez puede crear una cookie con el dominio de esa web de contactos. Aunque el usuario haya cerrado la ventana de propaganda sin prestar atención, si su pareja consulta las cookies creadas en el ordenador puede pensar que esa cookie es producto de las visitas a esa web, lo que me puede ocasionar más de un quebradero de cabeza a ambos.</a:t>
            </a:r>
          </a:p>
          <a:p>
            <a:pPr marL="114300" indent="0">
              <a:buNone/>
            </a:pPr>
            <a:endParaRPr lang="es-ES" sz="18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136</a:t>
            </a:fld>
            <a:endParaRPr lang="es-ES" dirty="0"/>
          </a:p>
        </p:txBody>
      </p:sp>
    </p:spTree>
    <p:extLst>
      <p:ext uri="{BB962C8B-B14F-4D97-AF65-F5344CB8AC3E}">
        <p14:creationId xmlns:p14="http://schemas.microsoft.com/office/powerpoint/2010/main" val="37814379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BE07C-60EF-5301-1539-74A7358F02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F0A292D1-E103-E0C1-5A19-13FD783135D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627F65B-6BD0-F6BC-90CD-07C207199184}"/>
              </a:ext>
            </a:extLst>
          </p:cNvPr>
          <p:cNvSpPr>
            <a:spLocks noGrp="1"/>
          </p:cNvSpPr>
          <p:nvPr>
            <p:ph type="sldNum" idx="10"/>
          </p:nvPr>
        </p:nvSpPr>
        <p:spPr/>
        <p:txBody>
          <a:bodyPr/>
          <a:lstStyle/>
          <a:p>
            <a:fld id="{00000000-1234-1234-1234-123412341234}" type="slidenum">
              <a:rPr lang="es-ES" smtClean="0"/>
              <a:pPr/>
              <a:t>137</a:t>
            </a:fld>
            <a:endParaRPr lang="es-ES" dirty="0"/>
          </a:p>
        </p:txBody>
      </p:sp>
      <p:graphicFrame>
        <p:nvGraphicFramePr>
          <p:cNvPr id="7" name="Objeto 6">
            <a:extLst>
              <a:ext uri="{FF2B5EF4-FFF2-40B4-BE49-F238E27FC236}">
                <a16:creationId xmlns:a16="http://schemas.microsoft.com/office/drawing/2014/main" id="{616B54F8-A567-2888-68DD-DA6854B2A6C7}"/>
              </a:ext>
            </a:extLst>
          </p:cNvPr>
          <p:cNvGraphicFramePr>
            <a:graphicFrameLocks noChangeAspect="1"/>
          </p:cNvGraphicFramePr>
          <p:nvPr>
            <p:extLst>
              <p:ext uri="{D42A27DB-BD31-4B8C-83A1-F6EECF244321}">
                <p14:modId xmlns:p14="http://schemas.microsoft.com/office/powerpoint/2010/main" val="2235694767"/>
              </p:ext>
            </p:extLst>
          </p:nvPr>
        </p:nvGraphicFramePr>
        <p:xfrm>
          <a:off x="912416" y="987574"/>
          <a:ext cx="4673600" cy="1117600"/>
        </p:xfrm>
        <a:graphic>
          <a:graphicData uri="http://schemas.openxmlformats.org/presentationml/2006/ole">
            <mc:AlternateContent xmlns:mc="http://schemas.openxmlformats.org/markup-compatibility/2006">
              <mc:Choice xmlns:v="urn:schemas-microsoft-com:vml" Requires="v">
                <p:oleObj name="Bitmap Image" r:id="rId2" imgW="4673520" imgH="1117440" progId="PBrush">
                  <p:embed/>
                </p:oleObj>
              </mc:Choice>
              <mc:Fallback>
                <p:oleObj name="Bitmap Image" r:id="rId2" imgW="4673520" imgH="1117440" progId="PBrush">
                  <p:embed/>
                  <p:pic>
                    <p:nvPicPr>
                      <p:cNvPr id="0" name=""/>
                      <p:cNvPicPr/>
                      <p:nvPr/>
                    </p:nvPicPr>
                    <p:blipFill>
                      <a:blip r:embed="rId3"/>
                      <a:stretch>
                        <a:fillRect/>
                      </a:stretch>
                    </p:blipFill>
                    <p:spPr>
                      <a:xfrm>
                        <a:off x="912416" y="987574"/>
                        <a:ext cx="4673600" cy="1117600"/>
                      </a:xfrm>
                      <a:prstGeom prst="rect">
                        <a:avLst/>
                      </a:prstGeom>
                    </p:spPr>
                  </p:pic>
                </p:oleObj>
              </mc:Fallback>
            </mc:AlternateContent>
          </a:graphicData>
        </a:graphic>
      </p:graphicFrame>
    </p:spTree>
    <p:extLst>
      <p:ext uri="{BB962C8B-B14F-4D97-AF65-F5344CB8AC3E}">
        <p14:creationId xmlns:p14="http://schemas.microsoft.com/office/powerpoint/2010/main" val="26672790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DC8E217-C3DB-AF63-C4DE-08158DE24625}"/>
              </a:ext>
            </a:extLst>
          </p:cNvPr>
          <p:cNvSpPr>
            <a:spLocks noGrp="1"/>
          </p:cNvSpPr>
          <p:nvPr>
            <p:ph type="body" idx="1"/>
          </p:nvPr>
        </p:nvSpPr>
        <p:spPr>
          <a:xfrm>
            <a:off x="35496" y="-164554"/>
            <a:ext cx="8142796" cy="3552300"/>
          </a:xfrm>
        </p:spPr>
        <p:txBody>
          <a:bodyPr/>
          <a:lstStyle/>
          <a:p>
            <a:pPr marL="114300" indent="0">
              <a:buNone/>
            </a:pPr>
            <a:r>
              <a:rPr lang="es-ES" sz="1300" dirty="0">
                <a:latin typeface="Consolas" panose="020B0609020204030204" pitchFamily="49" charset="0"/>
              </a:rPr>
              <a:t>Cookies 2 - Creación y destrucción de cookies</a:t>
            </a:r>
          </a:p>
          <a:p>
            <a:pPr marL="114300" indent="0">
              <a:buNone/>
            </a:pPr>
            <a:r>
              <a:rPr lang="es-ES" sz="1300" dirty="0">
                <a:latin typeface="Consolas" panose="020B0609020204030204" pitchFamily="49" charset="0"/>
              </a:rPr>
              <a:t>Comentarios ampliados</a:t>
            </a:r>
          </a:p>
          <a:p>
            <a:pPr marL="114300" indent="0">
              <a:buNone/>
            </a:pPr>
            <a:r>
              <a:rPr lang="es-ES" sz="1300" dirty="0">
                <a:latin typeface="Consolas" panose="020B0609020204030204" pitchFamily="49" charset="0"/>
              </a:rPr>
              <a:t>El programa se compone de una única página. Por tanto, el formulario debe enviar los datos a la propia página. En el atributo </a:t>
            </a:r>
            <a:r>
              <a:rPr lang="es-ES" sz="1300" dirty="0" err="1">
                <a:latin typeface="Consolas" panose="020B0609020204030204" pitchFamily="49" charset="0"/>
              </a:rPr>
              <a:t>action</a:t>
            </a:r>
            <a:r>
              <a:rPr lang="es-ES" sz="1300" dirty="0">
                <a:latin typeface="Consolas" panose="020B0609020204030204" pitchFamily="49" charset="0"/>
              </a:rPr>
              <a:t> podemos escribir:</a:t>
            </a:r>
          </a:p>
          <a:p>
            <a:pPr marL="114300" indent="0">
              <a:buNone/>
            </a:pPr>
            <a:r>
              <a:rPr lang="es-ES" sz="1300" dirty="0">
                <a:latin typeface="Consolas" panose="020B0609020204030204" pitchFamily="49" charset="0"/>
              </a:rPr>
              <a:t>el nombre de la página</a:t>
            </a:r>
          </a:p>
          <a:p>
            <a:pPr marL="114300" indent="0">
              <a:buNone/>
            </a:pPr>
            <a:r>
              <a:rPr lang="es-ES" sz="1300" dirty="0" err="1">
                <a:latin typeface="Consolas" panose="020B0609020204030204" pitchFamily="49" charset="0"/>
              </a:rPr>
              <a:t>print</a:t>
            </a:r>
            <a:r>
              <a:rPr lang="es-ES" sz="1300" dirty="0">
                <a:latin typeface="Consolas" panose="020B0609020204030204" pitchFamily="49" charset="0"/>
              </a:rPr>
              <a:t> "&lt;</a:t>
            </a:r>
            <a:r>
              <a:rPr lang="es-ES" sz="1300" dirty="0" err="1">
                <a:latin typeface="Consolas" panose="020B0609020204030204" pitchFamily="49" charset="0"/>
              </a:rPr>
              <a:t>form</a:t>
            </a:r>
            <a:r>
              <a:rPr lang="es-ES" sz="1300" dirty="0">
                <a:latin typeface="Consolas" panose="020B0609020204030204" pitchFamily="49" charset="0"/>
              </a:rPr>
              <a:t> </a:t>
            </a:r>
            <a:r>
              <a:rPr lang="es-ES" sz="1300" dirty="0" err="1">
                <a:latin typeface="Consolas" panose="020B0609020204030204" pitchFamily="49" charset="0"/>
              </a:rPr>
              <a:t>action</a:t>
            </a:r>
            <a:r>
              <a:rPr lang="es-ES" sz="1300" dirty="0">
                <a:latin typeface="Consolas" panose="020B0609020204030204" pitchFamily="49" charset="0"/>
              </a:rPr>
              <a:t>=\"</a:t>
            </a:r>
            <a:r>
              <a:rPr lang="es-ES" sz="1300" dirty="0" err="1">
                <a:latin typeface="Consolas" panose="020B0609020204030204" pitchFamily="49" charset="0"/>
              </a:rPr>
              <a:t>pagina.php</a:t>
            </a:r>
            <a:r>
              <a:rPr lang="es-ES" sz="1300" dirty="0">
                <a:latin typeface="Consolas" panose="020B0609020204030204" pitchFamily="49" charset="0"/>
              </a:rPr>
              <a:t>"&gt;";</a:t>
            </a:r>
          </a:p>
          <a:p>
            <a:pPr marL="114300" indent="0">
              <a:buNone/>
            </a:pPr>
            <a:r>
              <a:rPr lang="es-ES" sz="1300" dirty="0">
                <a:latin typeface="Consolas" panose="020B0609020204030204" pitchFamily="49" charset="0"/>
              </a:rPr>
              <a:t>$_SERVER[PHP_SELF], que contiene la ruta de la página</a:t>
            </a:r>
          </a:p>
          <a:p>
            <a:pPr marL="114300" indent="0">
              <a:buNone/>
            </a:pPr>
            <a:r>
              <a:rPr lang="es-ES" sz="1300" dirty="0" err="1">
                <a:latin typeface="Consolas" panose="020B0609020204030204" pitchFamily="49" charset="0"/>
              </a:rPr>
              <a:t>print</a:t>
            </a:r>
            <a:r>
              <a:rPr lang="es-ES" sz="1300" dirty="0">
                <a:latin typeface="Consolas" panose="020B0609020204030204" pitchFamily="49" charset="0"/>
              </a:rPr>
              <a:t> "&lt;</a:t>
            </a:r>
            <a:r>
              <a:rPr lang="es-ES" sz="1300" dirty="0" err="1">
                <a:latin typeface="Consolas" panose="020B0609020204030204" pitchFamily="49" charset="0"/>
              </a:rPr>
              <a:t>form</a:t>
            </a:r>
            <a:r>
              <a:rPr lang="es-ES" sz="1300" dirty="0">
                <a:latin typeface="Consolas" panose="020B0609020204030204" pitchFamily="49" charset="0"/>
              </a:rPr>
              <a:t> </a:t>
            </a:r>
            <a:r>
              <a:rPr lang="es-ES" sz="1300" dirty="0" err="1">
                <a:latin typeface="Consolas" panose="020B0609020204030204" pitchFamily="49" charset="0"/>
              </a:rPr>
              <a:t>action</a:t>
            </a:r>
            <a:r>
              <a:rPr lang="es-ES" sz="1300" dirty="0">
                <a:latin typeface="Consolas" panose="020B0609020204030204" pitchFamily="49" charset="0"/>
              </a:rPr>
              <a:t>=\"$_SERVER[PHP_SELF]\"&gt;";</a:t>
            </a:r>
          </a:p>
          <a:p>
            <a:pPr marL="114300" indent="0">
              <a:buNone/>
            </a:pPr>
            <a:r>
              <a:rPr lang="es-ES" sz="1300" dirty="0">
                <a:latin typeface="Consolas" panose="020B0609020204030204" pitchFamily="49" charset="0"/>
              </a:rPr>
              <a:t>Las dos opciones son correctas. La ventaja de la segunda opción es que seguiría funcionando aunque cambiáramos el nombre del fichero </a:t>
            </a:r>
            <a:r>
              <a:rPr lang="es-ES" sz="1300" dirty="0" err="1">
                <a:latin typeface="Consolas" panose="020B0609020204030204" pitchFamily="49" charset="0"/>
              </a:rPr>
              <a:t>php</a:t>
            </a:r>
            <a:r>
              <a:rPr lang="es-ES" sz="1300" dirty="0">
                <a:latin typeface="Consolas" panose="020B0609020204030204" pitchFamily="49" charset="0"/>
              </a:rPr>
              <a:t>.</a:t>
            </a:r>
          </a:p>
          <a:p>
            <a:pPr marL="114300" indent="0">
              <a:buNone/>
            </a:pPr>
            <a:r>
              <a:rPr lang="es-ES" sz="1300" dirty="0">
                <a:latin typeface="Consolas" panose="020B0609020204030204" pitchFamily="49" charset="0"/>
              </a:rPr>
              <a:t>Como la creación o destrucción de la cookie debe hacer antes de hacer ningún </a:t>
            </a:r>
            <a:r>
              <a:rPr lang="es-ES" sz="1300" dirty="0" err="1">
                <a:latin typeface="Consolas" panose="020B0609020204030204" pitchFamily="49" charset="0"/>
              </a:rPr>
              <a:t>print</a:t>
            </a:r>
            <a:r>
              <a:rPr lang="es-ES" sz="1300" dirty="0">
                <a:latin typeface="Consolas" panose="020B0609020204030204" pitchFamily="49" charset="0"/>
              </a:rPr>
              <a:t>, la estructura del programa debería ser algo parecido a esto:</a:t>
            </a:r>
          </a:p>
          <a:p>
            <a:pPr marL="114300" indent="0">
              <a:buNone/>
            </a:pPr>
            <a:r>
              <a:rPr lang="es-ES" sz="1300" dirty="0">
                <a:latin typeface="Consolas" panose="020B0609020204030204" pitchFamily="49" charset="0"/>
              </a:rPr>
              <a:t>recogida y validación de datos (sin imprimir nada aunque se detecten errores)</a:t>
            </a:r>
          </a:p>
          <a:p>
            <a:pPr marL="114300" indent="0">
              <a:buNone/>
            </a:pPr>
            <a:r>
              <a:rPr lang="es-ES" sz="1300" dirty="0">
                <a:latin typeface="Consolas" panose="020B0609020204030204" pitchFamily="49" charset="0"/>
              </a:rPr>
              <a:t>creación o destrucción de la cookie (en su caso)</a:t>
            </a:r>
          </a:p>
          <a:p>
            <a:pPr marL="114300" indent="0">
              <a:buNone/>
            </a:pPr>
            <a:r>
              <a:rPr lang="es-ES" sz="1300" dirty="0">
                <a:latin typeface="Consolas" panose="020B0609020204030204" pitchFamily="49" charset="0"/>
              </a:rPr>
              <a:t>cabecera</a:t>
            </a:r>
          </a:p>
          <a:p>
            <a:pPr marL="114300" indent="0">
              <a:buNone/>
            </a:pPr>
            <a:r>
              <a:rPr lang="es-ES" sz="1300" dirty="0">
                <a:latin typeface="Consolas" panose="020B0609020204030204" pitchFamily="49" charset="0"/>
              </a:rPr>
              <a:t>mensajes de error (en su caso)</a:t>
            </a:r>
          </a:p>
          <a:p>
            <a:pPr marL="114300" indent="0">
              <a:buNone/>
            </a:pPr>
            <a:r>
              <a:rPr lang="es-ES" sz="1300" dirty="0">
                <a:latin typeface="Consolas" panose="020B0609020204030204" pitchFamily="49" charset="0"/>
              </a:rPr>
              <a:t>comprobación de la cookie o mensaje de creación o destrucción</a:t>
            </a:r>
          </a:p>
          <a:p>
            <a:pPr marL="114300" indent="0">
              <a:buNone/>
            </a:pPr>
            <a:r>
              <a:rPr lang="es-ES" sz="1300" dirty="0">
                <a:latin typeface="Consolas" panose="020B0609020204030204" pitchFamily="49" charset="0"/>
              </a:rPr>
              <a:t>formulario</a:t>
            </a:r>
          </a:p>
          <a:p>
            <a:pPr marL="114300" indent="0">
              <a:buNone/>
            </a:pPr>
            <a:r>
              <a:rPr lang="es-ES" sz="1300" dirty="0">
                <a:latin typeface="Consolas" panose="020B0609020204030204" pitchFamily="49" charset="0"/>
              </a:rPr>
              <a:t>pie</a:t>
            </a:r>
          </a:p>
        </p:txBody>
      </p:sp>
      <p:sp>
        <p:nvSpPr>
          <p:cNvPr id="4" name="Marcador de número de diapositiva 3">
            <a:extLst>
              <a:ext uri="{FF2B5EF4-FFF2-40B4-BE49-F238E27FC236}">
                <a16:creationId xmlns:a16="http://schemas.microsoft.com/office/drawing/2014/main" id="{10F9F82B-3ED2-4595-2F59-00925074C692}"/>
              </a:ext>
            </a:extLst>
          </p:cNvPr>
          <p:cNvSpPr>
            <a:spLocks noGrp="1"/>
          </p:cNvSpPr>
          <p:nvPr>
            <p:ph type="sldNum" idx="10"/>
          </p:nvPr>
        </p:nvSpPr>
        <p:spPr/>
        <p:txBody>
          <a:bodyPr/>
          <a:lstStyle/>
          <a:p>
            <a:fld id="{00000000-1234-1234-1234-123412341234}" type="slidenum">
              <a:rPr lang="es-ES" smtClean="0"/>
              <a:pPr/>
              <a:t>138</a:t>
            </a:fld>
            <a:endParaRPr lang="es-ES" dirty="0"/>
          </a:p>
        </p:txBody>
      </p:sp>
    </p:spTree>
    <p:extLst>
      <p:ext uri="{BB962C8B-B14F-4D97-AF65-F5344CB8AC3E}">
        <p14:creationId xmlns:p14="http://schemas.microsoft.com/office/powerpoint/2010/main" val="13539499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0054CC9-541F-7AF1-D6B9-3C815015EAF6}"/>
              </a:ext>
            </a:extLst>
          </p:cNvPr>
          <p:cNvSpPr>
            <a:spLocks noGrp="1"/>
          </p:cNvSpPr>
          <p:nvPr>
            <p:ph type="body" idx="1"/>
          </p:nvPr>
        </p:nvSpPr>
        <p:spPr>
          <a:xfrm>
            <a:off x="-36512" y="-20538"/>
            <a:ext cx="8928992" cy="3552300"/>
          </a:xfrm>
        </p:spPr>
        <p:txBody>
          <a:bodyPr/>
          <a:lstStyle/>
          <a:p>
            <a:pPr marL="114300" indent="0">
              <a:buNone/>
            </a:pPr>
            <a:r>
              <a:rPr lang="es-ES" sz="1400" dirty="0">
                <a:latin typeface="Consolas" panose="020B0609020204030204" pitchFamily="49" charset="0"/>
              </a:rPr>
              <a:t>La página debe recoger los dos campos enviado por el formulario: la duración ($</a:t>
            </a:r>
            <a:r>
              <a:rPr lang="es-ES" sz="1400" dirty="0" err="1">
                <a:latin typeface="Consolas" panose="020B0609020204030204" pitchFamily="49" charset="0"/>
              </a:rPr>
              <a:t>duracion</a:t>
            </a:r>
            <a:r>
              <a:rPr lang="es-ES" sz="1400" dirty="0">
                <a:latin typeface="Consolas" panose="020B0609020204030204" pitchFamily="49" charset="0"/>
              </a:rPr>
              <a:t>) y el botón pulsado ($</a:t>
            </a:r>
            <a:r>
              <a:rPr lang="es-ES" sz="1400" dirty="0" err="1">
                <a:latin typeface="Consolas" panose="020B0609020204030204" pitchFamily="49" charset="0"/>
              </a:rPr>
              <a:t>accion</a:t>
            </a:r>
            <a:r>
              <a:rPr lang="es-ES" sz="1400" dirty="0">
                <a:latin typeface="Consolas" panose="020B0609020204030204" pitchFamily="49" charset="0"/>
              </a:rPr>
              <a:t>).</a:t>
            </a:r>
          </a:p>
          <a:p>
            <a:pPr marL="114300" indent="0">
              <a:buNone/>
            </a:pPr>
            <a:r>
              <a:rPr lang="es-ES" sz="1400" dirty="0">
                <a:latin typeface="Consolas" panose="020B0609020204030204" pitchFamily="49" charset="0"/>
              </a:rPr>
              <a:t>La página debe comprobar que los valores recibidos son correctos, es decir:</a:t>
            </a:r>
          </a:p>
          <a:p>
            <a:pPr marL="114300" indent="0">
              <a:buNone/>
            </a:pPr>
            <a:r>
              <a:rPr lang="es-ES" sz="1400" dirty="0">
                <a:latin typeface="Consolas" panose="020B0609020204030204" pitchFamily="49" charset="0"/>
              </a:rPr>
              <a:t>que la duración se encuentra entre los valores 1 y 60</a:t>
            </a:r>
          </a:p>
          <a:p>
            <a:pPr marL="114300" indent="0">
              <a:buNone/>
            </a:pPr>
            <a:r>
              <a:rPr lang="es-ES" sz="1400" dirty="0">
                <a:latin typeface="Consolas" panose="020B0609020204030204" pitchFamily="49" charset="0"/>
              </a:rPr>
              <a:t>que el botón pulsado es uno de los tres posibles.</a:t>
            </a:r>
          </a:p>
          <a:p>
            <a:pPr marL="114300" indent="0">
              <a:buNone/>
            </a:pPr>
            <a:r>
              <a:rPr lang="es-ES" sz="1400" dirty="0">
                <a:latin typeface="Consolas" panose="020B0609020204030204" pitchFamily="49" charset="0"/>
              </a:rPr>
              <a:t>Al crear la cookie hay que tener en cuenta que:</a:t>
            </a:r>
          </a:p>
          <a:p>
            <a:pPr marL="114300" indent="0">
              <a:buNone/>
            </a:pPr>
            <a:r>
              <a:rPr lang="es-ES" sz="1400" dirty="0">
                <a:latin typeface="Consolas" panose="020B0609020204030204" pitchFamily="49" charset="0"/>
              </a:rPr>
              <a:t>el nombre que le demos a la cookie no debe coincidir con el atributo </a:t>
            </a:r>
            <a:r>
              <a:rPr lang="es-ES" sz="1400" dirty="0" err="1">
                <a:latin typeface="Consolas" panose="020B0609020204030204" pitchFamily="49" charset="0"/>
              </a:rPr>
              <a:t>name</a:t>
            </a:r>
            <a:r>
              <a:rPr lang="es-ES" sz="1400" dirty="0">
                <a:latin typeface="Consolas" panose="020B0609020204030204" pitchFamily="49" charset="0"/>
              </a:rPr>
              <a:t> del campo de texto ni de los botones </a:t>
            </a:r>
            <a:r>
              <a:rPr lang="es-ES" sz="1400" dirty="0" err="1">
                <a:latin typeface="Consolas" panose="020B0609020204030204" pitchFamily="49" charset="0"/>
              </a:rPr>
              <a:t>submit</a:t>
            </a:r>
            <a:r>
              <a:rPr lang="es-ES" sz="1400" dirty="0">
                <a:latin typeface="Consolas" panose="020B0609020204030204" pitchFamily="49" charset="0"/>
              </a:rPr>
              <a:t>.</a:t>
            </a:r>
          </a:p>
          <a:p>
            <a:pPr marL="114300" indent="0">
              <a:buNone/>
            </a:pPr>
            <a:r>
              <a:rPr lang="es-ES" sz="1400" dirty="0">
                <a:latin typeface="Consolas" panose="020B0609020204030204" pitchFamily="49" charset="0"/>
              </a:rPr>
              <a:t>el valor de la cookie conviene que sea el momento en que se borrará la cookie (time()+$</a:t>
            </a:r>
            <a:r>
              <a:rPr lang="es-ES" sz="1400" dirty="0" err="1">
                <a:latin typeface="Consolas" panose="020B0609020204030204" pitchFamily="49" charset="0"/>
              </a:rPr>
              <a:t>duracion</a:t>
            </a:r>
            <a:r>
              <a:rPr lang="es-ES" sz="1400" dirty="0">
                <a:latin typeface="Consolas" panose="020B0609020204030204" pitchFamily="49" charset="0"/>
              </a:rPr>
              <a:t>)</a:t>
            </a:r>
          </a:p>
          <a:p>
            <a:pPr marL="114300" indent="0">
              <a:buNone/>
            </a:pPr>
            <a:r>
              <a:rPr lang="es-ES" sz="1400" dirty="0">
                <a:latin typeface="Consolas" panose="020B0609020204030204" pitchFamily="49" charset="0"/>
              </a:rPr>
              <a:t>la expiración de la cookie será time()+$</a:t>
            </a:r>
            <a:r>
              <a:rPr lang="es-ES" sz="1400" dirty="0" err="1">
                <a:latin typeface="Consolas" panose="020B0609020204030204" pitchFamily="49" charset="0"/>
              </a:rPr>
              <a:t>duracion</a:t>
            </a: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7617C781-730C-DED4-5767-18E35CA1AA41}"/>
              </a:ext>
            </a:extLst>
          </p:cNvPr>
          <p:cNvSpPr>
            <a:spLocks noGrp="1"/>
          </p:cNvSpPr>
          <p:nvPr>
            <p:ph type="sldNum" idx="10"/>
          </p:nvPr>
        </p:nvSpPr>
        <p:spPr/>
        <p:txBody>
          <a:bodyPr/>
          <a:lstStyle/>
          <a:p>
            <a:fld id="{00000000-1234-1234-1234-123412341234}" type="slidenum">
              <a:rPr lang="es-ES" smtClean="0"/>
              <a:pPr/>
              <a:t>139</a:t>
            </a:fld>
            <a:endParaRPr lang="es-ES" dirty="0"/>
          </a:p>
        </p:txBody>
      </p:sp>
    </p:spTree>
    <p:extLst>
      <p:ext uri="{BB962C8B-B14F-4D97-AF65-F5344CB8AC3E}">
        <p14:creationId xmlns:p14="http://schemas.microsoft.com/office/powerpoint/2010/main" val="337396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483518"/>
            <a:ext cx="8496944" cy="2592288"/>
          </a:xfrm>
        </p:spPr>
        <p:txBody>
          <a:bodyPr/>
          <a:lstStyle/>
          <a:p>
            <a:pPr algn="just"/>
            <a:r>
              <a:rPr lang="es-ES" sz="1800" dirty="0"/>
              <a:t>El atributo </a:t>
            </a:r>
            <a:r>
              <a:rPr lang="es-ES" sz="1800" dirty="0" err="1"/>
              <a:t>size</a:t>
            </a:r>
            <a:endParaRPr lang="es-ES" sz="1800" dirty="0"/>
          </a:p>
          <a:p>
            <a:pPr algn="just"/>
            <a:r>
              <a:rPr lang="es-ES" sz="1800" dirty="0"/>
              <a:t>El atributo </a:t>
            </a:r>
            <a:r>
              <a:rPr lang="es-ES" sz="1800" dirty="0" err="1"/>
              <a:t>size</a:t>
            </a:r>
            <a:r>
              <a:rPr lang="es-ES" sz="1800" dirty="0"/>
              <a:t> permite establecer la longitud de los controles de texto (</a:t>
            </a:r>
            <a:r>
              <a:rPr lang="es-ES" sz="1800" dirty="0" err="1"/>
              <a:t>text</a:t>
            </a:r>
            <a:r>
              <a:rPr lang="es-ES" sz="1800" dirty="0"/>
              <a:t>, </a:t>
            </a:r>
            <a:r>
              <a:rPr lang="es-ES" sz="1800" dirty="0" err="1"/>
              <a:t>password</a:t>
            </a:r>
            <a:r>
              <a:rPr lang="es-ES" sz="1800" dirty="0"/>
              <a:t>, </a:t>
            </a:r>
            <a:r>
              <a:rPr lang="es-ES" sz="1800" dirty="0" err="1"/>
              <a:t>search</a:t>
            </a:r>
            <a:r>
              <a:rPr lang="es-ES" sz="1800" dirty="0"/>
              <a:t>, etc.). Por omisión, las cajas suelen tener 20 caracteres de longitud.</a:t>
            </a:r>
          </a:p>
          <a:p>
            <a:pPr marL="114300" indent="0">
              <a:buNone/>
            </a:pPr>
            <a:endParaRPr lang="es-ES" sz="1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14</a:t>
            </a:fld>
            <a:endParaRPr lang="es-ES" dirty="0"/>
          </a:p>
        </p:txBody>
      </p:sp>
      <p:sp>
        <p:nvSpPr>
          <p:cNvPr id="5" name="CuadroTexto 4">
            <a:extLst>
              <a:ext uri="{FF2B5EF4-FFF2-40B4-BE49-F238E27FC236}">
                <a16:creationId xmlns:a16="http://schemas.microsoft.com/office/drawing/2014/main" id="{B87A6E51-9CCE-1C36-AB46-78ED257F3530}"/>
              </a:ext>
            </a:extLst>
          </p:cNvPr>
          <p:cNvSpPr txBox="1"/>
          <p:nvPr/>
        </p:nvSpPr>
        <p:spPr>
          <a:xfrm>
            <a:off x="251520" y="2211710"/>
            <a:ext cx="4583622" cy="2308324"/>
          </a:xfrm>
          <a:prstGeom prst="rect">
            <a:avLst/>
          </a:prstGeom>
          <a:noFill/>
        </p:spPr>
        <p:txBody>
          <a:bodyPr wrap="square">
            <a:spAutoFit/>
          </a:bodyPr>
          <a:lstStyle/>
          <a:p>
            <a:r>
              <a:rPr lang="es-ES" sz="1800" dirty="0">
                <a:solidFill>
                  <a:schemeClr val="dk1"/>
                </a:solidFill>
                <a:latin typeface="Lato"/>
                <a:ea typeface="Lato"/>
                <a:cs typeface="Lato"/>
                <a:sym typeface="Lato"/>
              </a:rPr>
              <a:t>&lt;p&gt;Nombre: &lt;input </a:t>
            </a:r>
            <a:r>
              <a:rPr lang="es-ES" sz="1800" dirty="0" err="1">
                <a:solidFill>
                  <a:schemeClr val="dk1"/>
                </a:solidFill>
                <a:latin typeface="Lato"/>
                <a:ea typeface="Lato"/>
                <a:cs typeface="Lato"/>
                <a:sym typeface="Lato"/>
              </a:rPr>
              <a:t>type</a:t>
            </a:r>
            <a:r>
              <a:rPr lang="es-ES" sz="1800" dirty="0">
                <a:solidFill>
                  <a:schemeClr val="dk1"/>
                </a:solidFill>
                <a:latin typeface="Lato"/>
                <a:ea typeface="Lato"/>
                <a:cs typeface="Lato"/>
                <a:sym typeface="Lato"/>
              </a:rPr>
              <a:t>="</a:t>
            </a:r>
            <a:r>
              <a:rPr lang="es-ES" sz="1800" dirty="0" err="1">
                <a:solidFill>
                  <a:schemeClr val="dk1"/>
                </a:solidFill>
                <a:latin typeface="Lato"/>
                <a:ea typeface="Lato"/>
                <a:cs typeface="Lato"/>
                <a:sym typeface="Lato"/>
              </a:rPr>
              <a:t>text</a:t>
            </a:r>
            <a:r>
              <a:rPr lang="es-ES" sz="1800" dirty="0">
                <a:solidFill>
                  <a:schemeClr val="dk1"/>
                </a:solidFill>
                <a:latin typeface="Lato"/>
                <a:ea typeface="Lato"/>
                <a:cs typeface="Lato"/>
                <a:sym typeface="Lato"/>
              </a:rPr>
              <a:t>" </a:t>
            </a:r>
            <a:r>
              <a:rPr lang="es-ES" sz="1800" dirty="0" err="1">
                <a:solidFill>
                  <a:schemeClr val="dk1"/>
                </a:solidFill>
                <a:latin typeface="Lato"/>
                <a:ea typeface="Lato"/>
                <a:cs typeface="Lato"/>
                <a:sym typeface="Lato"/>
              </a:rPr>
              <a:t>name</a:t>
            </a:r>
            <a:r>
              <a:rPr lang="es-ES" sz="1800" dirty="0">
                <a:solidFill>
                  <a:schemeClr val="dk1"/>
                </a:solidFill>
                <a:latin typeface="Lato"/>
                <a:ea typeface="Lato"/>
                <a:cs typeface="Lato"/>
                <a:sym typeface="Lato"/>
              </a:rPr>
              <a:t>="nombre"&gt;&lt;/p&gt;</a:t>
            </a:r>
          </a:p>
          <a:p>
            <a:endParaRPr lang="es-ES" sz="1800" dirty="0">
              <a:solidFill>
                <a:schemeClr val="dk1"/>
              </a:solidFill>
              <a:latin typeface="Lato"/>
              <a:ea typeface="Lato"/>
              <a:cs typeface="Lato"/>
              <a:sym typeface="Lato"/>
            </a:endParaRPr>
          </a:p>
          <a:p>
            <a:r>
              <a:rPr lang="es-ES" sz="1800" dirty="0">
                <a:solidFill>
                  <a:schemeClr val="dk1"/>
                </a:solidFill>
                <a:latin typeface="Lato"/>
                <a:ea typeface="Lato"/>
                <a:cs typeface="Lato"/>
                <a:sym typeface="Lato"/>
              </a:rPr>
              <a:t>&lt;p&gt;Apellidos: &lt;input </a:t>
            </a:r>
            <a:r>
              <a:rPr lang="es-ES" sz="1800" dirty="0" err="1">
                <a:solidFill>
                  <a:schemeClr val="dk1"/>
                </a:solidFill>
                <a:latin typeface="Lato"/>
                <a:ea typeface="Lato"/>
                <a:cs typeface="Lato"/>
                <a:sym typeface="Lato"/>
              </a:rPr>
              <a:t>type</a:t>
            </a:r>
            <a:r>
              <a:rPr lang="es-ES" sz="1800" dirty="0">
                <a:solidFill>
                  <a:schemeClr val="dk1"/>
                </a:solidFill>
                <a:latin typeface="Lato"/>
                <a:ea typeface="Lato"/>
                <a:cs typeface="Lato"/>
                <a:sym typeface="Lato"/>
              </a:rPr>
              <a:t>="</a:t>
            </a:r>
            <a:r>
              <a:rPr lang="es-ES" sz="1800" dirty="0" err="1">
                <a:solidFill>
                  <a:schemeClr val="dk1"/>
                </a:solidFill>
                <a:latin typeface="Lato"/>
                <a:ea typeface="Lato"/>
                <a:cs typeface="Lato"/>
                <a:sym typeface="Lato"/>
              </a:rPr>
              <a:t>text</a:t>
            </a:r>
            <a:r>
              <a:rPr lang="es-ES" sz="1800" dirty="0">
                <a:solidFill>
                  <a:schemeClr val="dk1"/>
                </a:solidFill>
                <a:latin typeface="Lato"/>
                <a:ea typeface="Lato"/>
                <a:cs typeface="Lato"/>
                <a:sym typeface="Lato"/>
              </a:rPr>
              <a:t>" </a:t>
            </a:r>
            <a:r>
              <a:rPr lang="es-ES" sz="1800" dirty="0" err="1">
                <a:solidFill>
                  <a:schemeClr val="dk1"/>
                </a:solidFill>
                <a:latin typeface="Lato"/>
                <a:ea typeface="Lato"/>
                <a:cs typeface="Lato"/>
                <a:sym typeface="Lato"/>
              </a:rPr>
              <a:t>name</a:t>
            </a:r>
            <a:r>
              <a:rPr lang="es-ES" sz="1800" dirty="0">
                <a:solidFill>
                  <a:schemeClr val="dk1"/>
                </a:solidFill>
                <a:latin typeface="Lato"/>
                <a:ea typeface="Lato"/>
                <a:cs typeface="Lato"/>
                <a:sym typeface="Lato"/>
              </a:rPr>
              <a:t>="apellidos" </a:t>
            </a:r>
            <a:r>
              <a:rPr lang="es-ES" sz="1800" dirty="0" err="1">
                <a:solidFill>
                  <a:schemeClr val="dk1"/>
                </a:solidFill>
                <a:latin typeface="Lato"/>
                <a:ea typeface="Lato"/>
                <a:cs typeface="Lato"/>
                <a:sym typeface="Lato"/>
              </a:rPr>
              <a:t>size</a:t>
            </a:r>
            <a:r>
              <a:rPr lang="es-ES" sz="1800" dirty="0">
                <a:solidFill>
                  <a:schemeClr val="dk1"/>
                </a:solidFill>
                <a:latin typeface="Lato"/>
                <a:ea typeface="Lato"/>
                <a:cs typeface="Lato"/>
                <a:sym typeface="Lato"/>
              </a:rPr>
              <a:t>="40"&gt;&lt;/p&gt;</a:t>
            </a:r>
          </a:p>
          <a:p>
            <a:endParaRPr lang="es-ES" sz="1800" dirty="0">
              <a:solidFill>
                <a:schemeClr val="dk1"/>
              </a:solidFill>
              <a:latin typeface="Lato"/>
              <a:ea typeface="Lato"/>
              <a:cs typeface="Lato"/>
              <a:sym typeface="Lato"/>
            </a:endParaRPr>
          </a:p>
          <a:p>
            <a:r>
              <a:rPr lang="es-ES" sz="1800" dirty="0">
                <a:solidFill>
                  <a:schemeClr val="dk1"/>
                </a:solidFill>
                <a:latin typeface="Lato"/>
                <a:ea typeface="Lato"/>
                <a:cs typeface="Lato"/>
                <a:sym typeface="Lato"/>
              </a:rPr>
              <a:t>&lt;p&gt;Nacionalidad: &lt;input </a:t>
            </a:r>
            <a:r>
              <a:rPr lang="es-ES" sz="1800" dirty="0" err="1">
                <a:solidFill>
                  <a:schemeClr val="dk1"/>
                </a:solidFill>
                <a:latin typeface="Lato"/>
                <a:ea typeface="Lato"/>
                <a:cs typeface="Lato"/>
                <a:sym typeface="Lato"/>
              </a:rPr>
              <a:t>type</a:t>
            </a:r>
            <a:r>
              <a:rPr lang="es-ES" sz="1800" dirty="0">
                <a:solidFill>
                  <a:schemeClr val="dk1"/>
                </a:solidFill>
                <a:latin typeface="Lato"/>
                <a:ea typeface="Lato"/>
                <a:cs typeface="Lato"/>
                <a:sym typeface="Lato"/>
              </a:rPr>
              <a:t>="</a:t>
            </a:r>
            <a:r>
              <a:rPr lang="es-ES" sz="1800" dirty="0" err="1">
                <a:solidFill>
                  <a:schemeClr val="dk1"/>
                </a:solidFill>
                <a:latin typeface="Lato"/>
                <a:ea typeface="Lato"/>
                <a:cs typeface="Lato"/>
                <a:sym typeface="Lato"/>
              </a:rPr>
              <a:t>text</a:t>
            </a:r>
            <a:r>
              <a:rPr lang="es-ES" sz="1800" dirty="0">
                <a:solidFill>
                  <a:schemeClr val="dk1"/>
                </a:solidFill>
                <a:latin typeface="Lato"/>
                <a:ea typeface="Lato"/>
                <a:cs typeface="Lato"/>
                <a:sym typeface="Lato"/>
              </a:rPr>
              <a:t>" </a:t>
            </a:r>
            <a:r>
              <a:rPr lang="es-ES" sz="1800" dirty="0" err="1">
                <a:solidFill>
                  <a:schemeClr val="dk1"/>
                </a:solidFill>
                <a:latin typeface="Lato"/>
                <a:ea typeface="Lato"/>
                <a:cs typeface="Lato"/>
                <a:sym typeface="Lato"/>
              </a:rPr>
              <a:t>name</a:t>
            </a:r>
            <a:r>
              <a:rPr lang="es-ES" sz="1800" dirty="0">
                <a:solidFill>
                  <a:schemeClr val="dk1"/>
                </a:solidFill>
                <a:latin typeface="Lato"/>
                <a:ea typeface="Lato"/>
                <a:cs typeface="Lato"/>
                <a:sym typeface="Lato"/>
              </a:rPr>
              <a:t>="nacionalidad" </a:t>
            </a:r>
            <a:r>
              <a:rPr lang="es-ES" sz="1800" dirty="0" err="1">
                <a:solidFill>
                  <a:schemeClr val="dk1"/>
                </a:solidFill>
                <a:latin typeface="Lato"/>
                <a:ea typeface="Lato"/>
                <a:cs typeface="Lato"/>
                <a:sym typeface="Lato"/>
              </a:rPr>
              <a:t>size</a:t>
            </a:r>
            <a:r>
              <a:rPr lang="es-ES" sz="1800" dirty="0">
                <a:solidFill>
                  <a:schemeClr val="dk1"/>
                </a:solidFill>
                <a:latin typeface="Lato"/>
                <a:ea typeface="Lato"/>
                <a:cs typeface="Lato"/>
                <a:sym typeface="Lato"/>
              </a:rPr>
              <a:t>="20"&gt;&lt;/p&gt;</a:t>
            </a:r>
          </a:p>
        </p:txBody>
      </p:sp>
      <p:pic>
        <p:nvPicPr>
          <p:cNvPr id="7" name="Imagen 6">
            <a:extLst>
              <a:ext uri="{FF2B5EF4-FFF2-40B4-BE49-F238E27FC236}">
                <a16:creationId xmlns:a16="http://schemas.microsoft.com/office/drawing/2014/main" id="{5CF347E3-3EF0-9DFF-59E7-2C3813AF2A27}"/>
              </a:ext>
            </a:extLst>
          </p:cNvPr>
          <p:cNvPicPr>
            <a:picLocks noChangeAspect="1"/>
          </p:cNvPicPr>
          <p:nvPr/>
        </p:nvPicPr>
        <p:blipFill rotWithShape="1">
          <a:blip r:embed="rId2"/>
          <a:srcRect t="15001" r="47637" b="57000"/>
          <a:stretch/>
        </p:blipFill>
        <p:spPr>
          <a:xfrm>
            <a:off x="4339986" y="2593307"/>
            <a:ext cx="4788024" cy="1440160"/>
          </a:xfrm>
          <a:prstGeom prst="rect">
            <a:avLst/>
          </a:prstGeom>
        </p:spPr>
      </p:pic>
    </p:spTree>
    <p:extLst>
      <p:ext uri="{BB962C8B-B14F-4D97-AF65-F5344CB8AC3E}">
        <p14:creationId xmlns:p14="http://schemas.microsoft.com/office/powerpoint/2010/main" val="7397816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BE7890F-B148-85C6-8273-03831B85CA63}"/>
              </a:ext>
            </a:extLst>
          </p:cNvPr>
          <p:cNvSpPr>
            <a:spLocks noGrp="1"/>
          </p:cNvSpPr>
          <p:nvPr>
            <p:ph type="body" idx="1"/>
          </p:nvPr>
        </p:nvSpPr>
        <p:spPr>
          <a:xfrm>
            <a:off x="-108520" y="99570"/>
            <a:ext cx="8928992" cy="3552300"/>
          </a:xfrm>
        </p:spPr>
        <p:txBody>
          <a:bodyPr/>
          <a:lstStyle/>
          <a:p>
            <a:pPr marL="114300" indent="0">
              <a:buNone/>
            </a:pPr>
            <a:r>
              <a:rPr lang="es-ES" sz="1400" dirty="0">
                <a:latin typeface="Consolas" panose="020B0609020204030204" pitchFamily="49" charset="0"/>
              </a:rPr>
              <a:t>Por lo que la instrucción será algo de este estilo:</a:t>
            </a:r>
          </a:p>
          <a:p>
            <a:pPr marL="114300" indent="0">
              <a:buNone/>
            </a:pP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setcookie</a:t>
            </a:r>
            <a:r>
              <a:rPr lang="es-ES" sz="1400" dirty="0">
                <a:latin typeface="Consolas" panose="020B0609020204030204" pitchFamily="49" charset="0"/>
              </a:rPr>
              <a:t>("</a:t>
            </a:r>
            <a:r>
              <a:rPr lang="es-ES" sz="1400" dirty="0" err="1">
                <a:latin typeface="Consolas" panose="020B0609020204030204" pitchFamily="49" charset="0"/>
              </a:rPr>
              <a:t>cookieTemporal</a:t>
            </a:r>
            <a:r>
              <a:rPr lang="es-ES" sz="1400" dirty="0">
                <a:latin typeface="Consolas" panose="020B0609020204030204" pitchFamily="49" charset="0"/>
              </a:rPr>
              <a:t>", time()+$</a:t>
            </a:r>
            <a:r>
              <a:rPr lang="es-ES" sz="1400" dirty="0" err="1">
                <a:latin typeface="Consolas" panose="020B0609020204030204" pitchFamily="49" charset="0"/>
              </a:rPr>
              <a:t>duracion</a:t>
            </a:r>
            <a:r>
              <a:rPr lang="es-ES" sz="1400" dirty="0">
                <a:latin typeface="Consolas" panose="020B0609020204030204" pitchFamily="49" charset="0"/>
              </a:rPr>
              <a:t>, time()+$</a:t>
            </a:r>
            <a:r>
              <a:rPr lang="es-ES" sz="1400" dirty="0" err="1">
                <a:latin typeface="Consolas" panose="020B0609020204030204" pitchFamily="49" charset="0"/>
              </a:rPr>
              <a:t>duracion</a:t>
            </a:r>
            <a:r>
              <a:rPr lang="es-ES" sz="1400" dirty="0">
                <a:latin typeface="Consolas" panose="020B0609020204030204" pitchFamily="49" charset="0"/>
              </a:rPr>
              <a:t>);</a:t>
            </a:r>
          </a:p>
          <a:p>
            <a:pPr marL="114300" indent="0">
              <a:buNone/>
            </a:pPr>
            <a:r>
              <a:rPr lang="es-ES" sz="1400" dirty="0">
                <a:latin typeface="Consolas" panose="020B0609020204030204" pitchFamily="49" charset="0"/>
              </a:rPr>
              <a:t>Para destruir la cookie es suficiente crearla con una expiración anterior al presente, por ejemplo:</a:t>
            </a:r>
          </a:p>
          <a:p>
            <a:pPr marL="114300" indent="0">
              <a:buNone/>
            </a:pPr>
            <a:r>
              <a:rPr lang="es-ES" sz="1400" dirty="0" err="1">
                <a:latin typeface="Consolas" panose="020B0609020204030204" pitchFamily="49" charset="0"/>
              </a:rPr>
              <a:t>setcookie</a:t>
            </a:r>
            <a:r>
              <a:rPr lang="es-ES" sz="1400" dirty="0">
                <a:latin typeface="Consolas" panose="020B0609020204030204" pitchFamily="49" charset="0"/>
              </a:rPr>
              <a:t> ("</a:t>
            </a:r>
            <a:r>
              <a:rPr lang="es-ES" sz="1400" dirty="0" err="1">
                <a:latin typeface="Consolas" panose="020B0609020204030204" pitchFamily="49" charset="0"/>
              </a:rPr>
              <a:t>cookieTemporal</a:t>
            </a:r>
            <a:r>
              <a:rPr lang="es-ES" sz="1400" dirty="0">
                <a:latin typeface="Consolas" panose="020B0609020204030204" pitchFamily="49" charset="0"/>
              </a:rPr>
              <a:t>", "", time() - 3600);</a:t>
            </a:r>
          </a:p>
          <a:p>
            <a:pPr marL="114300" indent="0">
              <a:buNone/>
            </a:pPr>
            <a:r>
              <a:rPr lang="es-ES" sz="1400" dirty="0">
                <a:latin typeface="Consolas" panose="020B0609020204030204" pitchFamily="49" charset="0"/>
              </a:rPr>
              <a:t>En la comprobación de la cookie, basta con hacer la diferencia entre el valor guardado en la cookie y el presente:</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($_COOKIE["</a:t>
            </a:r>
            <a:r>
              <a:rPr lang="es-ES" sz="1400" dirty="0" err="1">
                <a:latin typeface="Consolas" panose="020B0609020204030204" pitchFamily="49" charset="0"/>
              </a:rPr>
              <a:t>cookieTemporal</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tiempoRestante</a:t>
            </a:r>
            <a:r>
              <a:rPr lang="es-ES" sz="1400" dirty="0">
                <a:latin typeface="Consolas" panose="020B0609020204030204" pitchFamily="49" charset="0"/>
              </a:rPr>
              <a:t> = $_COOKIE["</a:t>
            </a:r>
            <a:r>
              <a:rPr lang="es-ES" sz="1400" dirty="0" err="1">
                <a:latin typeface="Consolas" panose="020B0609020204030204" pitchFamily="49" charset="0"/>
              </a:rPr>
              <a:t>cookieTemporal</a:t>
            </a:r>
            <a:r>
              <a:rPr lang="es-ES" sz="1400" dirty="0">
                <a:latin typeface="Consolas" panose="020B0609020204030204" pitchFamily="49" charset="0"/>
              </a:rPr>
              <a:t>"] - time();</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"&lt;p&gt;La cookie se destruirá en $</a:t>
            </a:r>
            <a:r>
              <a:rPr lang="es-ES" sz="1400" dirty="0" err="1">
                <a:latin typeface="Consolas" panose="020B0609020204030204" pitchFamily="49" charset="0"/>
              </a:rPr>
              <a:t>tiempoRestante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El formulario tiene un único campo de texto y tres botones Enviar. Para que la página pueda distinguir en qué botón ha hecho clic el usuario, los controles deben tener el atributo </a:t>
            </a:r>
            <a:r>
              <a:rPr lang="es-ES" sz="1400" dirty="0" err="1">
                <a:latin typeface="Consolas" panose="020B0609020204030204" pitchFamily="49" charset="0"/>
              </a:rPr>
              <a:t>name</a:t>
            </a: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13027804-F4AE-91C9-90E5-95D168EE59B9}"/>
              </a:ext>
            </a:extLst>
          </p:cNvPr>
          <p:cNvSpPr>
            <a:spLocks noGrp="1"/>
          </p:cNvSpPr>
          <p:nvPr>
            <p:ph type="sldNum" idx="10"/>
          </p:nvPr>
        </p:nvSpPr>
        <p:spPr/>
        <p:txBody>
          <a:bodyPr/>
          <a:lstStyle/>
          <a:p>
            <a:fld id="{00000000-1234-1234-1234-123412341234}" type="slidenum">
              <a:rPr lang="es-ES" smtClean="0"/>
              <a:pPr/>
              <a:t>140</a:t>
            </a:fld>
            <a:endParaRPr lang="es-ES" dirty="0"/>
          </a:p>
        </p:txBody>
      </p:sp>
    </p:spTree>
    <p:extLst>
      <p:ext uri="{BB962C8B-B14F-4D97-AF65-F5344CB8AC3E}">
        <p14:creationId xmlns:p14="http://schemas.microsoft.com/office/powerpoint/2010/main" val="27568161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954CFC2-F65B-CB5B-0025-67CAA161DBC5}"/>
              </a:ext>
            </a:extLst>
          </p:cNvPr>
          <p:cNvSpPr>
            <a:spLocks noGrp="1"/>
          </p:cNvSpPr>
          <p:nvPr>
            <p:ph type="sldNum" idx="10"/>
          </p:nvPr>
        </p:nvSpPr>
        <p:spPr/>
        <p:txBody>
          <a:bodyPr/>
          <a:lstStyle/>
          <a:p>
            <a:fld id="{00000000-1234-1234-1234-123412341234}" type="slidenum">
              <a:rPr lang="es-ES" smtClean="0"/>
              <a:pPr/>
              <a:t>141</a:t>
            </a:fld>
            <a:endParaRPr lang="es-ES" dirty="0"/>
          </a:p>
        </p:txBody>
      </p:sp>
      <p:sp>
        <p:nvSpPr>
          <p:cNvPr id="6" name="CuadroTexto 5">
            <a:extLst>
              <a:ext uri="{FF2B5EF4-FFF2-40B4-BE49-F238E27FC236}">
                <a16:creationId xmlns:a16="http://schemas.microsoft.com/office/drawing/2014/main" id="{DCEB877D-352A-51FA-6785-06093728CECF}"/>
              </a:ext>
            </a:extLst>
          </p:cNvPr>
          <p:cNvSpPr txBox="1"/>
          <p:nvPr/>
        </p:nvSpPr>
        <p:spPr>
          <a:xfrm>
            <a:off x="251520" y="195486"/>
            <a:ext cx="8512518" cy="4401205"/>
          </a:xfrm>
          <a:prstGeom prst="rect">
            <a:avLst/>
          </a:prstGeom>
          <a:noFill/>
        </p:spPr>
        <p:txBody>
          <a:bodyPr wrap="square">
            <a:spAutoFit/>
          </a:bodyPr>
          <a:lstStyle/>
          <a:p>
            <a:r>
              <a:rPr lang="es-ES" dirty="0"/>
              <a:t>&lt;?</a:t>
            </a:r>
            <a:r>
              <a:rPr lang="es-ES" dirty="0" err="1"/>
              <a:t>php</a:t>
            </a:r>
            <a:endParaRPr lang="es-ES" dirty="0"/>
          </a:p>
          <a:p>
            <a:r>
              <a:rPr lang="es-ES" dirty="0"/>
              <a:t>/**</a:t>
            </a:r>
          </a:p>
          <a:p>
            <a:r>
              <a:rPr lang="es-ES" dirty="0"/>
              <a:t> * Cookies 2 - cookies_2.php</a:t>
            </a:r>
          </a:p>
          <a:p>
            <a:r>
              <a:rPr lang="es-ES" dirty="0"/>
              <a:t>*/</a:t>
            </a:r>
          </a:p>
          <a:p>
            <a:endParaRPr lang="es-ES" dirty="0"/>
          </a:p>
          <a:p>
            <a:r>
              <a:rPr lang="es-ES" dirty="0" err="1"/>
              <a:t>function</a:t>
            </a:r>
            <a:r>
              <a:rPr lang="es-ES" dirty="0"/>
              <a:t> recoge($</a:t>
            </a:r>
            <a:r>
              <a:rPr lang="es-ES" dirty="0" err="1"/>
              <a:t>var</a:t>
            </a:r>
            <a:r>
              <a:rPr lang="es-ES" dirty="0"/>
              <a:t>)</a:t>
            </a:r>
          </a:p>
          <a:p>
            <a:r>
              <a:rPr lang="es-ES" dirty="0"/>
              <a:t>{</a:t>
            </a:r>
          </a:p>
          <a:p>
            <a:r>
              <a:rPr lang="es-ES" dirty="0"/>
              <a:t>    $</a:t>
            </a:r>
            <a:r>
              <a:rPr lang="es-ES" dirty="0" err="1"/>
              <a:t>tmp</a:t>
            </a:r>
            <a:r>
              <a:rPr lang="es-ES" dirty="0"/>
              <a:t> = (</a:t>
            </a:r>
            <a:r>
              <a:rPr lang="es-ES" dirty="0" err="1"/>
              <a:t>isset</a:t>
            </a:r>
            <a:r>
              <a:rPr lang="es-ES" dirty="0"/>
              <a:t>($_REQUEST[$</a:t>
            </a:r>
            <a:r>
              <a:rPr lang="es-ES" dirty="0" err="1"/>
              <a:t>var</a:t>
            </a:r>
            <a:r>
              <a:rPr lang="es-ES" dirty="0"/>
              <a:t>])) ? </a:t>
            </a:r>
            <a:r>
              <a:rPr lang="es-ES" dirty="0" err="1"/>
              <a:t>trim</a:t>
            </a:r>
            <a:r>
              <a:rPr lang="es-ES" dirty="0"/>
              <a:t>(</a:t>
            </a:r>
            <a:r>
              <a:rPr lang="es-ES" dirty="0" err="1"/>
              <a:t>strip_tags</a:t>
            </a:r>
            <a:r>
              <a:rPr lang="es-ES" dirty="0"/>
              <a:t>($_REQUEST[$</a:t>
            </a:r>
            <a:r>
              <a:rPr lang="es-ES" dirty="0" err="1"/>
              <a:t>var</a:t>
            </a:r>
            <a:r>
              <a:rPr lang="es-ES" dirty="0"/>
              <a:t>])) : '';</a:t>
            </a:r>
          </a:p>
          <a:p>
            <a:r>
              <a:rPr lang="es-ES" dirty="0"/>
              <a:t>$</a:t>
            </a:r>
            <a:r>
              <a:rPr lang="es-ES" dirty="0" err="1"/>
              <a:t>tmp</a:t>
            </a:r>
            <a:r>
              <a:rPr lang="es-ES" dirty="0"/>
              <a:t> = </a:t>
            </a:r>
            <a:r>
              <a:rPr lang="es-ES" dirty="0" err="1"/>
              <a:t>str_replace</a:t>
            </a:r>
            <a:r>
              <a:rPr lang="es-ES" dirty="0"/>
              <a:t>('&amp;', '&amp;</a:t>
            </a:r>
            <a:r>
              <a:rPr lang="es-ES" dirty="0" err="1"/>
              <a:t>amp</a:t>
            </a:r>
            <a:r>
              <a:rPr lang="es-ES" dirty="0"/>
              <a:t>;',  $</a:t>
            </a:r>
            <a:r>
              <a:rPr lang="es-ES" dirty="0" err="1"/>
              <a:t>tmp</a:t>
            </a:r>
            <a:r>
              <a:rPr lang="es-ES" dirty="0"/>
              <a:t>);</a:t>
            </a:r>
          </a:p>
          <a:p>
            <a:r>
              <a:rPr lang="es-ES" dirty="0"/>
              <a:t>    $</a:t>
            </a:r>
            <a:r>
              <a:rPr lang="es-ES" dirty="0" err="1"/>
              <a:t>tmp</a:t>
            </a:r>
            <a:r>
              <a:rPr lang="es-ES" dirty="0"/>
              <a:t> = </a:t>
            </a:r>
            <a:r>
              <a:rPr lang="es-ES" dirty="0" err="1"/>
              <a:t>str_replace</a:t>
            </a:r>
            <a:r>
              <a:rPr lang="es-ES" dirty="0"/>
              <a:t>('"', '&amp;</a:t>
            </a:r>
            <a:r>
              <a:rPr lang="es-ES" dirty="0" err="1"/>
              <a:t>quot</a:t>
            </a:r>
            <a:r>
              <a:rPr lang="es-ES" dirty="0"/>
              <a:t>;', $</a:t>
            </a:r>
            <a:r>
              <a:rPr lang="es-ES" dirty="0" err="1"/>
              <a:t>tmp</a:t>
            </a:r>
            <a:r>
              <a:rPr lang="es-ES" dirty="0"/>
              <a:t>);</a:t>
            </a:r>
          </a:p>
          <a:p>
            <a:r>
              <a:rPr lang="es-ES" dirty="0"/>
              <a:t>    </a:t>
            </a:r>
            <a:r>
              <a:rPr lang="es-ES" dirty="0" err="1"/>
              <a:t>return</a:t>
            </a:r>
            <a:r>
              <a:rPr lang="es-ES" dirty="0"/>
              <a:t> $</a:t>
            </a:r>
            <a:r>
              <a:rPr lang="es-ES" dirty="0" err="1"/>
              <a:t>tmp</a:t>
            </a:r>
            <a:r>
              <a:rPr lang="es-ES" dirty="0"/>
              <a:t>;</a:t>
            </a:r>
          </a:p>
          <a:p>
            <a:r>
              <a:rPr lang="es-ES" dirty="0"/>
              <a:t>}</a:t>
            </a:r>
          </a:p>
          <a:p>
            <a:r>
              <a:rPr lang="es-ES" dirty="0"/>
              <a:t>define('DURACION_MIN', 1);</a:t>
            </a:r>
          </a:p>
          <a:p>
            <a:r>
              <a:rPr lang="es-ES" dirty="0"/>
              <a:t>define('DURACION_MAX', 60);</a:t>
            </a:r>
          </a:p>
          <a:p>
            <a:r>
              <a:rPr lang="es-ES" dirty="0"/>
              <a:t>$</a:t>
            </a:r>
            <a:r>
              <a:rPr lang="es-ES" dirty="0" err="1"/>
              <a:t>accion</a:t>
            </a:r>
            <a:r>
              <a:rPr lang="es-ES" dirty="0"/>
              <a:t>   = recoge('</a:t>
            </a:r>
            <a:r>
              <a:rPr lang="es-ES" dirty="0" err="1"/>
              <a:t>accion</a:t>
            </a:r>
            <a:r>
              <a:rPr lang="es-ES" dirty="0"/>
              <a:t>');</a:t>
            </a:r>
          </a:p>
          <a:p>
            <a:r>
              <a:rPr lang="es-ES" dirty="0"/>
              <a:t>$</a:t>
            </a:r>
            <a:r>
              <a:rPr lang="es-ES" dirty="0" err="1"/>
              <a:t>duracion</a:t>
            </a:r>
            <a:r>
              <a:rPr lang="es-ES" dirty="0"/>
              <a:t> = recoge('</a:t>
            </a:r>
            <a:r>
              <a:rPr lang="es-ES" dirty="0" err="1"/>
              <a:t>duracion</a:t>
            </a:r>
            <a:r>
              <a:rPr lang="es-ES" dirty="0"/>
              <a:t>');</a:t>
            </a:r>
          </a:p>
          <a:p>
            <a:endParaRPr lang="es-ES" dirty="0"/>
          </a:p>
          <a:p>
            <a:r>
              <a:rPr lang="es-ES" dirty="0"/>
              <a:t>$</a:t>
            </a:r>
            <a:r>
              <a:rPr lang="es-ES" dirty="0" err="1"/>
              <a:t>duracionOK</a:t>
            </a:r>
            <a:r>
              <a:rPr lang="es-ES" dirty="0"/>
              <a:t> = </a:t>
            </a:r>
            <a:r>
              <a:rPr lang="es-ES" dirty="0" err="1"/>
              <a:t>ctype_digit</a:t>
            </a:r>
            <a:r>
              <a:rPr lang="es-ES" dirty="0"/>
              <a:t>($</a:t>
            </a:r>
            <a:r>
              <a:rPr lang="es-ES" dirty="0" err="1"/>
              <a:t>duracion</a:t>
            </a:r>
            <a:r>
              <a:rPr lang="es-ES" dirty="0"/>
              <a:t>) &amp;&amp; (DURACION_MIN&lt;=$</a:t>
            </a:r>
            <a:r>
              <a:rPr lang="es-ES" dirty="0" err="1"/>
              <a:t>duracion</a:t>
            </a:r>
            <a:r>
              <a:rPr lang="es-ES" dirty="0"/>
              <a:t>) &amp;&amp; ($</a:t>
            </a:r>
            <a:r>
              <a:rPr lang="es-ES" dirty="0" err="1"/>
              <a:t>duracion</a:t>
            </a:r>
            <a:r>
              <a:rPr lang="es-ES" dirty="0"/>
              <a:t> &lt;= DURACION_MAX);</a:t>
            </a:r>
          </a:p>
          <a:p>
            <a:endParaRPr lang="es-ES" dirty="0"/>
          </a:p>
        </p:txBody>
      </p:sp>
    </p:spTree>
    <p:extLst>
      <p:ext uri="{BB962C8B-B14F-4D97-AF65-F5344CB8AC3E}">
        <p14:creationId xmlns:p14="http://schemas.microsoft.com/office/powerpoint/2010/main" val="860641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D4512B7-BEC8-3C71-0B79-654E4A3682B3}"/>
              </a:ext>
            </a:extLst>
          </p:cNvPr>
          <p:cNvSpPr>
            <a:spLocks noGrp="1"/>
          </p:cNvSpPr>
          <p:nvPr>
            <p:ph type="sldNum" idx="10"/>
          </p:nvPr>
        </p:nvSpPr>
        <p:spPr/>
        <p:txBody>
          <a:bodyPr/>
          <a:lstStyle/>
          <a:p>
            <a:fld id="{00000000-1234-1234-1234-123412341234}" type="slidenum">
              <a:rPr lang="es-ES" smtClean="0"/>
              <a:pPr/>
              <a:t>142</a:t>
            </a:fld>
            <a:endParaRPr lang="es-ES" dirty="0"/>
          </a:p>
        </p:txBody>
      </p:sp>
      <p:sp>
        <p:nvSpPr>
          <p:cNvPr id="6" name="CuadroTexto 5">
            <a:extLst>
              <a:ext uri="{FF2B5EF4-FFF2-40B4-BE49-F238E27FC236}">
                <a16:creationId xmlns:a16="http://schemas.microsoft.com/office/drawing/2014/main" id="{02CAA3A7-6677-7891-6F7C-FB1CDDC45D3A}"/>
              </a:ext>
            </a:extLst>
          </p:cNvPr>
          <p:cNvSpPr txBox="1"/>
          <p:nvPr/>
        </p:nvSpPr>
        <p:spPr>
          <a:xfrm>
            <a:off x="72008" y="123478"/>
            <a:ext cx="8892480" cy="4401205"/>
          </a:xfrm>
          <a:prstGeom prst="rect">
            <a:avLst/>
          </a:prstGeom>
          <a:noFill/>
        </p:spPr>
        <p:txBody>
          <a:bodyPr wrap="square">
            <a:spAutoFit/>
          </a:bodyPr>
          <a:lstStyle/>
          <a:p>
            <a:r>
              <a:rPr lang="es-ES" dirty="0" err="1"/>
              <a:t>if</a:t>
            </a:r>
            <a:r>
              <a:rPr lang="es-ES" dirty="0"/>
              <a:t> (($</a:t>
            </a:r>
            <a:r>
              <a:rPr lang="es-ES" dirty="0" err="1"/>
              <a:t>accion</a:t>
            </a:r>
            <a:r>
              <a:rPr lang="es-ES" dirty="0"/>
              <a:t>=='Crear') &amp;&amp; $</a:t>
            </a:r>
            <a:r>
              <a:rPr lang="es-ES" dirty="0" err="1"/>
              <a:t>duracionOK</a:t>
            </a:r>
            <a:r>
              <a:rPr lang="es-ES" dirty="0"/>
              <a:t>) {</a:t>
            </a:r>
          </a:p>
          <a:p>
            <a:r>
              <a:rPr lang="es-ES" dirty="0"/>
              <a:t>        </a:t>
            </a:r>
            <a:r>
              <a:rPr lang="es-ES" dirty="0" err="1"/>
              <a:t>setcookie</a:t>
            </a:r>
            <a:r>
              <a:rPr lang="es-ES" dirty="0"/>
              <a:t>('</a:t>
            </a:r>
            <a:r>
              <a:rPr lang="es-ES" dirty="0" err="1"/>
              <a:t>cookieTemporal</a:t>
            </a:r>
            <a:r>
              <a:rPr lang="es-ES" dirty="0"/>
              <a:t>', time()+$</a:t>
            </a:r>
            <a:r>
              <a:rPr lang="es-ES" dirty="0" err="1"/>
              <a:t>duracion</a:t>
            </a:r>
            <a:r>
              <a:rPr lang="es-ES" dirty="0"/>
              <a:t>, time()+$</a:t>
            </a:r>
            <a:r>
              <a:rPr lang="es-ES" dirty="0" err="1"/>
              <a:t>duracion</a:t>
            </a:r>
            <a:r>
              <a:rPr lang="es-ES" dirty="0"/>
              <a:t>);</a:t>
            </a:r>
          </a:p>
          <a:p>
            <a:r>
              <a:rPr lang="es-ES" dirty="0"/>
              <a:t>} </a:t>
            </a:r>
            <a:r>
              <a:rPr lang="es-ES" dirty="0" err="1"/>
              <a:t>elseif</a:t>
            </a:r>
            <a:r>
              <a:rPr lang="es-ES" dirty="0"/>
              <a:t> ($</a:t>
            </a:r>
            <a:r>
              <a:rPr lang="es-ES" dirty="0" err="1"/>
              <a:t>accion</a:t>
            </a:r>
            <a:r>
              <a:rPr lang="es-ES" dirty="0"/>
              <a:t>=='Destruir') {</a:t>
            </a:r>
          </a:p>
          <a:p>
            <a:r>
              <a:rPr lang="es-ES" dirty="0"/>
              <a:t>    </a:t>
            </a:r>
            <a:r>
              <a:rPr lang="es-ES" dirty="0" err="1"/>
              <a:t>setcookie</a:t>
            </a:r>
            <a:r>
              <a:rPr lang="es-ES" dirty="0"/>
              <a:t> ("</a:t>
            </a:r>
            <a:r>
              <a:rPr lang="es-ES" dirty="0" err="1"/>
              <a:t>cookieTemporal</a:t>
            </a:r>
            <a:r>
              <a:rPr lang="es-ES" dirty="0"/>
              <a:t>", "", time() - 3600);</a:t>
            </a:r>
          </a:p>
          <a:p>
            <a:r>
              <a:rPr lang="es-ES" dirty="0"/>
              <a:t>}</a:t>
            </a:r>
          </a:p>
          <a:p>
            <a:endParaRPr lang="es-ES" dirty="0"/>
          </a:p>
          <a:p>
            <a:r>
              <a:rPr lang="es-ES" dirty="0" err="1"/>
              <a:t>print</a:t>
            </a:r>
            <a:r>
              <a:rPr lang="es-ES" dirty="0"/>
              <a:t> "&lt;?</a:t>
            </a:r>
            <a:r>
              <a:rPr lang="es-ES" dirty="0" err="1"/>
              <a:t>xml</a:t>
            </a:r>
            <a:r>
              <a:rPr lang="es-ES" dirty="0"/>
              <a:t> </a:t>
            </a:r>
            <a:r>
              <a:rPr lang="es-ES" dirty="0" err="1"/>
              <a:t>version</a:t>
            </a:r>
            <a:r>
              <a:rPr lang="es-ES" dirty="0"/>
              <a:t>=\"1.0\" </a:t>
            </a:r>
            <a:r>
              <a:rPr lang="es-ES" dirty="0" err="1"/>
              <a:t>encoding</a:t>
            </a:r>
            <a:r>
              <a:rPr lang="es-ES" dirty="0"/>
              <a:t>=\"iso-8859-1\"?"."&gt;</a:t>
            </a:r>
          </a:p>
          <a:p>
            <a:r>
              <a:rPr lang="es-ES" dirty="0"/>
              <a:t>&lt;!DOCTYPE </a:t>
            </a:r>
            <a:r>
              <a:rPr lang="es-ES" dirty="0" err="1"/>
              <a:t>html</a:t>
            </a:r>
            <a:r>
              <a:rPr lang="es-ES" dirty="0"/>
              <a:t> PUBLIC \"-//W3C//DTD XHTML 1.0 </a:t>
            </a:r>
            <a:r>
              <a:rPr lang="es-ES" dirty="0" err="1"/>
              <a:t>Strict</a:t>
            </a:r>
            <a:r>
              <a:rPr lang="es-ES" dirty="0"/>
              <a:t>//EN\"</a:t>
            </a:r>
          </a:p>
          <a:p>
            <a:r>
              <a:rPr lang="es-ES" dirty="0"/>
              <a:t>       \"http://www.w3.org/TR/xhtml1/DTD/xhtml1-strict.dtd\"&gt;</a:t>
            </a:r>
          </a:p>
          <a:p>
            <a:r>
              <a:rPr lang="es-ES" dirty="0"/>
              <a:t>&lt;</a:t>
            </a:r>
            <a:r>
              <a:rPr lang="es-ES" dirty="0" err="1"/>
              <a:t>html</a:t>
            </a:r>
            <a:r>
              <a:rPr lang="es-ES" dirty="0"/>
              <a:t> </a:t>
            </a:r>
            <a:r>
              <a:rPr lang="es-ES" dirty="0" err="1"/>
              <a:t>xmlns</a:t>
            </a:r>
            <a:r>
              <a:rPr lang="es-ES" dirty="0"/>
              <a:t>=\"http://www.w3.org/1999/xhtml\"&gt;</a:t>
            </a:r>
          </a:p>
          <a:p>
            <a:r>
              <a:rPr lang="es-ES" dirty="0"/>
              <a:t>&lt;head&gt;</a:t>
            </a:r>
          </a:p>
          <a:p>
            <a:r>
              <a:rPr lang="es-ES" dirty="0"/>
              <a:t>  &lt;meta http-</a:t>
            </a:r>
            <a:r>
              <a:rPr lang="es-ES" dirty="0" err="1"/>
              <a:t>equiv</a:t>
            </a:r>
            <a:r>
              <a:rPr lang="es-ES" dirty="0"/>
              <a:t>=\"Content-</a:t>
            </a:r>
            <a:r>
              <a:rPr lang="es-ES" dirty="0" err="1"/>
              <a:t>Type</a:t>
            </a:r>
            <a:r>
              <a:rPr lang="es-ES" dirty="0"/>
              <a:t>\" </a:t>
            </a:r>
            <a:r>
              <a:rPr lang="es-ES" dirty="0" err="1"/>
              <a:t>content</a:t>
            </a:r>
            <a:r>
              <a:rPr lang="es-ES" dirty="0"/>
              <a:t>=\"</a:t>
            </a:r>
            <a:r>
              <a:rPr lang="es-ES" dirty="0" err="1"/>
              <a:t>text</a:t>
            </a:r>
            <a:r>
              <a:rPr lang="es-ES" dirty="0"/>
              <a:t>/</a:t>
            </a:r>
            <a:r>
              <a:rPr lang="es-ES" dirty="0" err="1"/>
              <a:t>html</a:t>
            </a:r>
            <a:r>
              <a:rPr lang="es-ES" dirty="0"/>
              <a:t>; </a:t>
            </a:r>
            <a:r>
              <a:rPr lang="es-ES" dirty="0" err="1"/>
              <a:t>charset</a:t>
            </a:r>
            <a:r>
              <a:rPr lang="es-ES" dirty="0"/>
              <a:t>=iso-8859-1\" /&gt;</a:t>
            </a:r>
          </a:p>
          <a:p>
            <a:r>
              <a:rPr lang="es-ES" dirty="0"/>
              <a:t>  &lt;</a:t>
            </a:r>
            <a:r>
              <a:rPr lang="es-ES" dirty="0" err="1"/>
              <a:t>title</a:t>
            </a:r>
            <a:r>
              <a:rPr lang="es-ES" dirty="0"/>
              <a:t>&gt;Creación y destrucción de cookies. Cookies.</a:t>
            </a:r>
          </a:p>
          <a:p>
            <a:r>
              <a:rPr lang="es-ES" dirty="0"/>
              <a:t>  Ejercicio&lt;/</a:t>
            </a:r>
            <a:r>
              <a:rPr lang="es-ES" dirty="0" err="1"/>
              <a:t>title</a:t>
            </a:r>
            <a:r>
              <a:rPr lang="es-ES" dirty="0"/>
              <a:t>&gt;</a:t>
            </a:r>
          </a:p>
          <a:p>
            <a:r>
              <a:rPr lang="es-ES" dirty="0"/>
              <a:t>  </a:t>
            </a:r>
          </a:p>
          <a:p>
            <a:r>
              <a:rPr lang="es-ES" dirty="0" err="1"/>
              <a:t>print</a:t>
            </a:r>
            <a:r>
              <a:rPr lang="es-ES" dirty="0"/>
              <a:t> "&lt;/head&gt;</a:t>
            </a:r>
          </a:p>
          <a:p>
            <a:endParaRPr lang="es-ES" dirty="0"/>
          </a:p>
          <a:p>
            <a:r>
              <a:rPr lang="es-ES" dirty="0"/>
              <a:t>&lt;</a:t>
            </a:r>
            <a:r>
              <a:rPr lang="es-ES" dirty="0" err="1"/>
              <a:t>body</a:t>
            </a:r>
            <a:r>
              <a:rPr lang="es-ES" dirty="0"/>
              <a:t>  </a:t>
            </a:r>
            <a:r>
              <a:rPr lang="es-ES" dirty="0" err="1"/>
              <a:t>onload</a:t>
            </a:r>
            <a:r>
              <a:rPr lang="es-ES" dirty="0"/>
              <a:t>=\"</a:t>
            </a:r>
            <a:r>
              <a:rPr lang="es-ES" dirty="0" err="1"/>
              <a:t>document.getElementById</a:t>
            </a:r>
            <a:r>
              <a:rPr lang="es-ES" dirty="0"/>
              <a:t>('cursor').</a:t>
            </a:r>
            <a:r>
              <a:rPr lang="es-ES" dirty="0" err="1"/>
              <a:t>focus</a:t>
            </a:r>
            <a:r>
              <a:rPr lang="es-ES" dirty="0"/>
              <a:t>()\"&gt;</a:t>
            </a:r>
          </a:p>
          <a:p>
            <a:r>
              <a:rPr lang="es-ES" dirty="0"/>
              <a:t>&lt;h1&gt;Creación y destrucción de cookies&lt;/h1&gt;\n";</a:t>
            </a:r>
          </a:p>
          <a:p>
            <a:endParaRPr lang="es-ES" dirty="0"/>
          </a:p>
        </p:txBody>
      </p:sp>
    </p:spTree>
    <p:extLst>
      <p:ext uri="{BB962C8B-B14F-4D97-AF65-F5344CB8AC3E}">
        <p14:creationId xmlns:p14="http://schemas.microsoft.com/office/powerpoint/2010/main" val="3369449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82E0B3A-3C57-CD31-9369-39B48C72ED4F}"/>
              </a:ext>
            </a:extLst>
          </p:cNvPr>
          <p:cNvSpPr>
            <a:spLocks noGrp="1"/>
          </p:cNvSpPr>
          <p:nvPr>
            <p:ph type="sldNum" idx="10"/>
          </p:nvPr>
        </p:nvSpPr>
        <p:spPr/>
        <p:txBody>
          <a:bodyPr/>
          <a:lstStyle/>
          <a:p>
            <a:fld id="{00000000-1234-1234-1234-123412341234}" type="slidenum">
              <a:rPr lang="es-ES" smtClean="0"/>
              <a:pPr/>
              <a:t>143</a:t>
            </a:fld>
            <a:endParaRPr lang="es-ES" dirty="0"/>
          </a:p>
        </p:txBody>
      </p:sp>
      <p:sp>
        <p:nvSpPr>
          <p:cNvPr id="6" name="CuadroTexto 5">
            <a:extLst>
              <a:ext uri="{FF2B5EF4-FFF2-40B4-BE49-F238E27FC236}">
                <a16:creationId xmlns:a16="http://schemas.microsoft.com/office/drawing/2014/main" id="{0BEBF5DD-CA46-58A8-6B8B-52B7016DA9E9}"/>
              </a:ext>
            </a:extLst>
          </p:cNvPr>
          <p:cNvSpPr txBox="1"/>
          <p:nvPr/>
        </p:nvSpPr>
        <p:spPr>
          <a:xfrm>
            <a:off x="179512" y="195486"/>
            <a:ext cx="8856984" cy="4616648"/>
          </a:xfrm>
          <a:prstGeom prst="rect">
            <a:avLst/>
          </a:prstGeom>
          <a:noFill/>
        </p:spPr>
        <p:txBody>
          <a:bodyPr wrap="square">
            <a:spAutoFit/>
          </a:bodyPr>
          <a:lstStyle/>
          <a:p>
            <a:r>
              <a:rPr lang="es-ES" dirty="0" err="1"/>
              <a:t>if</a:t>
            </a:r>
            <a:r>
              <a:rPr lang="es-ES" dirty="0"/>
              <a:t> ($</a:t>
            </a:r>
            <a:r>
              <a:rPr lang="es-ES" dirty="0" err="1"/>
              <a:t>accion</a:t>
            </a:r>
            <a:r>
              <a:rPr lang="es-ES" dirty="0"/>
              <a:t>=='Crear') {</a:t>
            </a:r>
          </a:p>
          <a:p>
            <a:r>
              <a:rPr lang="es-ES" dirty="0"/>
              <a:t>    </a:t>
            </a:r>
            <a:r>
              <a:rPr lang="es-ES" dirty="0" err="1"/>
              <a:t>if</a:t>
            </a:r>
            <a:r>
              <a:rPr lang="es-ES" dirty="0"/>
              <a:t> ($</a:t>
            </a:r>
            <a:r>
              <a:rPr lang="es-ES" dirty="0" err="1"/>
              <a:t>duracionOK</a:t>
            </a:r>
            <a:r>
              <a:rPr lang="es-ES" dirty="0"/>
              <a:t>) {</a:t>
            </a:r>
          </a:p>
          <a:p>
            <a:r>
              <a:rPr lang="es-ES" dirty="0"/>
              <a:t>        </a:t>
            </a:r>
            <a:r>
              <a:rPr lang="es-ES" dirty="0" err="1"/>
              <a:t>print</a:t>
            </a:r>
            <a:r>
              <a:rPr lang="es-ES" dirty="0"/>
              <a:t> "&lt;p&gt;Se ha creado la cookie. Se destruirá en $</a:t>
            </a:r>
            <a:r>
              <a:rPr lang="es-ES" dirty="0" err="1"/>
              <a:t>duracion</a:t>
            </a:r>
            <a:r>
              <a:rPr lang="es-ES" dirty="0"/>
              <a:t> ";</a:t>
            </a:r>
          </a:p>
          <a:p>
            <a:r>
              <a:rPr lang="es-ES" dirty="0"/>
              <a:t>        </a:t>
            </a:r>
            <a:r>
              <a:rPr lang="es-ES" dirty="0" err="1"/>
              <a:t>if</a:t>
            </a:r>
            <a:r>
              <a:rPr lang="es-ES" dirty="0"/>
              <a:t> ($</a:t>
            </a:r>
            <a:r>
              <a:rPr lang="es-ES" dirty="0" err="1"/>
              <a:t>duracion</a:t>
            </a:r>
            <a:r>
              <a:rPr lang="es-ES" dirty="0"/>
              <a:t> == 1) {</a:t>
            </a:r>
          </a:p>
          <a:p>
            <a:r>
              <a:rPr lang="es-ES" dirty="0"/>
              <a:t>            </a:t>
            </a:r>
            <a:r>
              <a:rPr lang="es-ES" dirty="0" err="1"/>
              <a:t>print</a:t>
            </a:r>
            <a:r>
              <a:rPr lang="es-ES" dirty="0"/>
              <a:t> "segundo.&lt;/p&gt;\n";</a:t>
            </a:r>
          </a:p>
          <a:p>
            <a:r>
              <a:rPr lang="es-ES" dirty="0"/>
              <a:t>        } </a:t>
            </a:r>
            <a:r>
              <a:rPr lang="es-ES" dirty="0" err="1"/>
              <a:t>else</a:t>
            </a:r>
            <a:r>
              <a:rPr lang="es-ES" dirty="0"/>
              <a:t>{</a:t>
            </a:r>
          </a:p>
          <a:p>
            <a:r>
              <a:rPr lang="es-ES" dirty="0"/>
              <a:t>            </a:t>
            </a:r>
            <a:r>
              <a:rPr lang="es-ES" dirty="0" err="1"/>
              <a:t>print</a:t>
            </a:r>
            <a:r>
              <a:rPr lang="es-ES" dirty="0"/>
              <a:t> "segundos.&lt;/p&gt;\n";</a:t>
            </a:r>
          </a:p>
          <a:p>
            <a:r>
              <a:rPr lang="es-ES" dirty="0"/>
              <a:t>        }</a:t>
            </a:r>
          </a:p>
          <a:p>
            <a:r>
              <a:rPr lang="es-ES" dirty="0"/>
              <a:t>    } </a:t>
            </a:r>
            <a:r>
              <a:rPr lang="es-ES" dirty="0" err="1"/>
              <a:t>else</a:t>
            </a:r>
            <a:r>
              <a:rPr lang="es-ES" dirty="0"/>
              <a:t> {</a:t>
            </a:r>
          </a:p>
          <a:p>
            <a:r>
              <a:rPr lang="es-ES" dirty="0"/>
              <a:t>        </a:t>
            </a:r>
            <a:r>
              <a:rPr lang="es-ES" dirty="0" err="1"/>
              <a:t>print</a:t>
            </a:r>
            <a:r>
              <a:rPr lang="es-ES" dirty="0"/>
              <a:t> "&lt;p&gt;La duración no es correcta. No se ha creado la cookie.&lt;/p&gt;\n";</a:t>
            </a:r>
          </a:p>
          <a:p>
            <a:r>
              <a:rPr lang="es-ES" dirty="0"/>
              <a:t>    }</a:t>
            </a:r>
          </a:p>
          <a:p>
            <a:r>
              <a:rPr lang="es-ES" dirty="0"/>
              <a:t>} </a:t>
            </a:r>
            <a:r>
              <a:rPr lang="es-ES" dirty="0" err="1"/>
              <a:t>elseif</a:t>
            </a:r>
            <a:r>
              <a:rPr lang="es-ES" dirty="0"/>
              <a:t> ($</a:t>
            </a:r>
            <a:r>
              <a:rPr lang="es-ES" dirty="0" err="1"/>
              <a:t>accion</a:t>
            </a:r>
            <a:r>
              <a:rPr lang="es-ES" dirty="0"/>
              <a:t>=='Comprobar') {</a:t>
            </a:r>
          </a:p>
          <a:p>
            <a:r>
              <a:rPr lang="es-ES" dirty="0"/>
              <a:t>    </a:t>
            </a:r>
            <a:r>
              <a:rPr lang="es-ES" dirty="0" err="1"/>
              <a:t>if</a:t>
            </a:r>
            <a:r>
              <a:rPr lang="es-ES" dirty="0"/>
              <a:t> (</a:t>
            </a:r>
            <a:r>
              <a:rPr lang="es-ES" dirty="0" err="1"/>
              <a:t>isset</a:t>
            </a:r>
            <a:r>
              <a:rPr lang="es-ES" dirty="0"/>
              <a:t>($_COOKIE['</a:t>
            </a:r>
            <a:r>
              <a:rPr lang="es-ES" dirty="0" err="1"/>
              <a:t>cookieTemporal</a:t>
            </a:r>
            <a:r>
              <a:rPr lang="es-ES" dirty="0"/>
              <a:t>'])) {</a:t>
            </a:r>
          </a:p>
          <a:p>
            <a:r>
              <a:rPr lang="es-ES" dirty="0"/>
              <a:t>        $</a:t>
            </a:r>
            <a:r>
              <a:rPr lang="es-ES" dirty="0" err="1"/>
              <a:t>tiempoRestante</a:t>
            </a:r>
            <a:r>
              <a:rPr lang="es-ES" dirty="0"/>
              <a:t> = $_COOKIE['</a:t>
            </a:r>
            <a:r>
              <a:rPr lang="es-ES" dirty="0" err="1"/>
              <a:t>cookieTemporal</a:t>
            </a:r>
            <a:r>
              <a:rPr lang="es-ES" dirty="0"/>
              <a:t>'] - time();</a:t>
            </a:r>
          </a:p>
          <a:p>
            <a:r>
              <a:rPr lang="es-ES" dirty="0"/>
              <a:t>        </a:t>
            </a:r>
            <a:r>
              <a:rPr lang="es-ES" dirty="0" err="1"/>
              <a:t>print</a:t>
            </a:r>
            <a:r>
              <a:rPr lang="es-ES" dirty="0"/>
              <a:t> "&lt;p&gt;La cookie se destruirá en $</a:t>
            </a:r>
            <a:r>
              <a:rPr lang="es-ES" dirty="0" err="1"/>
              <a:t>tiempoRestante</a:t>
            </a:r>
            <a:r>
              <a:rPr lang="es-ES" dirty="0"/>
              <a:t> ";</a:t>
            </a:r>
          </a:p>
          <a:p>
            <a:r>
              <a:rPr lang="es-ES" dirty="0"/>
              <a:t>        </a:t>
            </a:r>
            <a:r>
              <a:rPr lang="es-ES" dirty="0" err="1"/>
              <a:t>if</a:t>
            </a:r>
            <a:r>
              <a:rPr lang="es-ES" dirty="0"/>
              <a:t> ($</a:t>
            </a:r>
            <a:r>
              <a:rPr lang="es-ES" dirty="0" err="1"/>
              <a:t>tiempoRestante</a:t>
            </a:r>
            <a:r>
              <a:rPr lang="es-ES" dirty="0"/>
              <a:t> == 1) {</a:t>
            </a:r>
          </a:p>
          <a:p>
            <a:r>
              <a:rPr lang="es-ES" dirty="0"/>
              <a:t>            </a:t>
            </a:r>
            <a:r>
              <a:rPr lang="es-ES" dirty="0" err="1"/>
              <a:t>print</a:t>
            </a:r>
            <a:r>
              <a:rPr lang="es-ES" dirty="0"/>
              <a:t> "segundo.&lt;/p&gt;\n";</a:t>
            </a:r>
          </a:p>
          <a:p>
            <a:r>
              <a:rPr lang="es-ES" dirty="0"/>
              <a:t>        } </a:t>
            </a:r>
            <a:r>
              <a:rPr lang="es-ES" dirty="0" err="1"/>
              <a:t>else</a:t>
            </a:r>
            <a:r>
              <a:rPr lang="es-ES" dirty="0"/>
              <a:t>{</a:t>
            </a:r>
          </a:p>
          <a:p>
            <a:r>
              <a:rPr lang="es-ES" dirty="0"/>
              <a:t>            </a:t>
            </a:r>
            <a:r>
              <a:rPr lang="es-ES" dirty="0" err="1"/>
              <a:t>print</a:t>
            </a:r>
            <a:r>
              <a:rPr lang="es-ES" dirty="0"/>
              <a:t> "segundos.&lt;/p&gt;\n";</a:t>
            </a:r>
          </a:p>
          <a:p>
            <a:r>
              <a:rPr lang="es-ES" dirty="0"/>
              <a:t>        }</a:t>
            </a:r>
          </a:p>
          <a:p>
            <a:r>
              <a:rPr lang="es-ES" dirty="0"/>
              <a:t>    } </a:t>
            </a:r>
            <a:r>
              <a:rPr lang="es-ES" dirty="0" err="1"/>
              <a:t>else</a:t>
            </a:r>
            <a:r>
              <a:rPr lang="es-ES" dirty="0"/>
              <a:t> {</a:t>
            </a:r>
          </a:p>
        </p:txBody>
      </p:sp>
    </p:spTree>
    <p:extLst>
      <p:ext uri="{BB962C8B-B14F-4D97-AF65-F5344CB8AC3E}">
        <p14:creationId xmlns:p14="http://schemas.microsoft.com/office/powerpoint/2010/main" val="2167024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A5ECDE5-209C-F1F8-2ACC-A54C52580361}"/>
              </a:ext>
            </a:extLst>
          </p:cNvPr>
          <p:cNvSpPr>
            <a:spLocks noGrp="1"/>
          </p:cNvSpPr>
          <p:nvPr>
            <p:ph type="sldNum" idx="10"/>
          </p:nvPr>
        </p:nvSpPr>
        <p:spPr/>
        <p:txBody>
          <a:bodyPr/>
          <a:lstStyle/>
          <a:p>
            <a:fld id="{00000000-1234-1234-1234-123412341234}" type="slidenum">
              <a:rPr lang="es-ES" smtClean="0"/>
              <a:pPr/>
              <a:t>144</a:t>
            </a:fld>
            <a:endParaRPr lang="es-ES" dirty="0"/>
          </a:p>
        </p:txBody>
      </p:sp>
      <p:sp>
        <p:nvSpPr>
          <p:cNvPr id="6" name="CuadroTexto 5">
            <a:extLst>
              <a:ext uri="{FF2B5EF4-FFF2-40B4-BE49-F238E27FC236}">
                <a16:creationId xmlns:a16="http://schemas.microsoft.com/office/drawing/2014/main" id="{F39EB785-2490-13E9-C83B-5E8C722C474F}"/>
              </a:ext>
            </a:extLst>
          </p:cNvPr>
          <p:cNvSpPr txBox="1"/>
          <p:nvPr/>
        </p:nvSpPr>
        <p:spPr>
          <a:xfrm>
            <a:off x="179512" y="51470"/>
            <a:ext cx="8784976" cy="5047536"/>
          </a:xfrm>
          <a:prstGeom prst="rect">
            <a:avLst/>
          </a:prstGeom>
          <a:noFill/>
        </p:spPr>
        <p:txBody>
          <a:bodyPr wrap="square">
            <a:spAutoFit/>
          </a:bodyPr>
          <a:lstStyle/>
          <a:p>
            <a:r>
              <a:rPr lang="es-ES" dirty="0"/>
              <a:t> </a:t>
            </a:r>
            <a:r>
              <a:rPr lang="es-ES" dirty="0" err="1"/>
              <a:t>print</a:t>
            </a:r>
            <a:r>
              <a:rPr lang="es-ES" dirty="0"/>
              <a:t> "&lt;p&gt;No existe la cookie.&lt;/p&gt;\n";</a:t>
            </a:r>
          </a:p>
          <a:p>
            <a:r>
              <a:rPr lang="es-ES" dirty="0"/>
              <a:t>    }</a:t>
            </a:r>
          </a:p>
          <a:p>
            <a:r>
              <a:rPr lang="es-ES" dirty="0"/>
              <a:t>} </a:t>
            </a:r>
            <a:r>
              <a:rPr lang="es-ES" dirty="0" err="1"/>
              <a:t>elseif</a:t>
            </a:r>
            <a:r>
              <a:rPr lang="es-ES" dirty="0"/>
              <a:t> ($</a:t>
            </a:r>
            <a:r>
              <a:rPr lang="es-ES" dirty="0" err="1"/>
              <a:t>accion</a:t>
            </a:r>
            <a:r>
              <a:rPr lang="es-ES" dirty="0"/>
              <a:t>=='Destruir') {</a:t>
            </a:r>
          </a:p>
          <a:p>
            <a:r>
              <a:rPr lang="es-ES" dirty="0"/>
              <a:t>    </a:t>
            </a:r>
            <a:r>
              <a:rPr lang="es-ES" dirty="0" err="1"/>
              <a:t>print</a:t>
            </a:r>
            <a:r>
              <a:rPr lang="es-ES" dirty="0"/>
              <a:t> "&lt;p&gt;Se ha destruido la cookie.&lt;/p&gt;\n";</a:t>
            </a:r>
          </a:p>
          <a:p>
            <a:r>
              <a:rPr lang="es-ES" dirty="0"/>
              <a:t>}</a:t>
            </a:r>
          </a:p>
          <a:p>
            <a:r>
              <a:rPr lang="es-ES" dirty="0"/>
              <a:t>    </a:t>
            </a:r>
            <a:r>
              <a:rPr lang="es-ES" dirty="0" err="1"/>
              <a:t>print</a:t>
            </a:r>
            <a:r>
              <a:rPr lang="es-ES" dirty="0"/>
              <a:t> "&lt;</a:t>
            </a:r>
            <a:r>
              <a:rPr lang="es-ES" dirty="0" err="1"/>
              <a:t>form</a:t>
            </a:r>
            <a:r>
              <a:rPr lang="es-ES" dirty="0"/>
              <a:t> </a:t>
            </a:r>
            <a:r>
              <a:rPr lang="es-ES" dirty="0" err="1"/>
              <a:t>action</a:t>
            </a:r>
            <a:r>
              <a:rPr lang="es-ES" dirty="0"/>
              <a:t>=\"$_SERVER[PHP_SELF]\"&gt;</a:t>
            </a:r>
          </a:p>
          <a:p>
            <a:r>
              <a:rPr lang="es-ES" dirty="0"/>
              <a:t>  &lt;p&gt;Elija una opción&lt;/p&gt;</a:t>
            </a:r>
          </a:p>
          <a:p>
            <a:r>
              <a:rPr lang="es-ES" dirty="0"/>
              <a:t>  &lt;</a:t>
            </a:r>
            <a:r>
              <a:rPr lang="es-ES" dirty="0" err="1"/>
              <a:t>ul</a:t>
            </a:r>
            <a:r>
              <a:rPr lang="es-ES" dirty="0"/>
              <a:t>&gt;</a:t>
            </a:r>
          </a:p>
          <a:p>
            <a:r>
              <a:rPr lang="es-ES" dirty="0"/>
              <a:t>    &lt;</a:t>
            </a:r>
            <a:r>
              <a:rPr lang="es-ES" dirty="0" err="1"/>
              <a:t>li</a:t>
            </a:r>
            <a:r>
              <a:rPr lang="es-ES" dirty="0"/>
              <a:t>&gt;Crear una cookie con una duración de</a:t>
            </a:r>
          </a:p>
          <a:p>
            <a:r>
              <a:rPr lang="es-ES" dirty="0"/>
              <a:t>      &lt;input </a:t>
            </a:r>
            <a:r>
              <a:rPr lang="es-ES" dirty="0" err="1"/>
              <a:t>type</a:t>
            </a:r>
            <a:r>
              <a:rPr lang="es-ES" dirty="0"/>
              <a:t>=\"</a:t>
            </a:r>
            <a:r>
              <a:rPr lang="es-ES" dirty="0" err="1"/>
              <a:t>text</a:t>
            </a:r>
            <a:r>
              <a:rPr lang="es-ES" dirty="0"/>
              <a:t>\" </a:t>
            </a:r>
            <a:r>
              <a:rPr lang="es-ES" dirty="0" err="1"/>
              <a:t>name</a:t>
            </a:r>
            <a:r>
              <a:rPr lang="es-ES" dirty="0"/>
              <a:t>=\"</a:t>
            </a:r>
            <a:r>
              <a:rPr lang="es-ES" dirty="0" err="1"/>
              <a:t>duracion</a:t>
            </a:r>
            <a:r>
              <a:rPr lang="es-ES" dirty="0"/>
              <a:t>\" </a:t>
            </a:r>
            <a:r>
              <a:rPr lang="es-ES" dirty="0" err="1"/>
              <a:t>value</a:t>
            </a:r>
            <a:r>
              <a:rPr lang="es-ES" dirty="0"/>
              <a:t>=\"10\" </a:t>
            </a:r>
            <a:r>
              <a:rPr lang="es-ES" dirty="0" err="1"/>
              <a:t>size</a:t>
            </a:r>
            <a:r>
              <a:rPr lang="es-ES" dirty="0"/>
              <a:t>=\"3\" </a:t>
            </a:r>
            <a:r>
              <a:rPr lang="es-ES" dirty="0" err="1"/>
              <a:t>maxlength</a:t>
            </a:r>
            <a:r>
              <a:rPr lang="es-ES" dirty="0"/>
              <a:t>=\"2\" id=\"cursor\" /&gt;</a:t>
            </a:r>
          </a:p>
          <a:p>
            <a:r>
              <a:rPr lang="es-ES" dirty="0"/>
              <a:t>      segundos (entre ".DURACION_MIN." y ".DURACION_MAX.")</a:t>
            </a:r>
          </a:p>
          <a:p>
            <a:r>
              <a:rPr lang="es-ES" dirty="0"/>
              <a:t>      &lt;input </a:t>
            </a:r>
            <a:r>
              <a:rPr lang="es-ES" dirty="0" err="1"/>
              <a:t>type</a:t>
            </a:r>
            <a:r>
              <a:rPr lang="es-ES" dirty="0"/>
              <a:t>=\"</a:t>
            </a:r>
            <a:r>
              <a:rPr lang="es-ES" dirty="0" err="1"/>
              <a:t>submit</a:t>
            </a:r>
            <a:r>
              <a:rPr lang="es-ES" dirty="0"/>
              <a:t>\" </a:t>
            </a:r>
            <a:r>
              <a:rPr lang="es-ES" dirty="0" err="1"/>
              <a:t>value</a:t>
            </a:r>
            <a:r>
              <a:rPr lang="es-ES" dirty="0"/>
              <a:t>=\"Crear\" </a:t>
            </a:r>
            <a:r>
              <a:rPr lang="es-ES" dirty="0" err="1"/>
              <a:t>name</a:t>
            </a:r>
            <a:r>
              <a:rPr lang="es-ES" dirty="0"/>
              <a:t>=\"</a:t>
            </a:r>
            <a:r>
              <a:rPr lang="es-ES" dirty="0" err="1"/>
              <a:t>accion</a:t>
            </a:r>
            <a:r>
              <a:rPr lang="es-ES" dirty="0"/>
              <a:t>\" /&gt;&lt;/</a:t>
            </a:r>
            <a:r>
              <a:rPr lang="es-ES" dirty="0" err="1"/>
              <a:t>li</a:t>
            </a:r>
            <a:r>
              <a:rPr lang="es-ES" dirty="0"/>
              <a:t>&gt;</a:t>
            </a:r>
          </a:p>
          <a:p>
            <a:r>
              <a:rPr lang="es-ES" dirty="0"/>
              <a:t>    &lt;</a:t>
            </a:r>
            <a:r>
              <a:rPr lang="es-ES" dirty="0" err="1"/>
              <a:t>li</a:t>
            </a:r>
            <a:r>
              <a:rPr lang="es-ES" dirty="0"/>
              <a:t>&gt;Comprobar la cookie</a:t>
            </a:r>
          </a:p>
          <a:p>
            <a:r>
              <a:rPr lang="es-ES" dirty="0"/>
              <a:t>      &lt;input </a:t>
            </a:r>
            <a:r>
              <a:rPr lang="es-ES" dirty="0" err="1"/>
              <a:t>type</a:t>
            </a:r>
            <a:r>
              <a:rPr lang="es-ES" dirty="0"/>
              <a:t>=\"</a:t>
            </a:r>
            <a:r>
              <a:rPr lang="es-ES" dirty="0" err="1"/>
              <a:t>submit</a:t>
            </a:r>
            <a:r>
              <a:rPr lang="es-ES" dirty="0"/>
              <a:t>\" </a:t>
            </a:r>
            <a:r>
              <a:rPr lang="es-ES" dirty="0" err="1"/>
              <a:t>value</a:t>
            </a:r>
            <a:r>
              <a:rPr lang="es-ES" dirty="0"/>
              <a:t>=\"Comprobar\" </a:t>
            </a:r>
            <a:r>
              <a:rPr lang="es-ES" dirty="0" err="1"/>
              <a:t>name</a:t>
            </a:r>
            <a:r>
              <a:rPr lang="es-ES" dirty="0"/>
              <a:t>=\"</a:t>
            </a:r>
            <a:r>
              <a:rPr lang="es-ES" dirty="0" err="1"/>
              <a:t>accion</a:t>
            </a:r>
            <a:r>
              <a:rPr lang="es-ES" dirty="0"/>
              <a:t>\" /&gt;&lt;/</a:t>
            </a:r>
            <a:r>
              <a:rPr lang="es-ES" dirty="0" err="1"/>
              <a:t>li</a:t>
            </a:r>
            <a:r>
              <a:rPr lang="es-ES" dirty="0"/>
              <a:t>&gt;</a:t>
            </a:r>
          </a:p>
          <a:p>
            <a:r>
              <a:rPr lang="es-ES" dirty="0"/>
              <a:t>    &lt;</a:t>
            </a:r>
            <a:r>
              <a:rPr lang="es-ES" dirty="0" err="1"/>
              <a:t>li</a:t>
            </a:r>
            <a:r>
              <a:rPr lang="es-ES" dirty="0"/>
              <a:t>&gt;Destruir la cookie</a:t>
            </a:r>
          </a:p>
          <a:p>
            <a:r>
              <a:rPr lang="es-ES" dirty="0"/>
              <a:t>      &lt;input </a:t>
            </a:r>
            <a:r>
              <a:rPr lang="es-ES" dirty="0" err="1"/>
              <a:t>type</a:t>
            </a:r>
            <a:r>
              <a:rPr lang="es-ES" dirty="0"/>
              <a:t>=\"</a:t>
            </a:r>
            <a:r>
              <a:rPr lang="es-ES" dirty="0" err="1"/>
              <a:t>submit</a:t>
            </a:r>
            <a:r>
              <a:rPr lang="es-ES" dirty="0"/>
              <a:t>\" </a:t>
            </a:r>
            <a:r>
              <a:rPr lang="es-ES" dirty="0" err="1"/>
              <a:t>value</a:t>
            </a:r>
            <a:r>
              <a:rPr lang="es-ES" dirty="0"/>
              <a:t>=\"Destruir\" </a:t>
            </a:r>
            <a:r>
              <a:rPr lang="es-ES" dirty="0" err="1"/>
              <a:t>name</a:t>
            </a:r>
            <a:r>
              <a:rPr lang="es-ES" dirty="0"/>
              <a:t>=\"</a:t>
            </a:r>
            <a:r>
              <a:rPr lang="es-ES" dirty="0" err="1"/>
              <a:t>accion</a:t>
            </a:r>
            <a:r>
              <a:rPr lang="es-ES" dirty="0"/>
              <a:t>\" /&gt;&lt;/</a:t>
            </a:r>
            <a:r>
              <a:rPr lang="es-ES" dirty="0" err="1"/>
              <a:t>li</a:t>
            </a:r>
            <a:r>
              <a:rPr lang="es-ES" dirty="0"/>
              <a:t>&gt;</a:t>
            </a:r>
          </a:p>
          <a:p>
            <a:r>
              <a:rPr lang="es-ES" dirty="0"/>
              <a:t>  &lt;/</a:t>
            </a:r>
            <a:r>
              <a:rPr lang="es-ES" dirty="0" err="1"/>
              <a:t>ul</a:t>
            </a:r>
            <a:r>
              <a:rPr lang="es-ES" dirty="0"/>
              <a:t>&gt;</a:t>
            </a:r>
          </a:p>
          <a:p>
            <a:r>
              <a:rPr lang="es-ES" dirty="0"/>
              <a:t>&lt;/</a:t>
            </a:r>
            <a:r>
              <a:rPr lang="es-ES" dirty="0" err="1"/>
              <a:t>form</a:t>
            </a:r>
            <a:r>
              <a:rPr lang="es-ES" dirty="0"/>
              <a:t>&gt;\n";</a:t>
            </a:r>
          </a:p>
          <a:p>
            <a:endParaRPr lang="es-ES" dirty="0"/>
          </a:p>
          <a:p>
            <a:r>
              <a:rPr lang="es-ES" dirty="0"/>
              <a:t>&lt;/</a:t>
            </a:r>
            <a:r>
              <a:rPr lang="es-ES" dirty="0" err="1"/>
              <a:t>body</a:t>
            </a:r>
            <a:r>
              <a:rPr lang="es-ES" dirty="0"/>
              <a:t>&gt;</a:t>
            </a:r>
          </a:p>
          <a:p>
            <a:r>
              <a:rPr lang="es-ES" dirty="0"/>
              <a:t>&lt;/</a:t>
            </a:r>
            <a:r>
              <a:rPr lang="es-ES" dirty="0" err="1"/>
              <a:t>html</a:t>
            </a:r>
            <a:r>
              <a:rPr lang="es-ES" dirty="0"/>
              <a:t>&gt;';</a:t>
            </a:r>
          </a:p>
          <a:p>
            <a:endParaRPr lang="es-ES" dirty="0"/>
          </a:p>
          <a:p>
            <a:r>
              <a:rPr lang="es-ES" dirty="0"/>
              <a:t>?&gt;</a:t>
            </a:r>
          </a:p>
        </p:txBody>
      </p:sp>
    </p:spTree>
    <p:extLst>
      <p:ext uri="{BB962C8B-B14F-4D97-AF65-F5344CB8AC3E}">
        <p14:creationId xmlns:p14="http://schemas.microsoft.com/office/powerpoint/2010/main" val="21669104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57D64-6340-AD14-A0DE-D9F9ACD7732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17D415E-B0A0-DC49-FCB2-A5FA4FB63408}"/>
              </a:ext>
            </a:extLst>
          </p:cNvPr>
          <p:cNvSpPr>
            <a:spLocks noGrp="1"/>
          </p:cNvSpPr>
          <p:nvPr>
            <p:ph type="body" idx="1"/>
          </p:nvPr>
        </p:nvSpPr>
        <p:spPr>
          <a:xfrm>
            <a:off x="107504" y="195486"/>
            <a:ext cx="8712968" cy="3552300"/>
          </a:xfrm>
        </p:spPr>
        <p:txBody>
          <a:bodyPr/>
          <a:lstStyle/>
          <a:p>
            <a:pPr marL="114300" indent="0" algn="just">
              <a:buNone/>
            </a:pPr>
            <a:r>
              <a:rPr lang="es-ES" sz="1500" b="1" i="0" dirty="0">
                <a:solidFill>
                  <a:srgbClr val="000000"/>
                </a:solidFill>
                <a:effectLst/>
                <a:latin typeface="Consolas" panose="020B0609020204030204" pitchFamily="49" charset="0"/>
              </a:rPr>
              <a:t>Cookies 1 - Cambio de color</a:t>
            </a:r>
          </a:p>
          <a:p>
            <a:pPr marL="114300" indent="0" algn="just">
              <a:buNone/>
            </a:pPr>
            <a:r>
              <a:rPr lang="es-ES" sz="1500" b="0" i="0" dirty="0">
                <a:solidFill>
                  <a:srgbClr val="000000"/>
                </a:solidFill>
                <a:effectLst/>
                <a:latin typeface="Consolas" panose="020B0609020204030204" pitchFamily="49" charset="0"/>
              </a:rPr>
              <a:t>Escriba una página que cambie el color de la letra según el color indicado por el usuario y que conste de dos páginas.</a:t>
            </a:r>
          </a:p>
          <a:p>
            <a:pPr marL="114300" indent="0" algn="just">
              <a:buNone/>
            </a:pPr>
            <a:r>
              <a:rPr lang="es-ES" sz="1500" b="0" i="0" dirty="0">
                <a:solidFill>
                  <a:srgbClr val="000000"/>
                </a:solidFill>
                <a:effectLst/>
                <a:latin typeface="Consolas" panose="020B0609020204030204" pitchFamily="49" charset="0"/>
              </a:rPr>
              <a:t>En la primera página se elige el color y hay un enlace a la segunda página.</a:t>
            </a:r>
          </a:p>
          <a:p>
            <a:pPr marL="114300" indent="0" algn="just">
              <a:buNone/>
            </a:pPr>
            <a:r>
              <a:rPr lang="es-ES" sz="1500" b="0" i="0" dirty="0">
                <a:solidFill>
                  <a:srgbClr val="000000"/>
                </a:solidFill>
                <a:effectLst/>
                <a:latin typeface="Consolas" panose="020B0609020204030204" pitchFamily="49" charset="0"/>
              </a:rPr>
              <a:t>En la segunda página se muestra el texto en el color elegido en la primera página, y hay un enlace a la primera página.</a:t>
            </a:r>
          </a:p>
          <a:p>
            <a:pPr marL="114300" indent="0">
              <a:buNone/>
            </a:pPr>
            <a:endParaRPr lang="es-ES" sz="15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A68D6DDA-05DC-1007-4722-7F051ADDF5B1}"/>
              </a:ext>
            </a:extLst>
          </p:cNvPr>
          <p:cNvSpPr>
            <a:spLocks noGrp="1"/>
          </p:cNvSpPr>
          <p:nvPr>
            <p:ph type="sldNum" idx="10"/>
          </p:nvPr>
        </p:nvSpPr>
        <p:spPr/>
        <p:txBody>
          <a:bodyPr/>
          <a:lstStyle/>
          <a:p>
            <a:fld id="{00000000-1234-1234-1234-123412341234}" type="slidenum">
              <a:rPr lang="es-ES" smtClean="0"/>
              <a:pPr/>
              <a:t>145</a:t>
            </a:fld>
            <a:endParaRPr lang="es-ES" dirty="0"/>
          </a:p>
        </p:txBody>
      </p:sp>
      <p:pic>
        <p:nvPicPr>
          <p:cNvPr id="8" name="Imagen 7">
            <a:extLst>
              <a:ext uri="{FF2B5EF4-FFF2-40B4-BE49-F238E27FC236}">
                <a16:creationId xmlns:a16="http://schemas.microsoft.com/office/drawing/2014/main" id="{FA0C95B5-A2AC-06F2-4C25-60BA4EB79896}"/>
              </a:ext>
            </a:extLst>
          </p:cNvPr>
          <p:cNvPicPr>
            <a:picLocks noChangeAspect="1"/>
          </p:cNvPicPr>
          <p:nvPr/>
        </p:nvPicPr>
        <p:blipFill>
          <a:blip r:embed="rId2"/>
          <a:stretch>
            <a:fillRect/>
          </a:stretch>
        </p:blipFill>
        <p:spPr>
          <a:xfrm>
            <a:off x="323528" y="2211710"/>
            <a:ext cx="6973273" cy="1247949"/>
          </a:xfrm>
          <a:prstGeom prst="rect">
            <a:avLst/>
          </a:prstGeom>
        </p:spPr>
      </p:pic>
    </p:spTree>
    <p:extLst>
      <p:ext uri="{BB962C8B-B14F-4D97-AF65-F5344CB8AC3E}">
        <p14:creationId xmlns:p14="http://schemas.microsoft.com/office/powerpoint/2010/main" val="16757770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1A8E8-9F1D-3179-3A37-1675F1DA5654}"/>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FCA89B99-D4E0-5AEC-6398-1C499E181DA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77A785A-BEE6-2C6A-D8F2-7259BFAFA927}"/>
              </a:ext>
            </a:extLst>
          </p:cNvPr>
          <p:cNvSpPr>
            <a:spLocks noGrp="1"/>
          </p:cNvSpPr>
          <p:nvPr>
            <p:ph type="sldNum" idx="10"/>
          </p:nvPr>
        </p:nvSpPr>
        <p:spPr/>
        <p:txBody>
          <a:bodyPr/>
          <a:lstStyle/>
          <a:p>
            <a:fld id="{00000000-1234-1234-1234-123412341234}" type="slidenum">
              <a:rPr lang="es-ES" smtClean="0"/>
              <a:pPr/>
              <a:t>146</a:t>
            </a:fld>
            <a:endParaRPr lang="es-ES" dirty="0"/>
          </a:p>
        </p:txBody>
      </p:sp>
      <p:graphicFrame>
        <p:nvGraphicFramePr>
          <p:cNvPr id="9" name="Objeto 8">
            <a:extLst>
              <a:ext uri="{FF2B5EF4-FFF2-40B4-BE49-F238E27FC236}">
                <a16:creationId xmlns:a16="http://schemas.microsoft.com/office/drawing/2014/main" id="{F49B19EE-5EA0-5570-AB16-A8B361526889}"/>
              </a:ext>
            </a:extLst>
          </p:cNvPr>
          <p:cNvGraphicFramePr>
            <a:graphicFrameLocks noChangeAspect="1"/>
          </p:cNvGraphicFramePr>
          <p:nvPr>
            <p:extLst>
              <p:ext uri="{D42A27DB-BD31-4B8C-83A1-F6EECF244321}">
                <p14:modId xmlns:p14="http://schemas.microsoft.com/office/powerpoint/2010/main" val="2672386442"/>
              </p:ext>
            </p:extLst>
          </p:nvPr>
        </p:nvGraphicFramePr>
        <p:xfrm>
          <a:off x="971600" y="442201"/>
          <a:ext cx="6096000" cy="852487"/>
        </p:xfrm>
        <a:graphic>
          <a:graphicData uri="http://schemas.openxmlformats.org/presentationml/2006/ole">
            <mc:AlternateContent xmlns:mc="http://schemas.openxmlformats.org/markup-compatibility/2006">
              <mc:Choice xmlns:v="urn:schemas-microsoft-com:vml" Requires="v">
                <p:oleObj name="Bitmap Image" r:id="rId2" imgW="9309240" imgH="1301760" progId="PBrush">
                  <p:embed/>
                </p:oleObj>
              </mc:Choice>
              <mc:Fallback>
                <p:oleObj name="Bitmap Image" r:id="rId2" imgW="9309240" imgH="1301760" progId="PBrush">
                  <p:embed/>
                  <p:pic>
                    <p:nvPicPr>
                      <p:cNvPr id="0" name=""/>
                      <p:cNvPicPr/>
                      <p:nvPr/>
                    </p:nvPicPr>
                    <p:blipFill>
                      <a:blip r:embed="rId3"/>
                      <a:stretch>
                        <a:fillRect/>
                      </a:stretch>
                    </p:blipFill>
                    <p:spPr>
                      <a:xfrm>
                        <a:off x="971600" y="442201"/>
                        <a:ext cx="6096000" cy="852487"/>
                      </a:xfrm>
                      <a:prstGeom prst="rect">
                        <a:avLst/>
                      </a:prstGeom>
                    </p:spPr>
                  </p:pic>
                </p:oleObj>
              </mc:Fallback>
            </mc:AlternateContent>
          </a:graphicData>
        </a:graphic>
      </p:graphicFrame>
    </p:spTree>
    <p:extLst>
      <p:ext uri="{BB962C8B-B14F-4D97-AF65-F5344CB8AC3E}">
        <p14:creationId xmlns:p14="http://schemas.microsoft.com/office/powerpoint/2010/main" val="34314933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91ECC85-C884-CB3B-3B4E-93BF9F0C85BC}"/>
              </a:ext>
            </a:extLst>
          </p:cNvPr>
          <p:cNvSpPr>
            <a:spLocks noGrp="1"/>
          </p:cNvSpPr>
          <p:nvPr>
            <p:ph type="sldNum" idx="10"/>
          </p:nvPr>
        </p:nvSpPr>
        <p:spPr/>
        <p:txBody>
          <a:bodyPr/>
          <a:lstStyle/>
          <a:p>
            <a:fld id="{00000000-1234-1234-1234-123412341234}" type="slidenum">
              <a:rPr lang="es-ES" smtClean="0"/>
              <a:pPr/>
              <a:t>147</a:t>
            </a:fld>
            <a:endParaRPr lang="es-ES" dirty="0"/>
          </a:p>
        </p:txBody>
      </p:sp>
      <p:sp>
        <p:nvSpPr>
          <p:cNvPr id="8" name="CuadroTexto 7">
            <a:extLst>
              <a:ext uri="{FF2B5EF4-FFF2-40B4-BE49-F238E27FC236}">
                <a16:creationId xmlns:a16="http://schemas.microsoft.com/office/drawing/2014/main" id="{66581504-77E3-508D-E7BA-262881771C4F}"/>
              </a:ext>
            </a:extLst>
          </p:cNvPr>
          <p:cNvSpPr txBox="1"/>
          <p:nvPr/>
        </p:nvSpPr>
        <p:spPr>
          <a:xfrm>
            <a:off x="107504" y="123478"/>
            <a:ext cx="8928992" cy="5047536"/>
          </a:xfrm>
          <a:prstGeom prst="rect">
            <a:avLst/>
          </a:prstGeom>
          <a:noFill/>
        </p:spPr>
        <p:txBody>
          <a:bodyPr wrap="square">
            <a:spAutoFit/>
          </a:bodyPr>
          <a:lstStyle/>
          <a:p>
            <a:r>
              <a:rPr lang="es-ES" dirty="0"/>
              <a:t>&lt;?</a:t>
            </a:r>
            <a:r>
              <a:rPr lang="es-ES" dirty="0" err="1"/>
              <a:t>php</a:t>
            </a:r>
            <a:endParaRPr lang="es-ES" dirty="0"/>
          </a:p>
          <a:p>
            <a:r>
              <a:rPr lang="es-ES" dirty="0"/>
              <a:t>/**</a:t>
            </a:r>
          </a:p>
          <a:p>
            <a:r>
              <a:rPr lang="es-ES" dirty="0"/>
              <a:t> * Cookies 1 - cookies_1a.php</a:t>
            </a:r>
          </a:p>
          <a:p>
            <a:r>
              <a:rPr lang="es-ES" dirty="0"/>
              <a:t> */</a:t>
            </a:r>
          </a:p>
          <a:p>
            <a:r>
              <a:rPr lang="es-ES" dirty="0" err="1"/>
              <a:t>function</a:t>
            </a:r>
            <a:r>
              <a:rPr lang="es-ES" dirty="0"/>
              <a:t> recoge($</a:t>
            </a:r>
            <a:r>
              <a:rPr lang="es-ES" dirty="0" err="1"/>
              <a:t>var</a:t>
            </a:r>
            <a:r>
              <a:rPr lang="es-ES" dirty="0"/>
              <a:t>)</a:t>
            </a:r>
          </a:p>
          <a:p>
            <a:r>
              <a:rPr lang="es-ES" dirty="0"/>
              <a:t>{</a:t>
            </a:r>
          </a:p>
          <a:p>
            <a:r>
              <a:rPr lang="es-ES" dirty="0"/>
              <a:t>    $</a:t>
            </a:r>
            <a:r>
              <a:rPr lang="es-ES" dirty="0" err="1"/>
              <a:t>tmp</a:t>
            </a:r>
            <a:r>
              <a:rPr lang="es-ES" dirty="0"/>
              <a:t> = (</a:t>
            </a:r>
            <a:r>
              <a:rPr lang="es-ES" dirty="0" err="1"/>
              <a:t>isset</a:t>
            </a:r>
            <a:r>
              <a:rPr lang="es-ES" dirty="0"/>
              <a:t>($_REQUEST[$</a:t>
            </a:r>
            <a:r>
              <a:rPr lang="es-ES" dirty="0" err="1"/>
              <a:t>var</a:t>
            </a:r>
            <a:r>
              <a:rPr lang="es-ES" dirty="0"/>
              <a:t>])) ? </a:t>
            </a:r>
            <a:r>
              <a:rPr lang="es-ES" dirty="0" err="1"/>
              <a:t>trim</a:t>
            </a:r>
            <a:r>
              <a:rPr lang="es-ES" dirty="0"/>
              <a:t>(</a:t>
            </a:r>
            <a:r>
              <a:rPr lang="es-ES" dirty="0" err="1"/>
              <a:t>strip_tags</a:t>
            </a:r>
            <a:r>
              <a:rPr lang="es-ES" dirty="0"/>
              <a:t>($_REQUEST[$</a:t>
            </a:r>
            <a:r>
              <a:rPr lang="es-ES" dirty="0" err="1"/>
              <a:t>var</a:t>
            </a:r>
            <a:r>
              <a:rPr lang="es-ES" dirty="0"/>
              <a:t>])) : '';</a:t>
            </a:r>
          </a:p>
          <a:p>
            <a:r>
              <a:rPr lang="es-ES" dirty="0"/>
              <a:t>    $</a:t>
            </a:r>
            <a:r>
              <a:rPr lang="es-ES" dirty="0" err="1"/>
              <a:t>tmp</a:t>
            </a:r>
            <a:r>
              <a:rPr lang="es-ES" dirty="0"/>
              <a:t> = </a:t>
            </a:r>
            <a:r>
              <a:rPr lang="es-ES" dirty="0" err="1"/>
              <a:t>str_replace</a:t>
            </a:r>
            <a:r>
              <a:rPr lang="es-ES" dirty="0"/>
              <a:t>('&amp;', '&amp;</a:t>
            </a:r>
            <a:r>
              <a:rPr lang="es-ES" dirty="0" err="1"/>
              <a:t>amp</a:t>
            </a:r>
            <a:r>
              <a:rPr lang="es-ES" dirty="0"/>
              <a:t>;',  $</a:t>
            </a:r>
            <a:r>
              <a:rPr lang="es-ES" dirty="0" err="1"/>
              <a:t>tmp</a:t>
            </a:r>
            <a:r>
              <a:rPr lang="es-ES" dirty="0"/>
              <a:t>);</a:t>
            </a:r>
          </a:p>
          <a:p>
            <a:r>
              <a:rPr lang="es-ES" dirty="0"/>
              <a:t>    $</a:t>
            </a:r>
            <a:r>
              <a:rPr lang="es-ES" dirty="0" err="1"/>
              <a:t>tmp</a:t>
            </a:r>
            <a:r>
              <a:rPr lang="es-ES" dirty="0"/>
              <a:t> = </a:t>
            </a:r>
            <a:r>
              <a:rPr lang="es-ES" dirty="0" err="1"/>
              <a:t>str_replace</a:t>
            </a:r>
            <a:r>
              <a:rPr lang="es-ES" dirty="0"/>
              <a:t>('"', '&amp;</a:t>
            </a:r>
            <a:r>
              <a:rPr lang="es-ES" dirty="0" err="1"/>
              <a:t>quot</a:t>
            </a:r>
            <a:r>
              <a:rPr lang="es-ES" dirty="0"/>
              <a:t>;', $</a:t>
            </a:r>
            <a:r>
              <a:rPr lang="es-ES" dirty="0" err="1"/>
              <a:t>tmp</a:t>
            </a:r>
            <a:r>
              <a:rPr lang="es-ES" dirty="0"/>
              <a:t>);</a:t>
            </a:r>
          </a:p>
          <a:p>
            <a:r>
              <a:rPr lang="es-ES" dirty="0"/>
              <a:t>    </a:t>
            </a:r>
            <a:r>
              <a:rPr lang="es-ES" dirty="0" err="1"/>
              <a:t>return</a:t>
            </a:r>
            <a:r>
              <a:rPr lang="es-ES" dirty="0"/>
              <a:t> $</a:t>
            </a:r>
            <a:r>
              <a:rPr lang="es-ES" dirty="0" err="1"/>
              <a:t>tmp</a:t>
            </a:r>
            <a:r>
              <a:rPr lang="es-ES" dirty="0"/>
              <a:t>;</a:t>
            </a:r>
          </a:p>
          <a:p>
            <a:r>
              <a:rPr lang="es-ES" dirty="0"/>
              <a:t>}</a:t>
            </a:r>
          </a:p>
          <a:p>
            <a:r>
              <a:rPr lang="es-ES" dirty="0"/>
              <a:t>$color  = recoge('color');</a:t>
            </a:r>
          </a:p>
          <a:p>
            <a:r>
              <a:rPr lang="es-ES" dirty="0"/>
              <a:t>// Si se envía un color se crea la cookie</a:t>
            </a:r>
          </a:p>
          <a:p>
            <a:r>
              <a:rPr lang="es-ES" dirty="0" err="1"/>
              <a:t>if</a:t>
            </a:r>
            <a:r>
              <a:rPr lang="es-ES" dirty="0"/>
              <a:t> (($color=='rojo') || ($color=='azul') || ($color=='verde')) {</a:t>
            </a:r>
          </a:p>
          <a:p>
            <a:r>
              <a:rPr lang="es-ES" dirty="0"/>
              <a:t>    </a:t>
            </a:r>
            <a:r>
              <a:rPr lang="es-ES" dirty="0" err="1"/>
              <a:t>setcookie</a:t>
            </a:r>
            <a:r>
              <a:rPr lang="es-ES" dirty="0"/>
              <a:t>('</a:t>
            </a:r>
            <a:r>
              <a:rPr lang="es-ES" dirty="0" err="1"/>
              <a:t>cookieColor</a:t>
            </a:r>
            <a:r>
              <a:rPr lang="es-ES" dirty="0"/>
              <a:t>', $color);</a:t>
            </a:r>
          </a:p>
          <a:p>
            <a:r>
              <a:rPr lang="es-ES" dirty="0"/>
              <a:t>// Si se envía el color ninguno se destruye la cookie</a:t>
            </a:r>
          </a:p>
          <a:p>
            <a:r>
              <a:rPr lang="es-ES" dirty="0"/>
              <a:t>} </a:t>
            </a:r>
            <a:r>
              <a:rPr lang="es-ES" dirty="0" err="1"/>
              <a:t>elseif</a:t>
            </a:r>
            <a:r>
              <a:rPr lang="es-ES" dirty="0"/>
              <a:t> ($color=='ninguno') {</a:t>
            </a:r>
          </a:p>
          <a:p>
            <a:r>
              <a:rPr lang="es-ES" dirty="0"/>
              <a:t>    </a:t>
            </a:r>
            <a:r>
              <a:rPr lang="es-ES" dirty="0" err="1"/>
              <a:t>setcookie</a:t>
            </a:r>
            <a:r>
              <a:rPr lang="es-ES" dirty="0"/>
              <a:t> ("</a:t>
            </a:r>
            <a:r>
              <a:rPr lang="es-ES" dirty="0" err="1"/>
              <a:t>cookieColor</a:t>
            </a:r>
            <a:r>
              <a:rPr lang="es-ES" dirty="0"/>
              <a:t>", "", time() - 3600);</a:t>
            </a:r>
          </a:p>
          <a:p>
            <a:r>
              <a:rPr lang="es-ES" dirty="0"/>
              <a:t>// Si no se envía ningún color se mira si hay cookie con un color</a:t>
            </a:r>
          </a:p>
          <a:p>
            <a:r>
              <a:rPr lang="es-ES" dirty="0"/>
              <a:t>} </a:t>
            </a:r>
            <a:r>
              <a:rPr lang="es-ES" dirty="0" err="1"/>
              <a:t>elseif</a:t>
            </a:r>
            <a:r>
              <a:rPr lang="es-ES" dirty="0"/>
              <a:t> (</a:t>
            </a:r>
            <a:r>
              <a:rPr lang="es-ES" dirty="0" err="1"/>
              <a:t>isset</a:t>
            </a:r>
            <a:r>
              <a:rPr lang="es-ES" dirty="0"/>
              <a:t>($_COOKIE['</a:t>
            </a:r>
            <a:r>
              <a:rPr lang="es-ES" dirty="0" err="1"/>
              <a:t>cookieColor</a:t>
            </a:r>
            <a:r>
              <a:rPr lang="es-ES" dirty="0"/>
              <a:t>'])) {</a:t>
            </a:r>
          </a:p>
          <a:p>
            <a:r>
              <a:rPr lang="es-ES" dirty="0"/>
              <a:t>    $color = $_COOKIE['</a:t>
            </a:r>
            <a:r>
              <a:rPr lang="es-ES" dirty="0" err="1"/>
              <a:t>cookieColor</a:t>
            </a:r>
            <a:r>
              <a:rPr lang="es-ES" dirty="0"/>
              <a:t>'];</a:t>
            </a:r>
          </a:p>
          <a:p>
            <a:r>
              <a:rPr lang="es-ES" dirty="0"/>
              <a:t>}</a:t>
            </a:r>
          </a:p>
          <a:p>
            <a:endParaRPr lang="es-ES" dirty="0"/>
          </a:p>
        </p:txBody>
      </p:sp>
    </p:spTree>
    <p:extLst>
      <p:ext uri="{BB962C8B-B14F-4D97-AF65-F5344CB8AC3E}">
        <p14:creationId xmlns:p14="http://schemas.microsoft.com/office/powerpoint/2010/main" val="1170473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1FA26D7-2F70-A0E1-B25C-9EE7F1A37011}"/>
              </a:ext>
            </a:extLst>
          </p:cNvPr>
          <p:cNvSpPr>
            <a:spLocks noGrp="1"/>
          </p:cNvSpPr>
          <p:nvPr>
            <p:ph type="sldNum" idx="10"/>
          </p:nvPr>
        </p:nvSpPr>
        <p:spPr/>
        <p:txBody>
          <a:bodyPr/>
          <a:lstStyle/>
          <a:p>
            <a:fld id="{00000000-1234-1234-1234-123412341234}" type="slidenum">
              <a:rPr lang="es-ES" smtClean="0"/>
              <a:pPr/>
              <a:t>148</a:t>
            </a:fld>
            <a:endParaRPr lang="es-ES" dirty="0"/>
          </a:p>
        </p:txBody>
      </p:sp>
      <p:sp>
        <p:nvSpPr>
          <p:cNvPr id="8" name="CuadroTexto 7">
            <a:extLst>
              <a:ext uri="{FF2B5EF4-FFF2-40B4-BE49-F238E27FC236}">
                <a16:creationId xmlns:a16="http://schemas.microsoft.com/office/drawing/2014/main" id="{FEFE51A4-C407-2DCC-D9DA-233D5D950606}"/>
              </a:ext>
            </a:extLst>
          </p:cNvPr>
          <p:cNvSpPr txBox="1"/>
          <p:nvPr/>
        </p:nvSpPr>
        <p:spPr>
          <a:xfrm>
            <a:off x="94501" y="-3103"/>
            <a:ext cx="8669537" cy="4401205"/>
          </a:xfrm>
          <a:prstGeom prst="rect">
            <a:avLst/>
          </a:prstGeom>
          <a:noFill/>
        </p:spPr>
        <p:txBody>
          <a:bodyPr wrap="square">
            <a:spAutoFit/>
          </a:bodyPr>
          <a:lstStyle/>
          <a:p>
            <a:r>
              <a:rPr lang="es-ES" dirty="0" err="1"/>
              <a:t>print</a:t>
            </a:r>
            <a:r>
              <a:rPr lang="es-ES" dirty="0"/>
              <a:t> "&lt;?</a:t>
            </a:r>
            <a:r>
              <a:rPr lang="es-ES" dirty="0" err="1"/>
              <a:t>xml</a:t>
            </a:r>
            <a:r>
              <a:rPr lang="es-ES" dirty="0"/>
              <a:t> </a:t>
            </a:r>
            <a:r>
              <a:rPr lang="es-ES" dirty="0" err="1"/>
              <a:t>version</a:t>
            </a:r>
            <a:r>
              <a:rPr lang="es-ES" dirty="0"/>
              <a:t>=\"1.0\" </a:t>
            </a:r>
            <a:r>
              <a:rPr lang="es-ES" dirty="0" err="1"/>
              <a:t>encoding</a:t>
            </a:r>
            <a:r>
              <a:rPr lang="es-ES" dirty="0"/>
              <a:t>=\"iso-8859-1\"?"."&gt;</a:t>
            </a:r>
          </a:p>
          <a:p>
            <a:r>
              <a:rPr lang="es-ES" dirty="0"/>
              <a:t>&lt;!DOCTYPE </a:t>
            </a:r>
            <a:r>
              <a:rPr lang="es-ES" dirty="0" err="1"/>
              <a:t>html</a:t>
            </a:r>
            <a:r>
              <a:rPr lang="es-ES" dirty="0"/>
              <a:t> PUBLIC \"-//W3C//DTD XHTML 1.0 </a:t>
            </a:r>
            <a:r>
              <a:rPr lang="es-ES" dirty="0" err="1"/>
              <a:t>Strict</a:t>
            </a:r>
            <a:r>
              <a:rPr lang="es-ES" dirty="0"/>
              <a:t>//EN\"</a:t>
            </a:r>
          </a:p>
          <a:p>
            <a:r>
              <a:rPr lang="es-ES" dirty="0"/>
              <a:t>       \"http://www.w3.org/TR/xhtml1/DTD/xhtml1-strict.dtd\"&gt;</a:t>
            </a:r>
          </a:p>
          <a:p>
            <a:r>
              <a:rPr lang="es-ES" dirty="0"/>
              <a:t>&lt;</a:t>
            </a:r>
            <a:r>
              <a:rPr lang="es-ES" dirty="0" err="1"/>
              <a:t>html</a:t>
            </a:r>
            <a:r>
              <a:rPr lang="es-ES" dirty="0"/>
              <a:t> </a:t>
            </a:r>
            <a:r>
              <a:rPr lang="es-ES" dirty="0" err="1"/>
              <a:t>xmlns</a:t>
            </a:r>
            <a:r>
              <a:rPr lang="es-ES" dirty="0"/>
              <a:t>=\"http://www.w3.org/1999/xhtml\"&gt;</a:t>
            </a:r>
          </a:p>
          <a:p>
            <a:r>
              <a:rPr lang="es-ES" dirty="0"/>
              <a:t>&lt;head&gt;</a:t>
            </a:r>
          </a:p>
          <a:p>
            <a:r>
              <a:rPr lang="es-ES" dirty="0"/>
              <a:t>  &lt;meta http-</a:t>
            </a:r>
            <a:r>
              <a:rPr lang="es-ES" dirty="0" err="1"/>
              <a:t>equiv</a:t>
            </a:r>
            <a:r>
              <a:rPr lang="es-ES" dirty="0"/>
              <a:t>=\"Content-</a:t>
            </a:r>
            <a:r>
              <a:rPr lang="es-ES" dirty="0" err="1"/>
              <a:t>Type</a:t>
            </a:r>
            <a:r>
              <a:rPr lang="es-ES" dirty="0"/>
              <a:t>\" </a:t>
            </a:r>
            <a:r>
              <a:rPr lang="es-ES" dirty="0" err="1"/>
              <a:t>content</a:t>
            </a:r>
            <a:r>
              <a:rPr lang="es-ES" dirty="0"/>
              <a:t>=\"</a:t>
            </a:r>
            <a:r>
              <a:rPr lang="es-ES" dirty="0" err="1"/>
              <a:t>text</a:t>
            </a:r>
            <a:r>
              <a:rPr lang="es-ES" dirty="0"/>
              <a:t>/</a:t>
            </a:r>
            <a:r>
              <a:rPr lang="es-ES" dirty="0" err="1"/>
              <a:t>html</a:t>
            </a:r>
            <a:r>
              <a:rPr lang="es-ES" dirty="0"/>
              <a:t>; </a:t>
            </a:r>
            <a:r>
              <a:rPr lang="es-ES" dirty="0" err="1"/>
              <a:t>charset</a:t>
            </a:r>
            <a:r>
              <a:rPr lang="es-ES" dirty="0"/>
              <a:t>=iso-8859-1\" /&gt;</a:t>
            </a:r>
          </a:p>
          <a:p>
            <a:r>
              <a:rPr lang="es-ES" dirty="0"/>
              <a:t>  &lt;</a:t>
            </a:r>
            <a:r>
              <a:rPr lang="es-ES" dirty="0" err="1"/>
              <a:t>title</a:t>
            </a:r>
            <a:r>
              <a:rPr lang="es-ES" dirty="0"/>
              <a:t>&gt;Selección de colores (selección). Cookies.</a:t>
            </a:r>
          </a:p>
          <a:p>
            <a:r>
              <a:rPr lang="es-ES" dirty="0"/>
              <a:t>  Ejercicios cookies&lt;/</a:t>
            </a:r>
            <a:r>
              <a:rPr lang="es-ES" dirty="0" err="1"/>
              <a:t>title</a:t>
            </a:r>
            <a:r>
              <a:rPr lang="es-ES" dirty="0"/>
              <a:t>&gt;</a:t>
            </a:r>
          </a:p>
          <a:p>
            <a:r>
              <a:rPr lang="es-ES" dirty="0"/>
              <a:t>  &lt;link </a:t>
            </a:r>
            <a:r>
              <a:rPr lang="es-ES" dirty="0" err="1"/>
              <a:t>href</a:t>
            </a:r>
            <a:r>
              <a:rPr lang="es-ES" dirty="0"/>
              <a:t>=\"mclibre_php_soluciones.css\" </a:t>
            </a:r>
            <a:r>
              <a:rPr lang="es-ES" dirty="0" err="1"/>
              <a:t>rel</a:t>
            </a:r>
            <a:r>
              <a:rPr lang="es-ES" dirty="0"/>
              <a:t>=\"</a:t>
            </a:r>
            <a:r>
              <a:rPr lang="es-ES" dirty="0" err="1"/>
              <a:t>stylesheet</a:t>
            </a:r>
            <a:r>
              <a:rPr lang="es-ES" dirty="0"/>
              <a:t>\" </a:t>
            </a:r>
            <a:r>
              <a:rPr lang="es-ES" dirty="0" err="1"/>
              <a:t>type</a:t>
            </a:r>
            <a:r>
              <a:rPr lang="es-ES" dirty="0"/>
              <a:t>=\"</a:t>
            </a:r>
            <a:r>
              <a:rPr lang="es-ES" dirty="0" err="1"/>
              <a:t>text</a:t>
            </a:r>
            <a:r>
              <a:rPr lang="es-ES" dirty="0"/>
              <a:t>/</a:t>
            </a:r>
            <a:r>
              <a:rPr lang="es-ES" dirty="0" err="1"/>
              <a:t>css</a:t>
            </a:r>
            <a:r>
              <a:rPr lang="es-ES" dirty="0"/>
              <a:t>\"</a:t>
            </a:r>
          </a:p>
          <a:p>
            <a:r>
              <a:rPr lang="es-ES" dirty="0"/>
              <a:t>    </a:t>
            </a:r>
            <a:r>
              <a:rPr lang="es-ES" dirty="0" err="1"/>
              <a:t>title</a:t>
            </a:r>
            <a:r>
              <a:rPr lang="es-ES" dirty="0"/>
              <a:t>=\"Color\" /&gt;</a:t>
            </a:r>
          </a:p>
          <a:p>
            <a:r>
              <a:rPr lang="es-ES" dirty="0"/>
              <a:t>&lt;/head&gt;</a:t>
            </a:r>
          </a:p>
          <a:p>
            <a:r>
              <a:rPr lang="es-ES" dirty="0"/>
              <a:t>&lt;</a:t>
            </a:r>
            <a:r>
              <a:rPr lang="es-ES" dirty="0" err="1"/>
              <a:t>body</a:t>
            </a:r>
            <a:r>
              <a:rPr lang="es-ES" dirty="0"/>
              <a:t>&gt;</a:t>
            </a:r>
          </a:p>
          <a:p>
            <a:r>
              <a:rPr lang="es-ES" dirty="0"/>
              <a:t>&lt;h1&gt;Selección de colores (selección)&lt;/h1&gt;\n";</a:t>
            </a:r>
          </a:p>
          <a:p>
            <a:r>
              <a:rPr lang="es-ES" dirty="0" err="1"/>
              <a:t>if</a:t>
            </a:r>
            <a:r>
              <a:rPr lang="es-ES" dirty="0"/>
              <a:t> ($color=='') {</a:t>
            </a:r>
          </a:p>
          <a:p>
            <a:r>
              <a:rPr lang="es-ES" dirty="0"/>
              <a:t>    </a:t>
            </a:r>
            <a:r>
              <a:rPr lang="es-ES" dirty="0" err="1"/>
              <a:t>print</a:t>
            </a:r>
            <a:r>
              <a:rPr lang="es-ES" dirty="0"/>
              <a:t> "&lt;p&gt;No se ha elegido ningún color.&lt;/p&gt;\n";</a:t>
            </a:r>
          </a:p>
          <a:p>
            <a:r>
              <a:rPr lang="es-ES" dirty="0"/>
              <a:t>} </a:t>
            </a:r>
            <a:r>
              <a:rPr lang="es-ES" dirty="0" err="1"/>
              <a:t>else</a:t>
            </a:r>
            <a:r>
              <a:rPr lang="es-ES" dirty="0"/>
              <a:t> {</a:t>
            </a:r>
          </a:p>
          <a:p>
            <a:r>
              <a:rPr lang="es-ES" dirty="0"/>
              <a:t>    </a:t>
            </a:r>
            <a:r>
              <a:rPr lang="es-ES" dirty="0" err="1"/>
              <a:t>print</a:t>
            </a:r>
            <a:r>
              <a:rPr lang="es-ES" dirty="0"/>
              <a:t> "&lt;p&gt;Se ha elegido el color $color.&lt;/p&gt;\n";</a:t>
            </a:r>
          </a:p>
          <a:p>
            <a:r>
              <a:rPr lang="es-ES" dirty="0"/>
              <a:t>}</a:t>
            </a:r>
          </a:p>
          <a:p>
            <a:endParaRPr lang="es-ES" dirty="0"/>
          </a:p>
          <a:p>
            <a:endParaRPr lang="es-ES" dirty="0"/>
          </a:p>
        </p:txBody>
      </p:sp>
    </p:spTree>
    <p:extLst>
      <p:ext uri="{BB962C8B-B14F-4D97-AF65-F5344CB8AC3E}">
        <p14:creationId xmlns:p14="http://schemas.microsoft.com/office/powerpoint/2010/main" val="1926880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FF9B60C-E243-8299-07D7-E3A51BB6CF8B}"/>
              </a:ext>
            </a:extLst>
          </p:cNvPr>
          <p:cNvSpPr>
            <a:spLocks noGrp="1"/>
          </p:cNvSpPr>
          <p:nvPr>
            <p:ph type="sldNum" idx="10"/>
          </p:nvPr>
        </p:nvSpPr>
        <p:spPr/>
        <p:txBody>
          <a:bodyPr/>
          <a:lstStyle/>
          <a:p>
            <a:fld id="{00000000-1234-1234-1234-123412341234}" type="slidenum">
              <a:rPr lang="es-ES" smtClean="0"/>
              <a:pPr/>
              <a:t>149</a:t>
            </a:fld>
            <a:endParaRPr lang="es-ES" dirty="0"/>
          </a:p>
        </p:txBody>
      </p:sp>
      <p:sp>
        <p:nvSpPr>
          <p:cNvPr id="6" name="CuadroTexto 5">
            <a:extLst>
              <a:ext uri="{FF2B5EF4-FFF2-40B4-BE49-F238E27FC236}">
                <a16:creationId xmlns:a16="http://schemas.microsoft.com/office/drawing/2014/main" id="{77D18333-C7F1-64DF-A46C-8347E51FF3BB}"/>
              </a:ext>
            </a:extLst>
          </p:cNvPr>
          <p:cNvSpPr txBox="1"/>
          <p:nvPr/>
        </p:nvSpPr>
        <p:spPr>
          <a:xfrm>
            <a:off x="179512" y="483518"/>
            <a:ext cx="8964488" cy="3046988"/>
          </a:xfrm>
          <a:prstGeom prst="rect">
            <a:avLst/>
          </a:prstGeom>
          <a:noFill/>
        </p:spPr>
        <p:txBody>
          <a:bodyPr wrap="square">
            <a:spAutoFit/>
          </a:bodyPr>
          <a:lstStyle/>
          <a:p>
            <a:r>
              <a:rPr lang="es-ES" sz="1200" dirty="0" err="1"/>
              <a:t>print</a:t>
            </a:r>
            <a:r>
              <a:rPr lang="es-ES" sz="1200" dirty="0"/>
              <a:t> "&lt;p&gt;Cambio de color: &lt;a </a:t>
            </a:r>
            <a:r>
              <a:rPr lang="es-ES" sz="1200" dirty="0" err="1"/>
              <a:t>href</a:t>
            </a:r>
            <a:r>
              <a:rPr lang="es-ES" sz="1200" dirty="0"/>
              <a:t>=\"$_SERVER[PHP_SELF]?color=rojo\"&gt;Rojo&lt;/a&gt; -</a:t>
            </a:r>
          </a:p>
          <a:p>
            <a:r>
              <a:rPr lang="es-ES" sz="1200" dirty="0"/>
              <a:t>  &lt;a </a:t>
            </a:r>
            <a:r>
              <a:rPr lang="es-ES" sz="1200" dirty="0" err="1"/>
              <a:t>href</a:t>
            </a:r>
            <a:r>
              <a:rPr lang="es-ES" sz="1200" dirty="0"/>
              <a:t>=\"$_SERVER[PHP_SELF]?color=azul\"&gt;Azul&lt;/a&gt; -</a:t>
            </a:r>
          </a:p>
          <a:p>
            <a:r>
              <a:rPr lang="es-ES" sz="1200" dirty="0"/>
              <a:t>  &lt;a </a:t>
            </a:r>
            <a:r>
              <a:rPr lang="es-ES" sz="1200" dirty="0" err="1"/>
              <a:t>href</a:t>
            </a:r>
            <a:r>
              <a:rPr lang="es-ES" sz="1200" dirty="0"/>
              <a:t>=\"$_SERVER[PHP_SELF]?color=verde\"&gt;Verde&lt;/a&gt; -</a:t>
            </a:r>
          </a:p>
          <a:p>
            <a:r>
              <a:rPr lang="es-ES" sz="1200" dirty="0"/>
              <a:t>  &lt;a </a:t>
            </a:r>
            <a:r>
              <a:rPr lang="es-ES" sz="1200" dirty="0" err="1"/>
              <a:t>href</a:t>
            </a:r>
            <a:r>
              <a:rPr lang="es-ES" sz="1200" dirty="0"/>
              <a:t>=\"$_SERVER[PHP_SELF]?color=ninguno\"&gt;Ninguno&lt;/a&gt;.&lt;/p&gt;</a:t>
            </a:r>
          </a:p>
          <a:p>
            <a:r>
              <a:rPr lang="es-ES" sz="1200" dirty="0"/>
              <a:t>&lt;p&gt;&lt;a </a:t>
            </a:r>
            <a:r>
              <a:rPr lang="es-ES" sz="1200" dirty="0" err="1"/>
              <a:t>href</a:t>
            </a:r>
            <a:r>
              <a:rPr lang="es-ES" sz="1200" dirty="0"/>
              <a:t>=\"cookies_1b.php\"&gt;Ir a otra página para comprobar la cookie&lt;/a&gt;&lt;/p&gt;";</a:t>
            </a:r>
          </a:p>
          <a:p>
            <a:endParaRPr lang="es-ES" sz="1200" dirty="0"/>
          </a:p>
          <a:p>
            <a:r>
              <a:rPr lang="es-ES" sz="1200" dirty="0" err="1"/>
              <a:t>print</a:t>
            </a:r>
            <a:r>
              <a:rPr lang="es-ES" sz="1200" dirty="0"/>
              <a:t> '&lt;</a:t>
            </a:r>
            <a:r>
              <a:rPr lang="es-ES" sz="1200" dirty="0" err="1"/>
              <a:t>address</a:t>
            </a:r>
            <a:r>
              <a:rPr lang="es-ES" sz="1200" dirty="0"/>
              <a:t>&gt;</a:t>
            </a:r>
          </a:p>
          <a:p>
            <a:r>
              <a:rPr lang="es-ES" sz="1200" dirty="0"/>
              <a:t>  Ejercicios cookies 17 Nov 2022</a:t>
            </a:r>
          </a:p>
          <a:p>
            <a:r>
              <a:rPr lang="es-ES" sz="1200" dirty="0"/>
              <a:t>&lt;/</a:t>
            </a:r>
            <a:r>
              <a:rPr lang="es-ES" sz="1200" dirty="0" err="1"/>
              <a:t>address</a:t>
            </a:r>
            <a:r>
              <a:rPr lang="es-ES" sz="1200" dirty="0"/>
              <a:t>&gt;</a:t>
            </a:r>
          </a:p>
          <a:p>
            <a:endParaRPr lang="es-ES" sz="1200" dirty="0"/>
          </a:p>
          <a:p>
            <a:endParaRPr lang="es-ES" sz="1200" dirty="0"/>
          </a:p>
          <a:p>
            <a:r>
              <a:rPr lang="es-ES" sz="1200" dirty="0"/>
              <a:t>&lt;/</a:t>
            </a:r>
            <a:r>
              <a:rPr lang="es-ES" sz="1200" dirty="0" err="1"/>
              <a:t>body</a:t>
            </a:r>
            <a:r>
              <a:rPr lang="es-ES" sz="1200" dirty="0"/>
              <a:t>&gt;</a:t>
            </a:r>
          </a:p>
          <a:p>
            <a:r>
              <a:rPr lang="es-ES" sz="1200" dirty="0"/>
              <a:t>&lt;/</a:t>
            </a:r>
            <a:r>
              <a:rPr lang="es-ES" sz="1200" dirty="0" err="1"/>
              <a:t>html</a:t>
            </a:r>
            <a:r>
              <a:rPr lang="es-ES" sz="1200" dirty="0"/>
              <a:t>&gt;';</a:t>
            </a:r>
          </a:p>
          <a:p>
            <a:endParaRPr lang="es-ES" sz="1200" dirty="0"/>
          </a:p>
          <a:p>
            <a:endParaRPr lang="es-ES" sz="1200" dirty="0"/>
          </a:p>
          <a:p>
            <a:r>
              <a:rPr lang="es-ES" sz="1200" dirty="0"/>
              <a:t>?&gt;</a:t>
            </a:r>
            <a:endParaRPr lang="es-ES" sz="1300" dirty="0"/>
          </a:p>
        </p:txBody>
      </p:sp>
    </p:spTree>
    <p:extLst>
      <p:ext uri="{BB962C8B-B14F-4D97-AF65-F5344CB8AC3E}">
        <p14:creationId xmlns:p14="http://schemas.microsoft.com/office/powerpoint/2010/main" val="170370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195486"/>
            <a:ext cx="8496944" cy="3552300"/>
          </a:xfrm>
        </p:spPr>
        <p:txBody>
          <a:bodyPr/>
          <a:lstStyle/>
          <a:p>
            <a:pPr marL="114300" indent="0">
              <a:buNone/>
            </a:pPr>
            <a:r>
              <a:rPr lang="es-ES" sz="1800" dirty="0">
                <a:latin typeface="Calibri" panose="020F0502020204030204" pitchFamily="34" charset="0"/>
                <a:cs typeface="Calibri" panose="020F0502020204030204" pitchFamily="34" charset="0"/>
              </a:rPr>
              <a:t>Controles: &lt;input&gt; y otros</a:t>
            </a:r>
          </a:p>
          <a:p>
            <a:pPr marL="114300" indent="0">
              <a:buNone/>
            </a:pPr>
            <a:r>
              <a:rPr lang="es-ES" sz="1800" dirty="0">
                <a:latin typeface="Calibri" panose="020F0502020204030204" pitchFamily="34" charset="0"/>
                <a:cs typeface="Calibri" panose="020F0502020204030204" pitchFamily="34" charset="0"/>
              </a:rPr>
              <a:t>Los controles son los elementos que permiten al usuario introducir información.</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La mayoría de controles se obtienen mediante </a:t>
            </a:r>
            <a:r>
              <a:rPr lang="es-ES" sz="1800" dirty="0" err="1">
                <a:latin typeface="Calibri" panose="020F0502020204030204" pitchFamily="34" charset="0"/>
                <a:cs typeface="Calibri" panose="020F0502020204030204" pitchFamily="34" charset="0"/>
              </a:rPr>
              <a:t>mediante</a:t>
            </a:r>
            <a:r>
              <a:rPr lang="es-ES" sz="1800" dirty="0">
                <a:latin typeface="Calibri" panose="020F0502020204030204" pitchFamily="34" charset="0"/>
                <a:cs typeface="Calibri" panose="020F0502020204030204" pitchFamily="34" charset="0"/>
              </a:rPr>
              <a:t> la etiqueta vacía &lt;input&gt;.</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En HTML 5 se añadieron los controles: botón general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button</a:t>
            </a:r>
            <a:r>
              <a:rPr lang="es-ES" sz="1800" dirty="0">
                <a:latin typeface="Calibri" panose="020F0502020204030204" pitchFamily="34" charset="0"/>
                <a:cs typeface="Calibri" panose="020F0502020204030204" pitchFamily="34" charset="0"/>
              </a:rPr>
              <a:t>"&gt;, número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number</a:t>
            </a:r>
            <a:r>
              <a:rPr lang="es-ES" sz="1800" dirty="0">
                <a:latin typeface="Calibri" panose="020F0502020204030204" pitchFamily="34" charset="0"/>
                <a:cs typeface="Calibri" panose="020F0502020204030204" pitchFamily="34" charset="0"/>
              </a:rPr>
              <a:t>"&gt;, búsqueda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search</a:t>
            </a:r>
            <a:r>
              <a:rPr lang="es-ES" sz="1800" dirty="0">
                <a:latin typeface="Calibri" panose="020F0502020204030204" pitchFamily="34" charset="0"/>
                <a:cs typeface="Calibri" panose="020F0502020204030204" pitchFamily="34" charset="0"/>
              </a:rPr>
              <a:t>"&gt;, teléfono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tel</a:t>
            </a:r>
            <a:r>
              <a:rPr lang="es-ES" sz="1800" dirty="0">
                <a:latin typeface="Calibri" panose="020F0502020204030204" pitchFamily="34" charset="0"/>
                <a:cs typeface="Calibri" panose="020F0502020204030204" pitchFamily="34" charset="0"/>
              </a:rPr>
              <a:t>"&gt;, dirección web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url</a:t>
            </a:r>
            <a:r>
              <a:rPr lang="es-ES" sz="1800" dirty="0">
                <a:latin typeface="Calibri" panose="020F0502020204030204" pitchFamily="34" charset="0"/>
                <a:cs typeface="Calibri" panose="020F0502020204030204" pitchFamily="34" charset="0"/>
              </a:rPr>
              <a:t>"&gt;, dirección de correo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="email"&gt;, fecha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="date"&gt;, hora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="time"&gt;, color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="color"&gt;, rango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range</a:t>
            </a:r>
            <a:r>
              <a:rPr lang="es-ES" sz="1800" dirty="0">
                <a:latin typeface="Calibri" panose="020F0502020204030204" pitchFamily="34" charset="0"/>
                <a:cs typeface="Calibri" panose="020F0502020204030204" pitchFamily="34" charset="0"/>
              </a:rPr>
              <a:t>"&gt;, opciones &lt;</a:t>
            </a:r>
            <a:r>
              <a:rPr lang="es-ES" sz="1800" dirty="0" err="1">
                <a:latin typeface="Calibri" panose="020F0502020204030204" pitchFamily="34" charset="0"/>
                <a:cs typeface="Calibri" panose="020F0502020204030204" pitchFamily="34" charset="0"/>
              </a:rPr>
              <a:t>option</a:t>
            </a:r>
            <a:r>
              <a:rPr lang="es-ES" sz="1800" dirty="0">
                <a:latin typeface="Calibri" panose="020F0502020204030204" pitchFamily="34" charset="0"/>
                <a:cs typeface="Calibri" panose="020F0502020204030204" pitchFamily="34" charset="0"/>
              </a:rPr>
              <a:t>&gt; (para &lt;</a:t>
            </a:r>
            <a:r>
              <a:rPr lang="es-ES" sz="1800" dirty="0" err="1">
                <a:latin typeface="Calibri" panose="020F0502020204030204" pitchFamily="34" charset="0"/>
                <a:cs typeface="Calibri" panose="020F0502020204030204" pitchFamily="34" charset="0"/>
              </a:rPr>
              <a:t>datalist</a:t>
            </a:r>
            <a:r>
              <a:rPr lang="es-ES" sz="1800" dirty="0">
                <a:latin typeface="Calibri" panose="020F0502020204030204" pitchFamily="34" charset="0"/>
                <a:cs typeface="Calibri" panose="020F0502020204030204" pitchFamily="34" charset="0"/>
              </a:rPr>
              <a:t>&gt;), lista de valores &lt;</a:t>
            </a:r>
            <a:r>
              <a:rPr lang="es-ES" sz="1800" dirty="0" err="1">
                <a:latin typeface="Calibri" panose="020F0502020204030204" pitchFamily="34" charset="0"/>
                <a:cs typeface="Calibri" panose="020F0502020204030204" pitchFamily="34" charset="0"/>
              </a:rPr>
              <a:t>datalist</a:t>
            </a:r>
            <a:r>
              <a:rPr lang="es-ES" sz="1800" dirty="0">
                <a:latin typeface="Calibri" panose="020F0502020204030204" pitchFamily="34" charset="0"/>
                <a:cs typeface="Calibri" panose="020F0502020204030204" pitchFamily="34" charset="0"/>
              </a:rPr>
              <a:t>&gt;, salida &lt;output&gt;, barra de progreso &lt;</a:t>
            </a:r>
            <a:r>
              <a:rPr lang="es-ES" sz="1800" dirty="0" err="1">
                <a:latin typeface="Calibri" panose="020F0502020204030204" pitchFamily="34" charset="0"/>
                <a:cs typeface="Calibri" panose="020F0502020204030204" pitchFamily="34" charset="0"/>
              </a:rPr>
              <a:t>progress</a:t>
            </a:r>
            <a:r>
              <a:rPr lang="es-ES" sz="1800" dirty="0">
                <a:latin typeface="Calibri" panose="020F0502020204030204" pitchFamily="34" charset="0"/>
                <a:cs typeface="Calibri" panose="020F0502020204030204" pitchFamily="34" charset="0"/>
              </a:rPr>
              <a:t>&gt; y medidor &lt;meter&gt;.</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En HTML 5.1 se añadieron los controles: mes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month</a:t>
            </a:r>
            <a:r>
              <a:rPr lang="es-ES" sz="1800" dirty="0">
                <a:latin typeface="Calibri" panose="020F0502020204030204" pitchFamily="34" charset="0"/>
                <a:cs typeface="Calibri" panose="020F0502020204030204" pitchFamily="34" charset="0"/>
              </a:rPr>
              <a:t>"&gt;, semana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week</a:t>
            </a:r>
            <a:r>
              <a:rPr lang="es-ES" sz="1800" dirty="0">
                <a:latin typeface="Calibri" panose="020F0502020204030204" pitchFamily="34" charset="0"/>
                <a:cs typeface="Calibri" panose="020F0502020204030204" pitchFamily="34" charset="0"/>
              </a:rPr>
              <a:t>"&gt; y fecha y hora local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datetime</a:t>
            </a:r>
            <a:r>
              <a:rPr lang="es-ES" sz="1800" dirty="0">
                <a:latin typeface="Calibri" panose="020F0502020204030204" pitchFamily="34" charset="0"/>
                <a:cs typeface="Calibri" panose="020F0502020204030204" pitchFamily="34" charset="0"/>
              </a:rPr>
              <a:t>-local"&gt;.</a:t>
            </a:r>
            <a:endParaRPr lang="es-ES" sz="18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15</a:t>
            </a:fld>
            <a:endParaRPr lang="es-ES" dirty="0"/>
          </a:p>
        </p:txBody>
      </p:sp>
    </p:spTree>
    <p:extLst>
      <p:ext uri="{BB962C8B-B14F-4D97-AF65-F5344CB8AC3E}">
        <p14:creationId xmlns:p14="http://schemas.microsoft.com/office/powerpoint/2010/main" val="36072518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E5B4835-6367-01B3-8C03-09EFE51A7E54}"/>
              </a:ext>
            </a:extLst>
          </p:cNvPr>
          <p:cNvSpPr>
            <a:spLocks noGrp="1"/>
          </p:cNvSpPr>
          <p:nvPr>
            <p:ph type="sldNum" idx="10"/>
          </p:nvPr>
        </p:nvSpPr>
        <p:spPr/>
        <p:txBody>
          <a:bodyPr/>
          <a:lstStyle/>
          <a:p>
            <a:fld id="{00000000-1234-1234-1234-123412341234}" type="slidenum">
              <a:rPr lang="es-ES" smtClean="0"/>
              <a:pPr/>
              <a:t>150</a:t>
            </a:fld>
            <a:endParaRPr lang="es-ES" dirty="0"/>
          </a:p>
        </p:txBody>
      </p:sp>
      <p:sp>
        <p:nvSpPr>
          <p:cNvPr id="8" name="CuadroTexto 7">
            <a:extLst>
              <a:ext uri="{FF2B5EF4-FFF2-40B4-BE49-F238E27FC236}">
                <a16:creationId xmlns:a16="http://schemas.microsoft.com/office/drawing/2014/main" id="{E3F20FFB-3EE9-8B05-6ABD-DDE2D599D6B7}"/>
              </a:ext>
            </a:extLst>
          </p:cNvPr>
          <p:cNvSpPr txBox="1"/>
          <p:nvPr/>
        </p:nvSpPr>
        <p:spPr>
          <a:xfrm>
            <a:off x="179512" y="195486"/>
            <a:ext cx="8856984" cy="4693593"/>
          </a:xfrm>
          <a:prstGeom prst="rect">
            <a:avLst/>
          </a:prstGeom>
          <a:noFill/>
        </p:spPr>
        <p:txBody>
          <a:bodyPr wrap="square">
            <a:spAutoFit/>
          </a:bodyPr>
          <a:lstStyle/>
          <a:p>
            <a:r>
              <a:rPr lang="es-ES" sz="1300" dirty="0"/>
              <a:t>&lt;?</a:t>
            </a:r>
            <a:r>
              <a:rPr lang="es-ES" sz="1300" dirty="0" err="1"/>
              <a:t>php</a:t>
            </a:r>
            <a:endParaRPr lang="es-ES" sz="1300" dirty="0"/>
          </a:p>
          <a:p>
            <a:r>
              <a:rPr lang="es-ES" sz="1300" dirty="0"/>
              <a:t>/**</a:t>
            </a:r>
          </a:p>
          <a:p>
            <a:r>
              <a:rPr lang="es-ES" sz="1300" dirty="0"/>
              <a:t> * Cookies 1 - cookies_1b.php</a:t>
            </a:r>
          </a:p>
          <a:p>
            <a:r>
              <a:rPr lang="es-ES" sz="1300" dirty="0"/>
              <a:t>*/</a:t>
            </a:r>
          </a:p>
          <a:p>
            <a:r>
              <a:rPr lang="es-ES" sz="1300" dirty="0"/>
              <a:t>$color = </a:t>
            </a:r>
            <a:r>
              <a:rPr lang="es-ES" sz="1300" dirty="0" err="1"/>
              <a:t>isset</a:t>
            </a:r>
            <a:r>
              <a:rPr lang="es-ES" sz="1300" dirty="0"/>
              <a:t>($_COOKIE['</a:t>
            </a:r>
            <a:r>
              <a:rPr lang="es-ES" sz="1300" dirty="0" err="1"/>
              <a:t>cookieColor</a:t>
            </a:r>
            <a:r>
              <a:rPr lang="es-ES" sz="1300" dirty="0"/>
              <a:t>'])?$_COOKIE['</a:t>
            </a:r>
            <a:r>
              <a:rPr lang="es-ES" sz="1300" dirty="0" err="1"/>
              <a:t>cookieColor</a:t>
            </a:r>
            <a:r>
              <a:rPr lang="es-ES" sz="1300" dirty="0"/>
              <a:t>']:'';</a:t>
            </a:r>
          </a:p>
          <a:p>
            <a:r>
              <a:rPr lang="es-ES" sz="1300" dirty="0" err="1"/>
              <a:t>print</a:t>
            </a:r>
            <a:r>
              <a:rPr lang="es-ES" sz="1300" dirty="0"/>
              <a:t> "&lt;?</a:t>
            </a:r>
            <a:r>
              <a:rPr lang="es-ES" sz="1300" dirty="0" err="1"/>
              <a:t>xml</a:t>
            </a:r>
            <a:r>
              <a:rPr lang="es-ES" sz="1300" dirty="0"/>
              <a:t> </a:t>
            </a:r>
            <a:r>
              <a:rPr lang="es-ES" sz="1300" dirty="0" err="1"/>
              <a:t>version</a:t>
            </a:r>
            <a:r>
              <a:rPr lang="es-ES" sz="1300" dirty="0"/>
              <a:t>=\"1.0\" </a:t>
            </a:r>
            <a:r>
              <a:rPr lang="es-ES" sz="1300" dirty="0" err="1"/>
              <a:t>encoding</a:t>
            </a:r>
            <a:r>
              <a:rPr lang="es-ES" sz="1300" dirty="0"/>
              <a:t>=\"iso-8859-1\"?"."&gt;</a:t>
            </a:r>
          </a:p>
          <a:p>
            <a:r>
              <a:rPr lang="es-ES" sz="1300" dirty="0"/>
              <a:t>&lt;!DOCTYPE </a:t>
            </a:r>
            <a:r>
              <a:rPr lang="es-ES" sz="1300" dirty="0" err="1"/>
              <a:t>html</a:t>
            </a:r>
            <a:r>
              <a:rPr lang="es-ES" sz="1300" dirty="0"/>
              <a:t> PUBLIC \"-//W3C//DTD XHTML 1.0 </a:t>
            </a:r>
            <a:r>
              <a:rPr lang="es-ES" sz="1300" dirty="0" err="1"/>
              <a:t>Strict</a:t>
            </a:r>
            <a:r>
              <a:rPr lang="es-ES" sz="1300" dirty="0"/>
              <a:t>//EN\"</a:t>
            </a:r>
          </a:p>
          <a:p>
            <a:r>
              <a:rPr lang="es-ES" sz="1300" dirty="0"/>
              <a:t>       \"http://www.w3.org/TR/xhtml1/DTD/xhtml1-strict.dtd\"&gt;</a:t>
            </a:r>
          </a:p>
          <a:p>
            <a:r>
              <a:rPr lang="es-ES" sz="1300" dirty="0"/>
              <a:t>&lt;</a:t>
            </a:r>
            <a:r>
              <a:rPr lang="es-ES" sz="1300" dirty="0" err="1"/>
              <a:t>html</a:t>
            </a:r>
            <a:r>
              <a:rPr lang="es-ES" sz="1300" dirty="0"/>
              <a:t> </a:t>
            </a:r>
            <a:r>
              <a:rPr lang="es-ES" sz="1300" dirty="0" err="1"/>
              <a:t>xmlns</a:t>
            </a:r>
            <a:r>
              <a:rPr lang="es-ES" sz="1300" dirty="0"/>
              <a:t>=\"http://www.w3.org/1999/xhtml\"&gt;</a:t>
            </a:r>
          </a:p>
          <a:p>
            <a:r>
              <a:rPr lang="es-ES" sz="1300" dirty="0"/>
              <a:t>&lt;head&gt;</a:t>
            </a:r>
          </a:p>
          <a:p>
            <a:r>
              <a:rPr lang="es-ES" sz="1300" dirty="0"/>
              <a:t>  &lt;meta http-</a:t>
            </a:r>
            <a:r>
              <a:rPr lang="es-ES" sz="1300" dirty="0" err="1"/>
              <a:t>equiv</a:t>
            </a:r>
            <a:r>
              <a:rPr lang="es-ES" sz="1300" dirty="0"/>
              <a:t>=\"Content-</a:t>
            </a:r>
            <a:r>
              <a:rPr lang="es-ES" sz="1300" dirty="0" err="1"/>
              <a:t>Type</a:t>
            </a:r>
            <a:r>
              <a:rPr lang="es-ES" sz="1300" dirty="0"/>
              <a:t>\" </a:t>
            </a:r>
            <a:r>
              <a:rPr lang="es-ES" sz="1300" dirty="0" err="1"/>
              <a:t>content</a:t>
            </a:r>
            <a:r>
              <a:rPr lang="es-ES" sz="1300" dirty="0"/>
              <a:t>=\"</a:t>
            </a:r>
            <a:r>
              <a:rPr lang="es-ES" sz="1300" dirty="0" err="1"/>
              <a:t>text</a:t>
            </a:r>
            <a:r>
              <a:rPr lang="es-ES" sz="1300" dirty="0"/>
              <a:t>/</a:t>
            </a:r>
            <a:r>
              <a:rPr lang="es-ES" sz="1300" dirty="0" err="1"/>
              <a:t>html</a:t>
            </a:r>
            <a:r>
              <a:rPr lang="es-ES" sz="1300" dirty="0"/>
              <a:t>; </a:t>
            </a:r>
            <a:r>
              <a:rPr lang="es-ES" sz="1300" dirty="0" err="1"/>
              <a:t>charset</a:t>
            </a:r>
            <a:r>
              <a:rPr lang="es-ES" sz="1300" dirty="0"/>
              <a:t>=iso-8859-1\" /&gt;</a:t>
            </a:r>
          </a:p>
          <a:p>
            <a:r>
              <a:rPr lang="es-ES" sz="1300" dirty="0"/>
              <a:t>  &lt;</a:t>
            </a:r>
            <a:r>
              <a:rPr lang="es-ES" sz="1300" dirty="0" err="1"/>
              <a:t>title</a:t>
            </a:r>
            <a:r>
              <a:rPr lang="es-ES" sz="1300" dirty="0"/>
              <a:t>&gt;Selección de colores (comprobación). Cookies.</a:t>
            </a:r>
          </a:p>
          <a:p>
            <a:r>
              <a:rPr lang="es-ES" sz="1300" dirty="0"/>
              <a:t>  Ejercicios cookies&lt;/</a:t>
            </a:r>
            <a:r>
              <a:rPr lang="es-ES" sz="1300" dirty="0" err="1"/>
              <a:t>title</a:t>
            </a:r>
            <a:r>
              <a:rPr lang="es-ES" sz="1300" dirty="0"/>
              <a:t>&gt;</a:t>
            </a:r>
          </a:p>
          <a:p>
            <a:r>
              <a:rPr lang="es-ES" sz="1300" dirty="0"/>
              <a:t>  &lt;link </a:t>
            </a:r>
            <a:r>
              <a:rPr lang="es-ES" sz="1300" dirty="0" err="1"/>
              <a:t>href</a:t>
            </a:r>
            <a:r>
              <a:rPr lang="es-ES" sz="1300" dirty="0"/>
              <a:t>=\"php_soluciones.css\" </a:t>
            </a:r>
            <a:r>
              <a:rPr lang="es-ES" sz="1300" dirty="0" err="1"/>
              <a:t>rel</a:t>
            </a:r>
            <a:r>
              <a:rPr lang="es-ES" sz="1300" dirty="0"/>
              <a:t>=\"</a:t>
            </a:r>
            <a:r>
              <a:rPr lang="es-ES" sz="1300" dirty="0" err="1"/>
              <a:t>stylesheet</a:t>
            </a:r>
            <a:r>
              <a:rPr lang="es-ES" sz="1300" dirty="0"/>
              <a:t>\" </a:t>
            </a:r>
            <a:r>
              <a:rPr lang="es-ES" sz="1300" dirty="0" err="1"/>
              <a:t>type</a:t>
            </a:r>
            <a:r>
              <a:rPr lang="es-ES" sz="1300" dirty="0"/>
              <a:t>=\"</a:t>
            </a:r>
            <a:r>
              <a:rPr lang="es-ES" sz="1300" dirty="0" err="1"/>
              <a:t>text</a:t>
            </a:r>
            <a:r>
              <a:rPr lang="es-ES" sz="1300" dirty="0"/>
              <a:t>/</a:t>
            </a:r>
            <a:r>
              <a:rPr lang="es-ES" sz="1300" dirty="0" err="1"/>
              <a:t>css</a:t>
            </a:r>
            <a:r>
              <a:rPr lang="es-ES" sz="1300" dirty="0"/>
              <a:t>\"</a:t>
            </a:r>
          </a:p>
          <a:p>
            <a:r>
              <a:rPr lang="es-ES" sz="1300" dirty="0"/>
              <a:t>    </a:t>
            </a:r>
            <a:r>
              <a:rPr lang="es-ES" sz="1300" dirty="0" err="1"/>
              <a:t>title</a:t>
            </a:r>
            <a:r>
              <a:rPr lang="es-ES" sz="1300" dirty="0"/>
              <a:t>=\"Color\" /&gt;\n";</a:t>
            </a:r>
          </a:p>
          <a:p>
            <a:r>
              <a:rPr lang="es-ES" sz="1300" dirty="0" err="1"/>
              <a:t>if</a:t>
            </a:r>
            <a:r>
              <a:rPr lang="es-ES" sz="1300" dirty="0"/>
              <a:t> ($color=='rojo') {</a:t>
            </a:r>
          </a:p>
          <a:p>
            <a:r>
              <a:rPr lang="es-ES" sz="1300" dirty="0"/>
              <a:t>  </a:t>
            </a:r>
            <a:r>
              <a:rPr lang="es-ES" sz="1300" dirty="0" err="1"/>
              <a:t>print</a:t>
            </a:r>
            <a:r>
              <a:rPr lang="es-ES" sz="1300" dirty="0"/>
              <a:t> "  &lt;</a:t>
            </a:r>
            <a:r>
              <a:rPr lang="es-ES" sz="1300" dirty="0" err="1"/>
              <a:t>style</a:t>
            </a:r>
            <a:r>
              <a:rPr lang="es-ES" sz="1300" dirty="0"/>
              <a:t> </a:t>
            </a:r>
            <a:r>
              <a:rPr lang="es-ES" sz="1300" dirty="0" err="1"/>
              <a:t>type</a:t>
            </a:r>
            <a:r>
              <a:rPr lang="es-ES" sz="1300" dirty="0"/>
              <a:t>=\"</a:t>
            </a:r>
            <a:r>
              <a:rPr lang="es-ES" sz="1300" dirty="0" err="1"/>
              <a:t>text</a:t>
            </a:r>
            <a:r>
              <a:rPr lang="es-ES" sz="1300" dirty="0"/>
              <a:t>/</a:t>
            </a:r>
            <a:r>
              <a:rPr lang="es-ES" sz="1300" dirty="0" err="1"/>
              <a:t>css</a:t>
            </a:r>
            <a:r>
              <a:rPr lang="es-ES" sz="1300" dirty="0"/>
              <a:t>\"&gt;</a:t>
            </a:r>
            <a:r>
              <a:rPr lang="es-ES" sz="1300" dirty="0" err="1"/>
              <a:t>body</a:t>
            </a:r>
            <a:r>
              <a:rPr lang="es-ES" sz="1300" dirty="0"/>
              <a:t>, a { color: red; }&lt;/</a:t>
            </a:r>
            <a:r>
              <a:rPr lang="es-ES" sz="1300" dirty="0" err="1"/>
              <a:t>style</a:t>
            </a:r>
            <a:r>
              <a:rPr lang="es-ES" sz="1300" dirty="0"/>
              <a:t>&gt;\n";</a:t>
            </a:r>
          </a:p>
          <a:p>
            <a:r>
              <a:rPr lang="es-ES" sz="1300" dirty="0"/>
              <a:t>} </a:t>
            </a:r>
            <a:r>
              <a:rPr lang="es-ES" sz="1300" dirty="0" err="1"/>
              <a:t>elseif</a:t>
            </a:r>
            <a:r>
              <a:rPr lang="es-ES" sz="1300" dirty="0"/>
              <a:t> ($color=='azul') {</a:t>
            </a:r>
          </a:p>
          <a:p>
            <a:r>
              <a:rPr lang="es-ES" sz="1300" dirty="0"/>
              <a:t>  </a:t>
            </a:r>
            <a:r>
              <a:rPr lang="es-ES" sz="1300" dirty="0" err="1"/>
              <a:t>print</a:t>
            </a:r>
            <a:r>
              <a:rPr lang="es-ES" sz="1300" dirty="0"/>
              <a:t> "  &lt;</a:t>
            </a:r>
            <a:r>
              <a:rPr lang="es-ES" sz="1300" dirty="0" err="1"/>
              <a:t>style</a:t>
            </a:r>
            <a:r>
              <a:rPr lang="es-ES" sz="1300" dirty="0"/>
              <a:t> </a:t>
            </a:r>
            <a:r>
              <a:rPr lang="es-ES" sz="1300" dirty="0" err="1"/>
              <a:t>type</a:t>
            </a:r>
            <a:r>
              <a:rPr lang="es-ES" sz="1300" dirty="0"/>
              <a:t>=\"</a:t>
            </a:r>
            <a:r>
              <a:rPr lang="es-ES" sz="1300" dirty="0" err="1"/>
              <a:t>text</a:t>
            </a:r>
            <a:r>
              <a:rPr lang="es-ES" sz="1300" dirty="0"/>
              <a:t>/</a:t>
            </a:r>
            <a:r>
              <a:rPr lang="es-ES" sz="1300" dirty="0" err="1"/>
              <a:t>css</a:t>
            </a:r>
            <a:r>
              <a:rPr lang="es-ES" sz="1300" dirty="0"/>
              <a:t>\"&gt;</a:t>
            </a:r>
            <a:r>
              <a:rPr lang="es-ES" sz="1300" dirty="0" err="1"/>
              <a:t>body</a:t>
            </a:r>
            <a:r>
              <a:rPr lang="es-ES" sz="1300" dirty="0"/>
              <a:t>, a { color: blue; }&lt;/</a:t>
            </a:r>
            <a:r>
              <a:rPr lang="es-ES" sz="1300" dirty="0" err="1"/>
              <a:t>style</a:t>
            </a:r>
            <a:r>
              <a:rPr lang="es-ES" sz="1300" dirty="0"/>
              <a:t>&gt;\n";</a:t>
            </a:r>
          </a:p>
          <a:p>
            <a:r>
              <a:rPr lang="es-ES" sz="1300" dirty="0"/>
              <a:t>} </a:t>
            </a:r>
            <a:r>
              <a:rPr lang="es-ES" sz="1300" dirty="0" err="1"/>
              <a:t>elseif</a:t>
            </a:r>
            <a:r>
              <a:rPr lang="es-ES" sz="1300" dirty="0"/>
              <a:t> ($color=='verde') {</a:t>
            </a:r>
          </a:p>
          <a:p>
            <a:r>
              <a:rPr lang="es-ES" sz="1300" dirty="0"/>
              <a:t>  </a:t>
            </a:r>
            <a:r>
              <a:rPr lang="es-ES" sz="1300" dirty="0" err="1"/>
              <a:t>print</a:t>
            </a:r>
            <a:r>
              <a:rPr lang="es-ES" sz="1300" dirty="0"/>
              <a:t> "  &lt;</a:t>
            </a:r>
            <a:r>
              <a:rPr lang="es-ES" sz="1300" dirty="0" err="1"/>
              <a:t>style</a:t>
            </a:r>
            <a:r>
              <a:rPr lang="es-ES" sz="1300" dirty="0"/>
              <a:t> </a:t>
            </a:r>
            <a:r>
              <a:rPr lang="es-ES" sz="1300" dirty="0" err="1"/>
              <a:t>type</a:t>
            </a:r>
            <a:r>
              <a:rPr lang="es-ES" sz="1300" dirty="0"/>
              <a:t>=\"</a:t>
            </a:r>
            <a:r>
              <a:rPr lang="es-ES" sz="1300" dirty="0" err="1"/>
              <a:t>text</a:t>
            </a:r>
            <a:r>
              <a:rPr lang="es-ES" sz="1300" dirty="0"/>
              <a:t>/</a:t>
            </a:r>
            <a:r>
              <a:rPr lang="es-ES" sz="1300" dirty="0" err="1"/>
              <a:t>css</a:t>
            </a:r>
            <a:r>
              <a:rPr lang="es-ES" sz="1300" dirty="0"/>
              <a:t>\"&gt;</a:t>
            </a:r>
            <a:r>
              <a:rPr lang="es-ES" sz="1300" dirty="0" err="1"/>
              <a:t>body</a:t>
            </a:r>
            <a:r>
              <a:rPr lang="es-ES" sz="1300" dirty="0"/>
              <a:t>, a { color: </a:t>
            </a:r>
            <a:r>
              <a:rPr lang="es-ES" sz="1300" dirty="0" err="1"/>
              <a:t>green</a:t>
            </a:r>
            <a:r>
              <a:rPr lang="es-ES" sz="1300" dirty="0"/>
              <a:t>; }&lt;/</a:t>
            </a:r>
            <a:r>
              <a:rPr lang="es-ES" sz="1300" dirty="0" err="1"/>
              <a:t>style</a:t>
            </a:r>
            <a:r>
              <a:rPr lang="es-ES" sz="1300" dirty="0"/>
              <a:t>&gt;\n";</a:t>
            </a:r>
          </a:p>
          <a:p>
            <a:r>
              <a:rPr lang="es-ES" sz="1300" dirty="0"/>
              <a:t>}</a:t>
            </a:r>
          </a:p>
          <a:p>
            <a:endParaRPr lang="es-ES" sz="1300" dirty="0"/>
          </a:p>
        </p:txBody>
      </p:sp>
    </p:spTree>
    <p:extLst>
      <p:ext uri="{BB962C8B-B14F-4D97-AF65-F5344CB8AC3E}">
        <p14:creationId xmlns:p14="http://schemas.microsoft.com/office/powerpoint/2010/main" val="31002412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592EA3E-7DE2-3813-4E08-C8F29C5E1999}"/>
              </a:ext>
            </a:extLst>
          </p:cNvPr>
          <p:cNvSpPr>
            <a:spLocks noGrp="1"/>
          </p:cNvSpPr>
          <p:nvPr>
            <p:ph type="sldNum" idx="10"/>
          </p:nvPr>
        </p:nvSpPr>
        <p:spPr/>
        <p:txBody>
          <a:bodyPr/>
          <a:lstStyle/>
          <a:p>
            <a:fld id="{00000000-1234-1234-1234-123412341234}" type="slidenum">
              <a:rPr lang="es-ES" smtClean="0"/>
              <a:pPr/>
              <a:t>151</a:t>
            </a:fld>
            <a:endParaRPr lang="es-ES" dirty="0"/>
          </a:p>
        </p:txBody>
      </p:sp>
      <p:sp>
        <p:nvSpPr>
          <p:cNvPr id="6" name="CuadroTexto 5">
            <a:extLst>
              <a:ext uri="{FF2B5EF4-FFF2-40B4-BE49-F238E27FC236}">
                <a16:creationId xmlns:a16="http://schemas.microsoft.com/office/drawing/2014/main" id="{1C0672A5-0FA0-C190-83D6-32661ACFBD02}"/>
              </a:ext>
            </a:extLst>
          </p:cNvPr>
          <p:cNvSpPr txBox="1"/>
          <p:nvPr/>
        </p:nvSpPr>
        <p:spPr>
          <a:xfrm>
            <a:off x="467544" y="51470"/>
            <a:ext cx="8496944" cy="4832092"/>
          </a:xfrm>
          <a:prstGeom prst="rect">
            <a:avLst/>
          </a:prstGeom>
          <a:noFill/>
        </p:spPr>
        <p:txBody>
          <a:bodyPr wrap="square">
            <a:spAutoFit/>
          </a:bodyPr>
          <a:lstStyle/>
          <a:p>
            <a:r>
              <a:rPr lang="es-ES" sz="1400" dirty="0" err="1"/>
              <a:t>print</a:t>
            </a:r>
            <a:r>
              <a:rPr lang="es-ES" sz="1400" dirty="0"/>
              <a:t> "&lt;/head&gt;</a:t>
            </a:r>
          </a:p>
          <a:p>
            <a:endParaRPr lang="es-ES" sz="1400" dirty="0"/>
          </a:p>
          <a:p>
            <a:r>
              <a:rPr lang="es-ES" sz="1400" dirty="0"/>
              <a:t>&lt;</a:t>
            </a:r>
            <a:r>
              <a:rPr lang="es-ES" sz="1400" dirty="0" err="1"/>
              <a:t>body</a:t>
            </a:r>
            <a:r>
              <a:rPr lang="es-ES" sz="1400" dirty="0"/>
              <a:t>&gt;</a:t>
            </a:r>
          </a:p>
          <a:p>
            <a:r>
              <a:rPr lang="es-ES" sz="1400" dirty="0"/>
              <a:t>&lt;h1&gt;Selección de colores (comprobación)&lt;/h1&gt;\n";</a:t>
            </a:r>
          </a:p>
          <a:p>
            <a:r>
              <a:rPr lang="es-ES" sz="1400" dirty="0" err="1"/>
              <a:t>if</a:t>
            </a:r>
            <a:r>
              <a:rPr lang="es-ES" sz="1400" dirty="0"/>
              <a:t> ($color=='') {</a:t>
            </a:r>
          </a:p>
          <a:p>
            <a:r>
              <a:rPr lang="es-ES" sz="1400" dirty="0"/>
              <a:t>    </a:t>
            </a:r>
            <a:r>
              <a:rPr lang="es-ES" sz="1400" dirty="0" err="1"/>
              <a:t>print</a:t>
            </a:r>
            <a:r>
              <a:rPr lang="es-ES" sz="1400" dirty="0"/>
              <a:t> "&lt;p&gt;No se ha elegido ningún color.&lt;/p&gt;\n";</a:t>
            </a:r>
          </a:p>
          <a:p>
            <a:r>
              <a:rPr lang="es-ES" sz="1400" dirty="0"/>
              <a:t>} </a:t>
            </a:r>
            <a:r>
              <a:rPr lang="es-ES" sz="1400" dirty="0" err="1"/>
              <a:t>else</a:t>
            </a:r>
            <a:r>
              <a:rPr lang="es-ES" sz="1400" dirty="0"/>
              <a:t> {</a:t>
            </a:r>
          </a:p>
          <a:p>
            <a:r>
              <a:rPr lang="es-ES" sz="1400" dirty="0"/>
              <a:t>    </a:t>
            </a:r>
            <a:r>
              <a:rPr lang="es-ES" sz="1400" dirty="0" err="1"/>
              <a:t>print</a:t>
            </a:r>
            <a:r>
              <a:rPr lang="es-ES" sz="1400" dirty="0"/>
              <a:t> "&lt;p&gt;Se ha elegido el color $color.&lt;/p&gt;\n";</a:t>
            </a:r>
          </a:p>
          <a:p>
            <a:r>
              <a:rPr lang="es-ES" sz="1400" dirty="0"/>
              <a:t>}</a:t>
            </a:r>
          </a:p>
          <a:p>
            <a:endParaRPr lang="es-ES" sz="1400" dirty="0"/>
          </a:p>
          <a:p>
            <a:r>
              <a:rPr lang="es-ES" sz="1400" dirty="0" err="1"/>
              <a:t>print</a:t>
            </a:r>
            <a:r>
              <a:rPr lang="es-ES" sz="1400" dirty="0"/>
              <a:t> "&lt;p&gt;&lt;a </a:t>
            </a:r>
            <a:r>
              <a:rPr lang="es-ES" sz="1400" dirty="0" err="1"/>
              <a:t>href</a:t>
            </a:r>
            <a:r>
              <a:rPr lang="es-ES" sz="1400" dirty="0"/>
              <a:t>=\"cookies_1a.php\"&gt;Volver a la selección de color&lt;/a&gt;&lt;/p&gt;";</a:t>
            </a:r>
          </a:p>
          <a:p>
            <a:endParaRPr lang="es-ES" sz="1400" dirty="0"/>
          </a:p>
          <a:p>
            <a:r>
              <a:rPr lang="es-ES" sz="1400" dirty="0" err="1"/>
              <a:t>print</a:t>
            </a:r>
            <a:r>
              <a:rPr lang="es-ES" sz="1400" dirty="0"/>
              <a:t> '&lt;</a:t>
            </a:r>
            <a:r>
              <a:rPr lang="es-ES" sz="1400" dirty="0" err="1"/>
              <a:t>address</a:t>
            </a:r>
            <a:r>
              <a:rPr lang="es-ES" sz="1400" dirty="0"/>
              <a:t>&gt;</a:t>
            </a:r>
          </a:p>
          <a:p>
            <a:r>
              <a:rPr lang="es-ES" sz="1400" dirty="0"/>
              <a:t>  Ejercicios cookies 17 Nov 2022</a:t>
            </a:r>
          </a:p>
          <a:p>
            <a:r>
              <a:rPr lang="es-ES" sz="1400" dirty="0"/>
              <a:t>&lt;/</a:t>
            </a:r>
            <a:r>
              <a:rPr lang="es-ES" sz="1400" dirty="0" err="1"/>
              <a:t>address</a:t>
            </a:r>
            <a:r>
              <a:rPr lang="es-ES" sz="1400" dirty="0"/>
              <a:t>&gt;</a:t>
            </a:r>
          </a:p>
          <a:p>
            <a:endParaRPr lang="es-ES" sz="1400" dirty="0"/>
          </a:p>
          <a:p>
            <a:endParaRPr lang="es-ES" sz="1400" dirty="0"/>
          </a:p>
          <a:p>
            <a:r>
              <a:rPr lang="es-ES" sz="1400" dirty="0"/>
              <a:t>&lt;/</a:t>
            </a:r>
            <a:r>
              <a:rPr lang="es-ES" sz="1400" dirty="0" err="1"/>
              <a:t>body</a:t>
            </a:r>
            <a:r>
              <a:rPr lang="es-ES" sz="1400" dirty="0"/>
              <a:t>&gt;</a:t>
            </a:r>
          </a:p>
          <a:p>
            <a:r>
              <a:rPr lang="es-ES" sz="1400" dirty="0"/>
              <a:t>&lt;/</a:t>
            </a:r>
            <a:r>
              <a:rPr lang="es-ES" sz="1400" dirty="0" err="1"/>
              <a:t>html</a:t>
            </a:r>
            <a:r>
              <a:rPr lang="es-ES" sz="1400" dirty="0"/>
              <a:t>&gt;';</a:t>
            </a:r>
          </a:p>
          <a:p>
            <a:endParaRPr lang="es-ES" sz="1400" dirty="0"/>
          </a:p>
          <a:p>
            <a:endParaRPr lang="es-ES" sz="1400" dirty="0"/>
          </a:p>
          <a:p>
            <a:r>
              <a:rPr lang="es-ES" sz="1400" dirty="0"/>
              <a:t>?&gt;</a:t>
            </a:r>
          </a:p>
        </p:txBody>
      </p:sp>
    </p:spTree>
    <p:extLst>
      <p:ext uri="{BB962C8B-B14F-4D97-AF65-F5344CB8AC3E}">
        <p14:creationId xmlns:p14="http://schemas.microsoft.com/office/powerpoint/2010/main" val="9461011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3E4576-AD2B-E0F5-35A4-8CE9E792C267}"/>
              </a:ext>
            </a:extLst>
          </p:cNvPr>
          <p:cNvSpPr>
            <a:spLocks noGrp="1"/>
          </p:cNvSpPr>
          <p:nvPr>
            <p:ph type="sldNum" idx="10"/>
          </p:nvPr>
        </p:nvSpPr>
        <p:spPr/>
        <p:txBody>
          <a:bodyPr/>
          <a:lstStyle/>
          <a:p>
            <a:fld id="{00000000-1234-1234-1234-123412341234}" type="slidenum">
              <a:rPr lang="es-ES" smtClean="0"/>
              <a:pPr/>
              <a:t>152</a:t>
            </a:fld>
            <a:endParaRPr lang="es-ES" dirty="0"/>
          </a:p>
        </p:txBody>
      </p:sp>
      <p:sp>
        <p:nvSpPr>
          <p:cNvPr id="6" name="CuadroTexto 5">
            <a:extLst>
              <a:ext uri="{FF2B5EF4-FFF2-40B4-BE49-F238E27FC236}">
                <a16:creationId xmlns:a16="http://schemas.microsoft.com/office/drawing/2014/main" id="{54D44EBF-D867-7154-D5C7-F0EC2EA05BF3}"/>
              </a:ext>
            </a:extLst>
          </p:cNvPr>
          <p:cNvSpPr txBox="1"/>
          <p:nvPr/>
        </p:nvSpPr>
        <p:spPr>
          <a:xfrm>
            <a:off x="107504" y="123478"/>
            <a:ext cx="4583622" cy="5262979"/>
          </a:xfrm>
          <a:prstGeom prst="rect">
            <a:avLst/>
          </a:prstGeom>
          <a:noFill/>
        </p:spPr>
        <p:txBody>
          <a:bodyPr wrap="square">
            <a:spAutoFit/>
          </a:bodyPr>
          <a:lstStyle/>
          <a:p>
            <a:r>
              <a:rPr lang="es-ES" dirty="0" err="1"/>
              <a:t>body</a:t>
            </a:r>
            <a:r>
              <a:rPr lang="es-ES" dirty="0"/>
              <a:t> {</a:t>
            </a:r>
          </a:p>
          <a:p>
            <a:r>
              <a:rPr lang="es-ES" dirty="0"/>
              <a:t>  </a:t>
            </a:r>
            <a:r>
              <a:rPr lang="es-ES" dirty="0" err="1"/>
              <a:t>background</a:t>
            </a:r>
            <a:r>
              <a:rPr lang="es-ES" dirty="0"/>
              <a:t>-color: #F6F6FF;</a:t>
            </a:r>
          </a:p>
          <a:p>
            <a:r>
              <a:rPr lang="es-ES" dirty="0"/>
              <a:t>  </a:t>
            </a:r>
            <a:r>
              <a:rPr lang="es-ES" dirty="0" err="1"/>
              <a:t>font-family</a:t>
            </a:r>
            <a:r>
              <a:rPr lang="es-ES" dirty="0"/>
              <a:t>: </a:t>
            </a:r>
            <a:r>
              <a:rPr lang="es-ES" dirty="0" err="1"/>
              <a:t>sans-serif</a:t>
            </a:r>
            <a:r>
              <a:rPr lang="es-ES" dirty="0"/>
              <a:t>;</a:t>
            </a:r>
          </a:p>
          <a:p>
            <a:r>
              <a:rPr lang="es-ES" dirty="0"/>
              <a:t>  </a:t>
            </a:r>
            <a:r>
              <a:rPr lang="es-ES" dirty="0" err="1"/>
              <a:t>padding</a:t>
            </a:r>
            <a:r>
              <a:rPr lang="es-ES" dirty="0"/>
              <a:t>: 0 20px;</a:t>
            </a:r>
          </a:p>
          <a:p>
            <a:r>
              <a:rPr lang="es-ES" dirty="0"/>
              <a:t>}</a:t>
            </a:r>
          </a:p>
          <a:p>
            <a:r>
              <a:rPr lang="es-ES" dirty="0"/>
              <a:t>h1 {</a:t>
            </a:r>
          </a:p>
          <a:p>
            <a:r>
              <a:rPr lang="es-ES" dirty="0"/>
              <a:t>  </a:t>
            </a:r>
            <a:r>
              <a:rPr lang="es-ES" dirty="0" err="1"/>
              <a:t>margin</a:t>
            </a:r>
            <a:r>
              <a:rPr lang="es-ES" dirty="0"/>
              <a:t>: 10px;</a:t>
            </a:r>
          </a:p>
          <a:p>
            <a:r>
              <a:rPr lang="es-ES" dirty="0"/>
              <a:t>  </a:t>
            </a:r>
            <a:r>
              <a:rPr lang="es-ES" dirty="0" err="1"/>
              <a:t>font-size</a:t>
            </a:r>
            <a:r>
              <a:rPr lang="es-ES" dirty="0"/>
              <a:t>: 140%;</a:t>
            </a:r>
          </a:p>
          <a:p>
            <a:r>
              <a:rPr lang="es-ES" dirty="0"/>
              <a:t>  </a:t>
            </a:r>
            <a:r>
              <a:rPr lang="es-ES" dirty="0" err="1"/>
              <a:t>text-align</a:t>
            </a:r>
            <a:r>
              <a:rPr lang="es-ES" dirty="0"/>
              <a:t>: center;</a:t>
            </a:r>
          </a:p>
          <a:p>
            <a:r>
              <a:rPr lang="es-ES" dirty="0"/>
              <a:t>  </a:t>
            </a:r>
            <a:r>
              <a:rPr lang="es-ES" dirty="0" err="1"/>
              <a:t>text-transform</a:t>
            </a:r>
            <a:r>
              <a:rPr lang="es-ES" dirty="0"/>
              <a:t>: </a:t>
            </a:r>
            <a:r>
              <a:rPr lang="es-ES" dirty="0" err="1"/>
              <a:t>uppercase</a:t>
            </a:r>
            <a:r>
              <a:rPr lang="es-ES" dirty="0"/>
              <a:t>;</a:t>
            </a:r>
          </a:p>
          <a:p>
            <a:r>
              <a:rPr lang="es-ES" dirty="0"/>
              <a:t>}</a:t>
            </a:r>
          </a:p>
          <a:p>
            <a:r>
              <a:rPr lang="es-ES" dirty="0" err="1"/>
              <a:t>fieldset</a:t>
            </a:r>
            <a:r>
              <a:rPr lang="es-ES" dirty="0"/>
              <a:t> {</a:t>
            </a:r>
          </a:p>
          <a:p>
            <a:r>
              <a:rPr lang="es-ES" dirty="0"/>
              <a:t>  </a:t>
            </a:r>
            <a:r>
              <a:rPr lang="es-ES" dirty="0" err="1"/>
              <a:t>background</a:t>
            </a:r>
            <a:r>
              <a:rPr lang="es-ES" dirty="0"/>
              <a:t>-color: #E6E6FF;</a:t>
            </a:r>
          </a:p>
          <a:p>
            <a:r>
              <a:rPr lang="es-ES" dirty="0"/>
              <a:t>  </a:t>
            </a:r>
            <a:r>
              <a:rPr lang="es-ES" dirty="0" err="1"/>
              <a:t>border</a:t>
            </a:r>
            <a:r>
              <a:rPr lang="es-ES" dirty="0"/>
              <a:t>: #8686FF 3px </a:t>
            </a:r>
            <a:r>
              <a:rPr lang="es-ES" dirty="0" err="1"/>
              <a:t>solid</a:t>
            </a:r>
            <a:r>
              <a:rPr lang="es-ES" dirty="0"/>
              <a:t>;</a:t>
            </a:r>
          </a:p>
          <a:p>
            <a:r>
              <a:rPr lang="es-ES" dirty="0"/>
              <a:t>  </a:t>
            </a:r>
            <a:r>
              <a:rPr lang="es-ES" dirty="0" err="1"/>
              <a:t>padding</a:t>
            </a:r>
            <a:r>
              <a:rPr lang="es-ES" dirty="0"/>
              <a:t>: 10px 20px </a:t>
            </a:r>
            <a:r>
              <a:rPr lang="es-ES" dirty="0" err="1"/>
              <a:t>20px</a:t>
            </a:r>
            <a:r>
              <a:rPr lang="es-ES" dirty="0"/>
              <a:t>;</a:t>
            </a:r>
          </a:p>
          <a:p>
            <a:r>
              <a:rPr lang="es-ES" dirty="0"/>
              <a:t>}</a:t>
            </a:r>
          </a:p>
          <a:p>
            <a:endParaRPr lang="es-ES" dirty="0"/>
          </a:p>
          <a:p>
            <a:r>
              <a:rPr lang="es-ES" dirty="0" err="1"/>
              <a:t>legend</a:t>
            </a:r>
            <a:r>
              <a:rPr lang="es-ES" dirty="0"/>
              <a:t> {</a:t>
            </a:r>
          </a:p>
          <a:p>
            <a:r>
              <a:rPr lang="es-ES" dirty="0"/>
              <a:t>  </a:t>
            </a:r>
            <a:r>
              <a:rPr lang="es-ES" dirty="0" err="1"/>
              <a:t>background</a:t>
            </a:r>
            <a:r>
              <a:rPr lang="es-ES" dirty="0"/>
              <a:t>-color: </a:t>
            </a:r>
            <a:r>
              <a:rPr lang="es-ES" dirty="0" err="1"/>
              <a:t>white</a:t>
            </a:r>
            <a:r>
              <a:rPr lang="es-ES" dirty="0"/>
              <a:t>;</a:t>
            </a:r>
          </a:p>
          <a:p>
            <a:r>
              <a:rPr lang="es-ES" dirty="0"/>
              <a:t>  </a:t>
            </a:r>
            <a:r>
              <a:rPr lang="es-ES" dirty="0" err="1"/>
              <a:t>border</a:t>
            </a:r>
            <a:r>
              <a:rPr lang="es-ES" dirty="0"/>
              <a:t>: #8686FF 3px </a:t>
            </a:r>
            <a:r>
              <a:rPr lang="es-ES" dirty="0" err="1"/>
              <a:t>solid</a:t>
            </a:r>
            <a:r>
              <a:rPr lang="es-ES" dirty="0"/>
              <a:t>;</a:t>
            </a:r>
          </a:p>
          <a:p>
            <a:r>
              <a:rPr lang="es-ES" dirty="0"/>
              <a:t>  </a:t>
            </a:r>
            <a:r>
              <a:rPr lang="es-ES" dirty="0" err="1"/>
              <a:t>font-size</a:t>
            </a:r>
            <a:r>
              <a:rPr lang="es-ES" dirty="0"/>
              <a:t>: 120%;</a:t>
            </a:r>
          </a:p>
          <a:p>
            <a:r>
              <a:rPr lang="es-ES" dirty="0"/>
              <a:t>  </a:t>
            </a:r>
            <a:r>
              <a:rPr lang="es-ES" dirty="0" err="1"/>
              <a:t>padding</a:t>
            </a:r>
            <a:r>
              <a:rPr lang="es-ES" dirty="0"/>
              <a:t>: 0px 10px;</a:t>
            </a:r>
          </a:p>
          <a:p>
            <a:r>
              <a:rPr lang="es-ES" dirty="0"/>
              <a:t>}</a:t>
            </a:r>
          </a:p>
          <a:p>
            <a:endParaRPr lang="es-ES" dirty="0"/>
          </a:p>
        </p:txBody>
      </p:sp>
      <p:sp>
        <p:nvSpPr>
          <p:cNvPr id="8" name="CuadroTexto 7">
            <a:extLst>
              <a:ext uri="{FF2B5EF4-FFF2-40B4-BE49-F238E27FC236}">
                <a16:creationId xmlns:a16="http://schemas.microsoft.com/office/drawing/2014/main" id="{089CCD4B-174C-BF67-82A1-913084B9EB7F}"/>
              </a:ext>
            </a:extLst>
          </p:cNvPr>
          <p:cNvSpPr txBox="1"/>
          <p:nvPr/>
        </p:nvSpPr>
        <p:spPr>
          <a:xfrm>
            <a:off x="4380866" y="195486"/>
            <a:ext cx="4583622" cy="4185761"/>
          </a:xfrm>
          <a:prstGeom prst="rect">
            <a:avLst/>
          </a:prstGeom>
          <a:noFill/>
        </p:spPr>
        <p:txBody>
          <a:bodyPr wrap="square">
            <a:spAutoFit/>
          </a:bodyPr>
          <a:lstStyle/>
          <a:p>
            <a:r>
              <a:rPr lang="es-ES" dirty="0"/>
              <a:t>input {</a:t>
            </a:r>
          </a:p>
          <a:p>
            <a:r>
              <a:rPr lang="es-ES" dirty="0"/>
              <a:t>  </a:t>
            </a:r>
            <a:r>
              <a:rPr lang="es-ES" dirty="0" err="1"/>
              <a:t>font-family</a:t>
            </a:r>
            <a:r>
              <a:rPr lang="es-ES" dirty="0"/>
              <a:t>: </a:t>
            </a:r>
            <a:r>
              <a:rPr lang="es-ES" dirty="0" err="1"/>
              <a:t>monospace</a:t>
            </a:r>
            <a:r>
              <a:rPr lang="es-ES" dirty="0"/>
              <a:t>;</a:t>
            </a:r>
          </a:p>
          <a:p>
            <a:r>
              <a:rPr lang="es-ES" dirty="0"/>
              <a:t>}</a:t>
            </a:r>
          </a:p>
          <a:p>
            <a:endParaRPr lang="es-ES" dirty="0"/>
          </a:p>
          <a:p>
            <a:r>
              <a:rPr lang="es-ES" dirty="0"/>
              <a:t>.</a:t>
            </a:r>
            <a:r>
              <a:rPr lang="es-ES" dirty="0" err="1"/>
              <a:t>der</a:t>
            </a:r>
            <a:r>
              <a:rPr lang="es-ES" dirty="0"/>
              <a:t> {</a:t>
            </a:r>
          </a:p>
          <a:p>
            <a:r>
              <a:rPr lang="es-ES" dirty="0"/>
              <a:t>  </a:t>
            </a:r>
            <a:r>
              <a:rPr lang="es-ES" dirty="0" err="1"/>
              <a:t>text-align</a:t>
            </a:r>
            <a:r>
              <a:rPr lang="es-ES" dirty="0"/>
              <a:t>: </a:t>
            </a:r>
            <a:r>
              <a:rPr lang="es-ES" dirty="0" err="1"/>
              <a:t>right</a:t>
            </a:r>
            <a:r>
              <a:rPr lang="es-ES" dirty="0"/>
              <a:t>;</a:t>
            </a:r>
          </a:p>
          <a:p>
            <a:r>
              <a:rPr lang="es-ES" dirty="0"/>
              <a:t>  </a:t>
            </a:r>
            <a:r>
              <a:rPr lang="es-ES" dirty="0" err="1"/>
              <a:t>margin</a:t>
            </a:r>
            <a:r>
              <a:rPr lang="es-ES" dirty="0"/>
              <a:t>: 10px 0px;</a:t>
            </a:r>
          </a:p>
          <a:p>
            <a:r>
              <a:rPr lang="es-ES" dirty="0"/>
              <a:t>}</a:t>
            </a:r>
          </a:p>
          <a:p>
            <a:endParaRPr lang="es-ES" dirty="0"/>
          </a:p>
          <a:p>
            <a:r>
              <a:rPr lang="es-ES" dirty="0" err="1"/>
              <a:t>address</a:t>
            </a:r>
            <a:r>
              <a:rPr lang="es-ES" dirty="0"/>
              <a:t> {</a:t>
            </a:r>
          </a:p>
          <a:p>
            <a:r>
              <a:rPr lang="es-ES" dirty="0"/>
              <a:t>  </a:t>
            </a:r>
            <a:r>
              <a:rPr lang="es-ES" dirty="0" err="1"/>
              <a:t>clear</a:t>
            </a:r>
            <a:r>
              <a:rPr lang="es-ES" dirty="0"/>
              <a:t>: </a:t>
            </a:r>
            <a:r>
              <a:rPr lang="es-ES" dirty="0" err="1"/>
              <a:t>both</a:t>
            </a:r>
            <a:r>
              <a:rPr lang="es-ES" dirty="0"/>
              <a:t>;</a:t>
            </a:r>
          </a:p>
          <a:p>
            <a:r>
              <a:rPr lang="es-ES" dirty="0"/>
              <a:t>  </a:t>
            </a:r>
            <a:r>
              <a:rPr lang="es-ES" dirty="0" err="1"/>
              <a:t>border</a:t>
            </a:r>
            <a:r>
              <a:rPr lang="es-ES" dirty="0"/>
              <a:t>-top: </a:t>
            </a:r>
            <a:r>
              <a:rPr lang="es-ES" dirty="0" err="1"/>
              <a:t>black</a:t>
            </a:r>
            <a:r>
              <a:rPr lang="es-ES" dirty="0"/>
              <a:t> </a:t>
            </a:r>
            <a:r>
              <a:rPr lang="es-ES" dirty="0" err="1"/>
              <a:t>solid</a:t>
            </a:r>
            <a:r>
              <a:rPr lang="es-ES" dirty="0"/>
              <a:t> 1px;</a:t>
            </a:r>
          </a:p>
          <a:p>
            <a:r>
              <a:rPr lang="es-ES" dirty="0"/>
              <a:t>  </a:t>
            </a:r>
            <a:r>
              <a:rPr lang="es-ES" dirty="0" err="1"/>
              <a:t>margin</a:t>
            </a:r>
            <a:r>
              <a:rPr lang="es-ES" dirty="0"/>
              <a:t>-top: 10px;</a:t>
            </a:r>
          </a:p>
          <a:p>
            <a:r>
              <a:rPr lang="es-ES" dirty="0"/>
              <a:t>  </a:t>
            </a:r>
            <a:r>
              <a:rPr lang="es-ES" dirty="0" err="1"/>
              <a:t>padding</a:t>
            </a:r>
            <a:r>
              <a:rPr lang="es-ES" dirty="0"/>
              <a:t>-top: 5px;</a:t>
            </a:r>
          </a:p>
          <a:p>
            <a:r>
              <a:rPr lang="es-ES" dirty="0"/>
              <a:t>}</a:t>
            </a:r>
          </a:p>
          <a:p>
            <a:endParaRPr lang="es-ES" dirty="0"/>
          </a:p>
          <a:p>
            <a:r>
              <a:rPr lang="es-ES" dirty="0" err="1"/>
              <a:t>p.licencia</a:t>
            </a:r>
            <a:r>
              <a:rPr lang="es-ES" dirty="0"/>
              <a:t> {</a:t>
            </a:r>
          </a:p>
          <a:p>
            <a:r>
              <a:rPr lang="es-ES" dirty="0"/>
              <a:t>  </a:t>
            </a:r>
            <a:r>
              <a:rPr lang="es-ES" dirty="0" err="1"/>
              <a:t>text-align</a:t>
            </a:r>
            <a:r>
              <a:rPr lang="es-ES" dirty="0"/>
              <a:t>: center;</a:t>
            </a:r>
          </a:p>
          <a:p>
            <a:r>
              <a:rPr lang="es-ES" dirty="0"/>
              <a:t>}</a:t>
            </a:r>
          </a:p>
        </p:txBody>
      </p:sp>
    </p:spTree>
    <p:extLst>
      <p:ext uri="{BB962C8B-B14F-4D97-AF65-F5344CB8AC3E}">
        <p14:creationId xmlns:p14="http://schemas.microsoft.com/office/powerpoint/2010/main" val="479455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r>
              <a:rPr lang="es-ES" dirty="0"/>
              <a:t>SESIONES</a:t>
            </a:r>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153</a:t>
            </a:fld>
            <a:endParaRPr lang="es-ES" dirty="0"/>
          </a:p>
        </p:txBody>
      </p:sp>
    </p:spTree>
    <p:extLst>
      <p:ext uri="{BB962C8B-B14F-4D97-AF65-F5344CB8AC3E}">
        <p14:creationId xmlns:p14="http://schemas.microsoft.com/office/powerpoint/2010/main" val="14145586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a:xfrm>
            <a:off x="0" y="195486"/>
            <a:ext cx="8512518" cy="3552300"/>
          </a:xfrm>
        </p:spPr>
        <p:txBody>
          <a:bodyPr/>
          <a:lstStyle/>
          <a:p>
            <a:pPr marL="114300" indent="0">
              <a:buNone/>
            </a:pPr>
            <a:r>
              <a:rPr lang="es-ES" dirty="0"/>
              <a:t>El ejemplo siguiente muestra dos páginas: en la primera se crea una variable, que se puede utilizar en esa misma página. La segunda página, que se encuentra en el mismo servidor, no tiene acceso a la variable creada en el primer programa y por eso se produce un aviso al ejecutarla.</a:t>
            </a:r>
          </a:p>
          <a:p>
            <a:pPr marL="114300" indent="0">
              <a:buNone/>
            </a:pPr>
            <a:endParaRPr lang="es-ES" dirty="0"/>
          </a:p>
          <a:p>
            <a:pPr marL="114300" indent="0">
              <a:buNone/>
            </a:pPr>
            <a:r>
              <a:rPr lang="es-ES" dirty="0"/>
              <a:t>&lt;?</a:t>
            </a:r>
            <a:r>
              <a:rPr lang="es-ES" dirty="0" err="1"/>
              <a:t>php</a:t>
            </a:r>
            <a:endParaRPr lang="es-ES" dirty="0"/>
          </a:p>
          <a:p>
            <a:pPr marL="114300" indent="0">
              <a:buNone/>
            </a:pPr>
            <a:r>
              <a:rPr lang="es-ES" dirty="0"/>
              <a:t>$nombre = "Pepito Conejo";</a:t>
            </a:r>
          </a:p>
          <a:p>
            <a:pPr marL="114300" indent="0">
              <a:buNone/>
            </a:pPr>
            <a:r>
              <a:rPr lang="es-ES" dirty="0" err="1"/>
              <a:t>print</a:t>
            </a:r>
            <a:r>
              <a:rPr lang="es-ES" dirty="0"/>
              <a:t> "&lt;p&gt;El nombre es $nombre&lt;/p&gt;";.</a:t>
            </a:r>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154</a:t>
            </a:fld>
            <a:endParaRPr lang="es-ES" dirty="0"/>
          </a:p>
        </p:txBody>
      </p:sp>
      <p:sp>
        <p:nvSpPr>
          <p:cNvPr id="7" name="CuadroTexto 6">
            <a:extLst>
              <a:ext uri="{FF2B5EF4-FFF2-40B4-BE49-F238E27FC236}">
                <a16:creationId xmlns:a16="http://schemas.microsoft.com/office/drawing/2014/main" id="{8FEE222E-AAF5-3D5C-7918-0205C27AAB6A}"/>
              </a:ext>
            </a:extLst>
          </p:cNvPr>
          <p:cNvSpPr txBox="1"/>
          <p:nvPr/>
        </p:nvSpPr>
        <p:spPr>
          <a:xfrm>
            <a:off x="5292080" y="2559814"/>
            <a:ext cx="4583622" cy="307777"/>
          </a:xfrm>
          <a:prstGeom prst="rect">
            <a:avLst/>
          </a:prstGeom>
          <a:noFill/>
        </p:spPr>
        <p:txBody>
          <a:bodyPr wrap="square">
            <a:spAutoFit/>
          </a:bodyPr>
          <a:lstStyle/>
          <a:p>
            <a:r>
              <a:rPr lang="es-ES" b="0" i="0" dirty="0">
                <a:solidFill>
                  <a:srgbClr val="000000"/>
                </a:solidFill>
                <a:effectLst/>
                <a:latin typeface="Arial" panose="020B0604020202020204" pitchFamily="34" charset="0"/>
              </a:rPr>
              <a:t>El nombre es Pepito Conejo</a:t>
            </a:r>
            <a:endParaRPr lang="es-ES" dirty="0"/>
          </a:p>
        </p:txBody>
      </p:sp>
    </p:spTree>
    <p:extLst>
      <p:ext uri="{BB962C8B-B14F-4D97-AF65-F5344CB8AC3E}">
        <p14:creationId xmlns:p14="http://schemas.microsoft.com/office/powerpoint/2010/main" val="1289339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r>
              <a:rPr lang="es-ES" dirty="0"/>
              <a:t>El ejemplo siguiente muestra dos páginas: en la primera se crea una variable, que se puede utilizar en esa misma página. La segunda página, que se encuentra en el mismo servidor, no tiene acceso a la variable creada en el primer programa y por eso se produce un aviso al ejecutarla.</a:t>
            </a:r>
          </a:p>
          <a:p>
            <a:endParaRPr lang="es-ES" dirty="0"/>
          </a:p>
          <a:p>
            <a:r>
              <a:rPr lang="es-ES" dirty="0"/>
              <a:t>&lt;?</a:t>
            </a:r>
            <a:r>
              <a:rPr lang="es-ES" dirty="0" err="1"/>
              <a:t>php</a:t>
            </a:r>
            <a:endParaRPr lang="es-ES" dirty="0"/>
          </a:p>
          <a:p>
            <a:r>
              <a:rPr lang="es-ES" dirty="0"/>
              <a:t>$nombre = "Pepito Conejo";</a:t>
            </a:r>
          </a:p>
          <a:p>
            <a:r>
              <a:rPr lang="es-ES" dirty="0" err="1"/>
              <a:t>print</a:t>
            </a:r>
            <a:r>
              <a:rPr lang="es-ES" dirty="0"/>
              <a:t> "&lt;p&gt;El nombre es $nombre&lt;/p&gt;";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155</a:t>
            </a:fld>
            <a:endParaRPr lang="es-ES" dirty="0"/>
          </a:p>
        </p:txBody>
      </p:sp>
    </p:spTree>
    <p:extLst>
      <p:ext uri="{BB962C8B-B14F-4D97-AF65-F5344CB8AC3E}">
        <p14:creationId xmlns:p14="http://schemas.microsoft.com/office/powerpoint/2010/main" val="17827769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D9DE416-4DD8-604F-770C-04EA50E31D08}"/>
              </a:ext>
            </a:extLst>
          </p:cNvPr>
          <p:cNvSpPr>
            <a:spLocks noGrp="1"/>
          </p:cNvSpPr>
          <p:nvPr>
            <p:ph type="body" idx="1"/>
          </p:nvPr>
        </p:nvSpPr>
        <p:spPr>
          <a:xfrm>
            <a:off x="323528" y="51470"/>
            <a:ext cx="8640960"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"&lt;p&gt;El nombre es $nombre&lt;/p&gt;";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PHP puede superar esta limitación mediante las sesiones. Las sesiones permiten que páginas distintas puedan acceder a una variable común, la matriz $_SESSION.</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El ejemplo siguiente muestra dos páginas: en la primera se crea la variable en la matriz $_SESSION, que se puede utilizar en esa misma página. La segunda página, que se encuentra en el mismo servidor, tiene acceso a la variable creada en el primer programa (si se ha ejecutado antes el primer programa, obviamente).</a:t>
            </a:r>
          </a:p>
        </p:txBody>
      </p:sp>
      <p:sp>
        <p:nvSpPr>
          <p:cNvPr id="4" name="Marcador de número de diapositiva 3">
            <a:extLst>
              <a:ext uri="{FF2B5EF4-FFF2-40B4-BE49-F238E27FC236}">
                <a16:creationId xmlns:a16="http://schemas.microsoft.com/office/drawing/2014/main" id="{53CE5D20-4248-3B03-0BD3-C23BE5847FAF}"/>
              </a:ext>
            </a:extLst>
          </p:cNvPr>
          <p:cNvSpPr>
            <a:spLocks noGrp="1"/>
          </p:cNvSpPr>
          <p:nvPr>
            <p:ph type="sldNum" idx="10"/>
          </p:nvPr>
        </p:nvSpPr>
        <p:spPr/>
        <p:txBody>
          <a:bodyPr/>
          <a:lstStyle/>
          <a:p>
            <a:fld id="{00000000-1234-1234-1234-123412341234}" type="slidenum">
              <a:rPr lang="es-ES" smtClean="0"/>
              <a:pPr/>
              <a:t>156</a:t>
            </a:fld>
            <a:endParaRPr lang="es-ES" dirty="0"/>
          </a:p>
        </p:txBody>
      </p:sp>
      <p:sp>
        <p:nvSpPr>
          <p:cNvPr id="6" name="CuadroTexto 5">
            <a:extLst>
              <a:ext uri="{FF2B5EF4-FFF2-40B4-BE49-F238E27FC236}">
                <a16:creationId xmlns:a16="http://schemas.microsoft.com/office/drawing/2014/main" id="{61DA0523-2041-AC97-1C28-FCA68BA6B02B}"/>
              </a:ext>
            </a:extLst>
          </p:cNvPr>
          <p:cNvSpPr txBox="1"/>
          <p:nvPr/>
        </p:nvSpPr>
        <p:spPr>
          <a:xfrm>
            <a:off x="5004048" y="627534"/>
            <a:ext cx="4583622" cy="738664"/>
          </a:xfrm>
          <a:prstGeom prst="rect">
            <a:avLst/>
          </a:prstGeom>
          <a:noFill/>
        </p:spPr>
        <p:txBody>
          <a:bodyPr wrap="square">
            <a:spAutoFit/>
          </a:bodyPr>
          <a:lstStyle/>
          <a:p>
            <a:pPr marL="114300" indent="0">
              <a:buNone/>
            </a:pPr>
            <a:r>
              <a:rPr lang="es-ES" sz="1400" dirty="0" err="1">
                <a:latin typeface="Consolas" panose="020B0609020204030204" pitchFamily="49" charset="0"/>
              </a:rPr>
              <a:t>Warning</a:t>
            </a:r>
            <a:r>
              <a:rPr lang="es-ES" sz="1400" dirty="0">
                <a:latin typeface="Consolas" panose="020B0609020204030204" pitchFamily="49" charset="0"/>
              </a:rPr>
              <a:t>: </a:t>
            </a:r>
            <a:r>
              <a:rPr lang="es-ES" sz="1400" dirty="0" err="1">
                <a:latin typeface="Consolas" panose="020B0609020204030204" pitchFamily="49" charset="0"/>
              </a:rPr>
              <a:t>Undefined</a:t>
            </a:r>
            <a:r>
              <a:rPr lang="es-ES" sz="1400" dirty="0">
                <a:latin typeface="Consolas" panose="020B0609020204030204" pitchFamily="49" charset="0"/>
              </a:rPr>
              <a:t> variable $nombre in </a:t>
            </a:r>
            <a:r>
              <a:rPr lang="es-ES" sz="1400" dirty="0" err="1">
                <a:latin typeface="Consolas" panose="020B0609020204030204" pitchFamily="49" charset="0"/>
              </a:rPr>
              <a:t>ejemplo.php</a:t>
            </a:r>
            <a:r>
              <a:rPr lang="es-ES" sz="1400" dirty="0">
                <a:latin typeface="Consolas" panose="020B0609020204030204" pitchFamily="49" charset="0"/>
              </a:rPr>
              <a:t> </a:t>
            </a:r>
            <a:r>
              <a:rPr lang="es-ES" sz="1400" dirty="0" err="1">
                <a:latin typeface="Consolas" panose="020B0609020204030204" pitchFamily="49" charset="0"/>
              </a:rPr>
              <a:t>on</a:t>
            </a:r>
            <a:r>
              <a:rPr lang="es-ES" sz="1400" dirty="0">
                <a:latin typeface="Consolas" panose="020B0609020204030204" pitchFamily="49" charset="0"/>
              </a:rPr>
              <a:t> line 2</a:t>
            </a:r>
          </a:p>
          <a:p>
            <a:pPr marL="114300" indent="0">
              <a:buNone/>
            </a:pPr>
            <a:r>
              <a:rPr lang="es-ES" sz="1400" dirty="0">
                <a:latin typeface="Consolas" panose="020B0609020204030204" pitchFamily="49" charset="0"/>
              </a:rPr>
              <a:t>El nombre es</a:t>
            </a:r>
          </a:p>
        </p:txBody>
      </p:sp>
    </p:spTree>
    <p:extLst>
      <p:ext uri="{BB962C8B-B14F-4D97-AF65-F5344CB8AC3E}">
        <p14:creationId xmlns:p14="http://schemas.microsoft.com/office/powerpoint/2010/main" val="10625735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611560" y="843558"/>
            <a:ext cx="6462600" cy="3552300"/>
          </a:xfrm>
        </p:spPr>
        <p:txBody>
          <a:bodyPr/>
          <a:lstStyle/>
          <a:p>
            <a:pPr marL="114300" indent="0">
              <a:buNone/>
            </a:pPr>
            <a:r>
              <a:rPr lang="fr-FR" dirty="0"/>
              <a:t>&lt;?</a:t>
            </a:r>
            <a:r>
              <a:rPr lang="fr-FR" dirty="0" err="1"/>
              <a:t>php</a:t>
            </a:r>
            <a:endParaRPr lang="fr-FR" dirty="0"/>
          </a:p>
          <a:p>
            <a:pPr marL="114300" indent="0">
              <a:buNone/>
            </a:pPr>
            <a:r>
              <a:rPr lang="fr-FR" dirty="0" err="1"/>
              <a:t>session_start</a:t>
            </a:r>
            <a:r>
              <a:rPr lang="fr-FR" dirty="0"/>
              <a:t>();</a:t>
            </a:r>
          </a:p>
          <a:p>
            <a:pPr marL="114300" indent="0">
              <a:buNone/>
            </a:pPr>
            <a:endParaRPr lang="fr-FR" dirty="0"/>
          </a:p>
          <a:p>
            <a:pPr marL="114300" indent="0">
              <a:buNone/>
            </a:pPr>
            <a:r>
              <a:rPr lang="fr-FR" dirty="0"/>
              <a:t>$_SESSION["nombre"] = "Pepito </a:t>
            </a:r>
            <a:r>
              <a:rPr lang="fr-FR" dirty="0" err="1"/>
              <a:t>Conejo</a:t>
            </a:r>
            <a:r>
              <a:rPr lang="fr-FR" dirty="0"/>
              <a:t>";</a:t>
            </a:r>
          </a:p>
          <a:p>
            <a:pPr marL="114300" indent="0">
              <a:buNone/>
            </a:pPr>
            <a:r>
              <a:rPr lang="fr-FR" dirty="0" err="1"/>
              <a:t>print</a:t>
            </a:r>
            <a:r>
              <a:rPr lang="fr-FR" dirty="0"/>
              <a:t> "&lt;p&gt;El nombre es $_SESSION[nombre]&lt;/p&gt;";</a:t>
            </a:r>
            <a:endParaRPr lang="es-ES" dirty="0"/>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157</a:t>
            </a:fld>
            <a:endParaRPr lang="es-ES" dirty="0"/>
          </a:p>
        </p:txBody>
      </p:sp>
      <p:sp>
        <p:nvSpPr>
          <p:cNvPr id="6" name="CuadroTexto 5">
            <a:extLst>
              <a:ext uri="{FF2B5EF4-FFF2-40B4-BE49-F238E27FC236}">
                <a16:creationId xmlns:a16="http://schemas.microsoft.com/office/drawing/2014/main" id="{CCE01422-CB3D-890B-8DAE-E112DA7BBC09}"/>
              </a:ext>
            </a:extLst>
          </p:cNvPr>
          <p:cNvSpPr txBox="1"/>
          <p:nvPr/>
        </p:nvSpPr>
        <p:spPr>
          <a:xfrm>
            <a:off x="4215714" y="3867894"/>
            <a:ext cx="4583622" cy="307777"/>
          </a:xfrm>
          <a:prstGeom prst="rect">
            <a:avLst/>
          </a:prstGeom>
          <a:noFill/>
        </p:spPr>
        <p:txBody>
          <a:bodyPr wrap="square">
            <a:spAutoFit/>
          </a:bodyPr>
          <a:lstStyle/>
          <a:p>
            <a:r>
              <a:rPr lang="es-ES" b="0" i="0" dirty="0">
                <a:solidFill>
                  <a:srgbClr val="000000"/>
                </a:solidFill>
                <a:effectLst/>
                <a:latin typeface="Arial" panose="020B0604020202020204" pitchFamily="34" charset="0"/>
              </a:rPr>
              <a:t>El nombre es Pepito Conejo</a:t>
            </a:r>
            <a:endParaRPr lang="es-ES" dirty="0"/>
          </a:p>
        </p:txBody>
      </p:sp>
    </p:spTree>
    <p:extLst>
      <p:ext uri="{BB962C8B-B14F-4D97-AF65-F5344CB8AC3E}">
        <p14:creationId xmlns:p14="http://schemas.microsoft.com/office/powerpoint/2010/main" val="15304235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pPr marL="114300" indent="0">
              <a:buNone/>
            </a:pPr>
            <a:r>
              <a:rPr lang="es-ES" dirty="0"/>
              <a:t>&lt;?</a:t>
            </a:r>
            <a:r>
              <a:rPr lang="es-ES" dirty="0" err="1"/>
              <a:t>php</a:t>
            </a:r>
            <a:endParaRPr lang="es-ES" dirty="0"/>
          </a:p>
          <a:p>
            <a:pPr marL="114300" indent="0">
              <a:buNone/>
            </a:pPr>
            <a:r>
              <a:rPr lang="es-ES" dirty="0" err="1"/>
              <a:t>session_start</a:t>
            </a:r>
            <a:r>
              <a:rPr lang="es-ES" dirty="0"/>
              <a:t>();</a:t>
            </a:r>
          </a:p>
          <a:p>
            <a:pPr marL="114300" indent="0">
              <a:buNone/>
            </a:pPr>
            <a:endParaRPr lang="es-ES" dirty="0"/>
          </a:p>
          <a:p>
            <a:pPr marL="114300" indent="0">
              <a:buNone/>
            </a:pPr>
            <a:r>
              <a:rPr lang="es-ES" dirty="0" err="1"/>
              <a:t>print</a:t>
            </a:r>
            <a:r>
              <a:rPr lang="es-ES" dirty="0"/>
              <a:t> "&lt;p&gt;El nombre es $_SESSION[nombre]&lt;/p&gt;";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158</a:t>
            </a:fld>
            <a:endParaRPr lang="es-ES" dirty="0"/>
          </a:p>
        </p:txBody>
      </p:sp>
      <p:sp>
        <p:nvSpPr>
          <p:cNvPr id="6" name="CuadroTexto 5">
            <a:extLst>
              <a:ext uri="{FF2B5EF4-FFF2-40B4-BE49-F238E27FC236}">
                <a16:creationId xmlns:a16="http://schemas.microsoft.com/office/drawing/2014/main" id="{2EE4E10C-5F78-1FBF-B611-4B4737988131}"/>
              </a:ext>
            </a:extLst>
          </p:cNvPr>
          <p:cNvSpPr txBox="1"/>
          <p:nvPr/>
        </p:nvSpPr>
        <p:spPr>
          <a:xfrm>
            <a:off x="5220072" y="2258473"/>
            <a:ext cx="4583622" cy="307777"/>
          </a:xfrm>
          <a:prstGeom prst="rect">
            <a:avLst/>
          </a:prstGeom>
          <a:noFill/>
        </p:spPr>
        <p:txBody>
          <a:bodyPr wrap="square">
            <a:spAutoFit/>
          </a:bodyPr>
          <a:lstStyle/>
          <a:p>
            <a:r>
              <a:rPr lang="es-ES" dirty="0"/>
              <a:t>El nombre es Pepito Conejo</a:t>
            </a:r>
          </a:p>
        </p:txBody>
      </p:sp>
    </p:spTree>
    <p:extLst>
      <p:ext uri="{BB962C8B-B14F-4D97-AF65-F5344CB8AC3E}">
        <p14:creationId xmlns:p14="http://schemas.microsoft.com/office/powerpoint/2010/main" val="785985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79962" y="1373588"/>
            <a:ext cx="8384076" cy="3552300"/>
          </a:xfrm>
        </p:spPr>
        <p:txBody>
          <a:bodyPr/>
          <a:lstStyle/>
          <a:p>
            <a:r>
              <a:rPr lang="es-ES" dirty="0"/>
              <a:t>Las sesiones no deben confundirse con las cookies. </a:t>
            </a:r>
          </a:p>
          <a:p>
            <a:endParaRPr lang="es-ES" dirty="0"/>
          </a:p>
          <a:p>
            <a:r>
              <a:rPr lang="es-ES" dirty="0"/>
              <a:t>Las cookies es un método que permite guardar información en el ordenador del cliente para recuperarla en el futuro, mientras que en las sesiones la información se mantiene en el servidor hasta que se cierra la sesión (por intervención del usuario o por tiempo).</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159</a:t>
            </a:fld>
            <a:endParaRPr lang="es-ES" dirty="0"/>
          </a:p>
        </p:txBody>
      </p:sp>
    </p:spTree>
    <p:extLst>
      <p:ext uri="{BB962C8B-B14F-4D97-AF65-F5344CB8AC3E}">
        <p14:creationId xmlns:p14="http://schemas.microsoft.com/office/powerpoint/2010/main" val="1373134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543"/>
            <a:ext cx="8496944" cy="3552300"/>
          </a:xfrm>
        </p:spPr>
        <p:txBody>
          <a:bodyPr/>
          <a:lstStyle/>
          <a:p>
            <a:pPr marL="114300" indent="0">
              <a:buNone/>
            </a:pPr>
            <a:r>
              <a:rPr lang="es-ES" sz="1600" dirty="0"/>
              <a:t>Botones </a:t>
            </a:r>
            <a:r>
              <a:rPr lang="es-ES" sz="1600" dirty="0" err="1"/>
              <a:t>Submit</a:t>
            </a:r>
            <a:r>
              <a:rPr lang="es-ES" sz="1600" dirty="0"/>
              <a:t> mediante &lt;input&gt; o &lt;</a:t>
            </a:r>
            <a:r>
              <a:rPr lang="es-ES" sz="1600" dirty="0" err="1"/>
              <a:t>button</a:t>
            </a:r>
            <a:r>
              <a:rPr lang="es-ES" sz="1600" dirty="0"/>
              <a:t>&gt;&lt;input </a:t>
            </a:r>
            <a:r>
              <a:rPr lang="es-ES" sz="1600" dirty="0" err="1"/>
              <a:t>submit</a:t>
            </a:r>
            <a:r>
              <a:rPr lang="es-ES" sz="1600" dirty="0"/>
              <a:t>&gt;</a:t>
            </a:r>
          </a:p>
          <a:p>
            <a:pPr marL="114300" indent="0">
              <a:buNone/>
            </a:pPr>
            <a:r>
              <a:rPr lang="es-ES" sz="1600" dirty="0"/>
              <a:t>HTML Living Standard Mozilla </a:t>
            </a:r>
            <a:r>
              <a:rPr lang="es-ES" sz="1600" dirty="0" err="1"/>
              <a:t>Developer</a:t>
            </a:r>
            <a:r>
              <a:rPr lang="es-ES" sz="1600" dirty="0"/>
              <a:t> Network&lt;</a:t>
            </a:r>
            <a:r>
              <a:rPr lang="es-ES" sz="1600" dirty="0" err="1"/>
              <a:t>button</a:t>
            </a:r>
            <a:r>
              <a:rPr lang="es-ES" sz="1600" dirty="0"/>
              <a:t>&gt;</a:t>
            </a:r>
          </a:p>
          <a:p>
            <a:pPr marL="114300" indent="0">
              <a:buNone/>
            </a:pPr>
            <a:r>
              <a:rPr lang="es-ES" sz="1600" dirty="0"/>
              <a:t>HTML Living Standard Mozilla </a:t>
            </a:r>
            <a:r>
              <a:rPr lang="es-ES" sz="1600" dirty="0" err="1"/>
              <a:t>Developer</a:t>
            </a:r>
            <a:r>
              <a:rPr lang="es-ES" sz="1600" dirty="0"/>
              <a:t> Network</a:t>
            </a:r>
          </a:p>
          <a:p>
            <a:pPr marL="114300" indent="0">
              <a:buNone/>
            </a:pPr>
            <a:r>
              <a:rPr lang="es-ES" sz="1600" dirty="0"/>
              <a:t>El botón </a:t>
            </a:r>
            <a:r>
              <a:rPr lang="es-ES" sz="1600" dirty="0" err="1"/>
              <a:t>Submit</a:t>
            </a:r>
            <a:r>
              <a:rPr lang="es-ES" sz="1600" dirty="0"/>
              <a:t> es el que permite al usuario remitir los datos al servidor. Se crea mediante una etiqueta &lt;input&gt; o &lt;</a:t>
            </a:r>
            <a:r>
              <a:rPr lang="es-ES" sz="1600" dirty="0" err="1"/>
              <a:t>button</a:t>
            </a:r>
            <a:r>
              <a:rPr lang="es-ES" sz="1600" dirty="0"/>
              <a:t>&gt; cuyo atributo </a:t>
            </a:r>
            <a:r>
              <a:rPr lang="es-ES" sz="1600" dirty="0" err="1"/>
              <a:t>type</a:t>
            </a:r>
            <a:r>
              <a:rPr lang="es-ES" sz="1600" dirty="0"/>
              <a:t> tiene el valor </a:t>
            </a:r>
            <a:r>
              <a:rPr lang="es-ES" sz="1600" dirty="0" err="1"/>
              <a:t>submit</a:t>
            </a:r>
            <a:r>
              <a:rPr lang="es-ES" sz="1600" dirty="0"/>
              <a:t>.</a:t>
            </a:r>
          </a:p>
          <a:p>
            <a:pPr marL="114300" indent="0">
              <a:buNone/>
            </a:pPr>
            <a:endParaRPr lang="es-ES" sz="1600" dirty="0"/>
          </a:p>
          <a:p>
            <a:pPr marL="114300" indent="0">
              <a:buNone/>
            </a:pPr>
            <a:endParaRPr lang="es-ES" sz="1600" dirty="0"/>
          </a:p>
          <a:p>
            <a:pPr marL="114300" indent="0">
              <a:buNone/>
            </a:pPr>
            <a:r>
              <a:rPr lang="en-US" sz="1600" dirty="0"/>
              <a:t>&lt;input type="submit" value="</a:t>
            </a:r>
            <a:r>
              <a:rPr lang="en-US" sz="1600" dirty="0" err="1"/>
              <a:t>Enviar</a:t>
            </a:r>
            <a:r>
              <a:rPr lang="en-US" sz="1600" dirty="0"/>
              <a:t>"&gt;</a:t>
            </a:r>
          </a:p>
          <a:p>
            <a:pPr marL="114300" indent="0">
              <a:buNone/>
            </a:pPr>
            <a:endParaRPr lang="es-ES" sz="1600" dirty="0"/>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16</a:t>
            </a:fld>
            <a:endParaRPr lang="es-ES" dirty="0"/>
          </a:p>
        </p:txBody>
      </p:sp>
      <p:pic>
        <p:nvPicPr>
          <p:cNvPr id="6" name="Imagen 5">
            <a:extLst>
              <a:ext uri="{FF2B5EF4-FFF2-40B4-BE49-F238E27FC236}">
                <a16:creationId xmlns:a16="http://schemas.microsoft.com/office/drawing/2014/main" id="{EB64787F-B8E8-C92A-5D4E-C2B29AB5E0C3}"/>
              </a:ext>
            </a:extLst>
          </p:cNvPr>
          <p:cNvPicPr>
            <a:picLocks noChangeAspect="1"/>
          </p:cNvPicPr>
          <p:nvPr/>
        </p:nvPicPr>
        <p:blipFill rotWithShape="1">
          <a:blip r:embed="rId2"/>
          <a:srcRect l="55513" t="47200" r="5900" b="33201"/>
          <a:stretch/>
        </p:blipFill>
        <p:spPr>
          <a:xfrm>
            <a:off x="4860032" y="1793849"/>
            <a:ext cx="3528392" cy="1008112"/>
          </a:xfrm>
          <a:prstGeom prst="rect">
            <a:avLst/>
          </a:prstGeom>
        </p:spPr>
      </p:pic>
    </p:spTree>
    <p:extLst>
      <p:ext uri="{BB962C8B-B14F-4D97-AF65-F5344CB8AC3E}">
        <p14:creationId xmlns:p14="http://schemas.microsoft.com/office/powerpoint/2010/main" val="21832238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5496" y="195486"/>
            <a:ext cx="8712968" cy="3552300"/>
          </a:xfrm>
        </p:spPr>
        <p:txBody>
          <a:bodyPr/>
          <a:lstStyle/>
          <a:p>
            <a:r>
              <a:rPr lang="es-ES" sz="1600" dirty="0"/>
              <a:t>El trabajo con sesiones tiene tres partes:</a:t>
            </a:r>
          </a:p>
          <a:p>
            <a:endParaRPr lang="es-ES" sz="1600" dirty="0"/>
          </a:p>
          <a:p>
            <a:pPr lvl="1"/>
            <a:r>
              <a:rPr lang="es-ES" sz="1600" dirty="0"/>
              <a:t>Creación o apertura de la sesión</a:t>
            </a:r>
          </a:p>
          <a:p>
            <a:pPr lvl="2"/>
            <a:r>
              <a:rPr lang="es-ES" sz="1600" dirty="0"/>
              <a:t>Cuando alguna página crea una sesión utilizando la función correspondiente, el servidor asocia al navegador del usuario un identificador de usuario único. El identificador se guarda en el usuario en forma de cookie o, si el navegador del usuario no permite la creación de cookies, añadiendo el identificador en la dirección de la página.</a:t>
            </a:r>
          </a:p>
          <a:p>
            <a:endParaRPr lang="es-ES" sz="1600" dirty="0"/>
          </a:p>
          <a:p>
            <a:pPr lvl="1"/>
            <a:r>
              <a:rPr lang="es-ES" sz="1600" dirty="0"/>
              <a:t>Utilización de la sesión</a:t>
            </a:r>
          </a:p>
          <a:p>
            <a:pPr lvl="2"/>
            <a:r>
              <a:rPr lang="es-ES" sz="1600" dirty="0"/>
              <a:t>Si ya se ha creado la sesión, las páginas solicitadas por el mismo navegador pueden guardar y recuperar información en el servidor, información que se asocia al identificador de usuario, por lo que no es accesible a otros usuarios. La información se conserva hasta que el usuario o el servidor destruyan la sesión.</a:t>
            </a:r>
          </a:p>
          <a:p>
            <a:endParaRPr lang="es-ES" sz="1600" dirty="0"/>
          </a:p>
          <a:p>
            <a:r>
              <a:rPr lang="es-ES" sz="1600" dirty="0"/>
              <a:t>Destrucción o cierre de la sesión</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160</a:t>
            </a:fld>
            <a:endParaRPr lang="es-ES" dirty="0"/>
          </a:p>
        </p:txBody>
      </p:sp>
    </p:spTree>
    <p:extLst>
      <p:ext uri="{BB962C8B-B14F-4D97-AF65-F5344CB8AC3E}">
        <p14:creationId xmlns:p14="http://schemas.microsoft.com/office/powerpoint/2010/main" val="37822597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893700" y="1373588"/>
            <a:ext cx="8142796" cy="3552300"/>
          </a:xfrm>
        </p:spPr>
        <p:txBody>
          <a:bodyPr/>
          <a:lstStyle/>
          <a:p>
            <a:r>
              <a:rPr lang="es-ES" dirty="0"/>
              <a:t>Tanto el usuario como el servidor pueden cerrar la sesión. El usuario puede destruir la sesión cerrando el navegador. El servidor puede destruir la sesión cuando alguna página utilice la función correspondiente o al cabo de un tiempo determinado (definido mediante la función </a:t>
            </a:r>
            <a:r>
              <a:rPr lang="es-ES" dirty="0" err="1"/>
              <a:t>session_set_cookie_params</a:t>
            </a:r>
            <a:r>
              <a:rPr lang="es-ES" dirty="0"/>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161</a:t>
            </a:fld>
            <a:endParaRPr lang="es-ES" dirty="0"/>
          </a:p>
        </p:txBody>
      </p:sp>
    </p:spTree>
    <p:extLst>
      <p:ext uri="{BB962C8B-B14F-4D97-AF65-F5344CB8AC3E}">
        <p14:creationId xmlns:p14="http://schemas.microsoft.com/office/powerpoint/2010/main" val="30827086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07504" y="483518"/>
            <a:ext cx="9144000" cy="3552300"/>
          </a:xfrm>
        </p:spPr>
        <p:txBody>
          <a:bodyPr/>
          <a:lstStyle/>
          <a:p>
            <a:r>
              <a:rPr lang="es-ES" sz="1800" b="1" dirty="0"/>
              <a:t>Crear la sesión</a:t>
            </a:r>
          </a:p>
          <a:p>
            <a:endParaRPr lang="es-ES" sz="1800" b="1" dirty="0"/>
          </a:p>
          <a:p>
            <a:endParaRPr lang="es-ES" sz="1800" b="1" dirty="0"/>
          </a:p>
          <a:p>
            <a:r>
              <a:rPr lang="es-ES" sz="1800" dirty="0"/>
              <a:t>En PHP, las sesiones se crean mediante la función </a:t>
            </a:r>
            <a:r>
              <a:rPr lang="es-ES" sz="1800" dirty="0" err="1"/>
              <a:t>session_start</a:t>
            </a:r>
            <a:r>
              <a:rPr lang="es-ES" sz="1800" dirty="0"/>
              <a:t>(). Si la sesión no existía, esta función crea la sesión y le asocia un identificador de sesión único. Si la sesión ya existía, esta función permite que la página tenga acceso a la información vinculada a la sesión. </a:t>
            </a:r>
          </a:p>
          <a:p>
            <a:endParaRPr lang="es-ES" sz="1800" dirty="0"/>
          </a:p>
          <a:p>
            <a:r>
              <a:rPr lang="es-ES" sz="1800" dirty="0"/>
              <a:t>Es decir, todas las páginas que quieran guardar datos en $_SESSION o leer datos de $_SESSION deben comenzar con la función </a:t>
            </a:r>
            <a:r>
              <a:rPr lang="es-ES" sz="1800" dirty="0" err="1"/>
              <a:t>session_start</a:t>
            </a:r>
            <a:r>
              <a:rPr lang="es-ES" sz="1800" dirty="0"/>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162</a:t>
            </a:fld>
            <a:endParaRPr lang="es-ES" dirty="0"/>
          </a:p>
        </p:txBody>
      </p:sp>
    </p:spTree>
    <p:extLst>
      <p:ext uri="{BB962C8B-B14F-4D97-AF65-F5344CB8AC3E}">
        <p14:creationId xmlns:p14="http://schemas.microsoft.com/office/powerpoint/2010/main" val="35537674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07504" y="555526"/>
            <a:ext cx="8856984" cy="3552300"/>
          </a:xfrm>
        </p:spPr>
        <p:txBody>
          <a:bodyPr/>
          <a:lstStyle/>
          <a:p>
            <a:pPr marL="114300" indent="0">
              <a:buNone/>
            </a:pPr>
            <a:r>
              <a:rPr lang="es-ES" sz="1800" dirty="0">
                <a:solidFill>
                  <a:schemeClr val="tx1"/>
                </a:solidFill>
                <a:latin typeface="Consolas" panose="020B0609020204030204" pitchFamily="49" charset="0"/>
              </a:rPr>
              <a:t>La creación de sesiones requiere el envío de cabeceras HTTP, por lo que la función </a:t>
            </a:r>
            <a:r>
              <a:rPr lang="es-ES" sz="1800" dirty="0" err="1">
                <a:solidFill>
                  <a:schemeClr val="tx1"/>
                </a:solidFill>
                <a:latin typeface="Consolas" panose="020B0609020204030204" pitchFamily="49" charset="0"/>
              </a:rPr>
              <a:t>session_start</a:t>
            </a:r>
            <a:r>
              <a:rPr lang="es-ES" sz="1800" dirty="0">
                <a:solidFill>
                  <a:schemeClr val="tx1"/>
                </a:solidFill>
                <a:latin typeface="Consolas" panose="020B0609020204030204" pitchFamily="49" charset="0"/>
              </a:rPr>
              <a:t>() debe utilizarse antes de empezar a escribir el contenido de la página. En caso contrario PHP producirá un aviso y no se creará la sesión. El motivo es que el identificador de sesión se utiliza en las cabeceras de respuesta HTTP y las cabeceras se envían antes del texto de la página. En la lección sobre cabeceras se comenta con más detalle el problema del envío de cabeceras.</a:t>
            </a:r>
          </a:p>
          <a:p>
            <a:pPr marL="114300" indent="0">
              <a:buNone/>
            </a:pPr>
            <a:endParaRPr lang="es-ES" sz="1800" dirty="0">
              <a:solidFill>
                <a:schemeClr val="tx1"/>
              </a:solidFill>
              <a:latin typeface="Consolas" panose="020B0609020204030204" pitchFamily="49" charset="0"/>
            </a:endParaRPr>
          </a:p>
          <a:p>
            <a:pPr marL="114300" indent="0">
              <a:buNone/>
            </a:pPr>
            <a:r>
              <a:rPr lang="es-ES" sz="1800" dirty="0">
                <a:solidFill>
                  <a:schemeClr val="tx1"/>
                </a:solidFill>
                <a:latin typeface="Consolas" panose="020B0609020204030204" pitchFamily="49" charset="0"/>
              </a:rPr>
              <a:t>El ejemplo siguiente es incorrecto, ya que utiliza la función </a:t>
            </a:r>
            <a:r>
              <a:rPr lang="es-ES" sz="1800" dirty="0" err="1">
                <a:solidFill>
                  <a:schemeClr val="tx1"/>
                </a:solidFill>
                <a:latin typeface="Consolas" panose="020B0609020204030204" pitchFamily="49" charset="0"/>
              </a:rPr>
              <a:t>session_start</a:t>
            </a:r>
            <a:r>
              <a:rPr lang="es-ES" sz="1800" dirty="0">
                <a:solidFill>
                  <a:schemeClr val="tx1"/>
                </a:solidFill>
                <a:latin typeface="Consolas" panose="020B0609020204030204" pitchFamily="49" charset="0"/>
              </a:rPr>
              <a:t>() después de haber escrito texto.</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163</a:t>
            </a:fld>
            <a:endParaRPr lang="es-ES" dirty="0"/>
          </a:p>
        </p:txBody>
      </p:sp>
    </p:spTree>
    <p:extLst>
      <p:ext uri="{BB962C8B-B14F-4D97-AF65-F5344CB8AC3E}">
        <p14:creationId xmlns:p14="http://schemas.microsoft.com/office/powerpoint/2010/main" val="32850007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893700" y="1373588"/>
            <a:ext cx="7998780" cy="3552300"/>
          </a:xfrm>
        </p:spPr>
        <p:txBody>
          <a:bodyPr/>
          <a:lstStyle/>
          <a:p>
            <a:pPr marL="114300" indent="0">
              <a:buNone/>
            </a:pPr>
            <a:r>
              <a:rPr lang="es-ES" dirty="0"/>
              <a:t>&lt;?</a:t>
            </a:r>
            <a:r>
              <a:rPr lang="es-ES" dirty="0" err="1"/>
              <a:t>php</a:t>
            </a:r>
            <a:endParaRPr lang="es-ES" dirty="0"/>
          </a:p>
          <a:p>
            <a:pPr marL="114300" indent="0">
              <a:buNone/>
            </a:pPr>
            <a:r>
              <a:rPr lang="es-ES" dirty="0"/>
              <a:t>// Este código es incorrecto, la sesión se crea después de crear texto</a:t>
            </a:r>
          </a:p>
          <a:p>
            <a:pPr marL="114300" indent="0">
              <a:buNone/>
            </a:pPr>
            <a:r>
              <a:rPr lang="es-ES" dirty="0" err="1"/>
              <a:t>print</a:t>
            </a:r>
            <a:r>
              <a:rPr lang="es-ES" dirty="0"/>
              <a:t> "&lt;p&gt;Hola&lt;/p&gt;\n";</a:t>
            </a:r>
          </a:p>
          <a:p>
            <a:pPr marL="114300" indent="0">
              <a:buNone/>
            </a:pPr>
            <a:r>
              <a:rPr lang="es-ES" dirty="0" err="1"/>
              <a:t>session_start</a:t>
            </a:r>
            <a:r>
              <a:rPr lang="es-ES" dirty="0"/>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164</a:t>
            </a:fld>
            <a:endParaRPr lang="es-ES" dirty="0"/>
          </a:p>
        </p:txBody>
      </p:sp>
      <p:sp>
        <p:nvSpPr>
          <p:cNvPr id="6" name="CuadroTexto 5">
            <a:extLst>
              <a:ext uri="{FF2B5EF4-FFF2-40B4-BE49-F238E27FC236}">
                <a16:creationId xmlns:a16="http://schemas.microsoft.com/office/drawing/2014/main" id="{DA52F388-71D1-1B25-8573-14A7F6A4CC34}"/>
              </a:ext>
            </a:extLst>
          </p:cNvPr>
          <p:cNvSpPr txBox="1"/>
          <p:nvPr/>
        </p:nvSpPr>
        <p:spPr>
          <a:xfrm>
            <a:off x="3666678" y="3303834"/>
            <a:ext cx="4583622" cy="954107"/>
          </a:xfrm>
          <a:prstGeom prst="rect">
            <a:avLst/>
          </a:prstGeom>
          <a:noFill/>
        </p:spPr>
        <p:txBody>
          <a:bodyPr wrap="square">
            <a:spAutoFit/>
          </a:bodyPr>
          <a:lstStyle/>
          <a:p>
            <a:pPr algn="just"/>
            <a:r>
              <a:rPr lang="en-US" b="0" i="0" dirty="0">
                <a:solidFill>
                  <a:srgbClr val="000000"/>
                </a:solidFill>
                <a:effectLst/>
                <a:latin typeface="Arial" panose="020B0604020202020204" pitchFamily="34" charset="0"/>
              </a:rPr>
              <a:t>Hola</a:t>
            </a:r>
          </a:p>
          <a:p>
            <a:r>
              <a:rPr lang="en-US" b="1" i="0" dirty="0">
                <a:solidFill>
                  <a:srgbClr val="000000"/>
                </a:solidFill>
                <a:effectLst/>
                <a:latin typeface="Arial" panose="020B0604020202020204" pitchFamily="34" charset="0"/>
              </a:rPr>
              <a:t>Warning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session_start</a:t>
            </a:r>
            <a:r>
              <a:rPr lang="en-US" b="0" i="0" dirty="0">
                <a:solidFill>
                  <a:srgbClr val="000000"/>
                </a:solidFill>
                <a:effectLst/>
                <a:latin typeface="Arial" panose="020B0604020202020204" pitchFamily="34" charset="0"/>
              </a:rPr>
              <a:t>(): Cannot send session cache limiter - headers already sent (output started at ejemplo.php:3) in </a:t>
            </a:r>
            <a:r>
              <a:rPr lang="en-US" b="1" i="0" dirty="0" err="1">
                <a:solidFill>
                  <a:srgbClr val="000000"/>
                </a:solidFill>
                <a:effectLst/>
                <a:latin typeface="Arial" panose="020B0604020202020204" pitchFamily="34" charset="0"/>
              </a:rPr>
              <a:t>ejemplo.php</a:t>
            </a:r>
            <a:r>
              <a:rPr lang="en-US" b="0" i="0" dirty="0">
                <a:solidFill>
                  <a:srgbClr val="000000"/>
                </a:solidFill>
                <a:effectLst/>
                <a:latin typeface="Arial" panose="020B0604020202020204" pitchFamily="34" charset="0"/>
              </a:rPr>
              <a:t> on line </a:t>
            </a:r>
            <a:r>
              <a:rPr lang="en-US" b="1" i="0" dirty="0">
                <a:solidFill>
                  <a:srgbClr val="000000"/>
                </a:solidFill>
                <a:effectLst/>
                <a:latin typeface="Arial" panose="020B0604020202020204" pitchFamily="34" charset="0"/>
              </a:rPr>
              <a:t>4</a:t>
            </a:r>
            <a:endParaRPr lang="es-ES" dirty="0"/>
          </a:p>
        </p:txBody>
      </p:sp>
    </p:spTree>
    <p:extLst>
      <p:ext uri="{BB962C8B-B14F-4D97-AF65-F5344CB8AC3E}">
        <p14:creationId xmlns:p14="http://schemas.microsoft.com/office/powerpoint/2010/main" val="14473726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251520" y="123478"/>
            <a:ext cx="8784976" cy="3552300"/>
          </a:xfrm>
        </p:spPr>
        <p:txBody>
          <a:bodyPr/>
          <a:lstStyle/>
          <a:p>
            <a:pPr marL="114300" indent="0">
              <a:buNone/>
            </a:pPr>
            <a:r>
              <a:rPr lang="es-ES" sz="1600" dirty="0">
                <a:solidFill>
                  <a:schemeClr val="tx1"/>
                </a:solidFill>
                <a:latin typeface="Consolas" panose="020B0609020204030204" pitchFamily="49" charset="0"/>
              </a:rPr>
              <a:t>Utilizar la sesión</a:t>
            </a:r>
          </a:p>
          <a:p>
            <a:pPr marL="114300" indent="0">
              <a:buNone/>
            </a:pPr>
            <a:r>
              <a:rPr lang="es-ES" sz="1600" dirty="0">
                <a:solidFill>
                  <a:schemeClr val="tx1"/>
                </a:solidFill>
                <a:latin typeface="Consolas" panose="020B0609020204030204" pitchFamily="49" charset="0"/>
              </a:rPr>
              <a:t>Cuando una página ha creado una sesión o ha accedido a una sesión ya existente mediante </a:t>
            </a:r>
            <a:r>
              <a:rPr lang="es-ES" sz="1600" dirty="0" err="1">
                <a:solidFill>
                  <a:schemeClr val="tx1"/>
                </a:solidFill>
                <a:latin typeface="Consolas" panose="020B0609020204030204" pitchFamily="49" charset="0"/>
              </a:rPr>
              <a:t>session_start</a:t>
            </a:r>
            <a:r>
              <a:rPr lang="es-ES" sz="1600" dirty="0">
                <a:solidFill>
                  <a:schemeClr val="tx1"/>
                </a:solidFill>
                <a:latin typeface="Consolas" panose="020B0609020204030204" pitchFamily="49" charset="0"/>
              </a:rPr>
              <a:t>(), la página tiene acceso a la matriz $_SESSION que contiene las variables de esa sesión.</a:t>
            </a:r>
          </a:p>
          <a:p>
            <a:pPr marL="114300" indent="0">
              <a:buNone/>
            </a:pPr>
            <a:endParaRPr lang="es-ES" sz="1600" dirty="0">
              <a:solidFill>
                <a:schemeClr val="tx1"/>
              </a:solidFill>
              <a:latin typeface="Consolas" panose="020B0609020204030204" pitchFamily="49" charset="0"/>
            </a:endParaRPr>
          </a:p>
          <a:p>
            <a:pPr marL="114300" indent="0">
              <a:buNone/>
            </a:pPr>
            <a:r>
              <a:rPr lang="es-ES" sz="1600" dirty="0">
                <a:solidFill>
                  <a:schemeClr val="tx1"/>
                </a:solidFill>
                <a:latin typeface="Consolas" panose="020B0609020204030204" pitchFamily="49" charset="0"/>
              </a:rPr>
              <a:t>La matriz $_SESSION es una matriz asociativa en la que se pueden definir valores como en cualquier otra matriz. La diferencia es que $_SESSION es accesible desde páginas diferentes (siempre que esas páginas tengan asociada la misma sesión), manteniéndose los valores de una página a otra.</a:t>
            </a:r>
          </a:p>
          <a:p>
            <a:pPr marL="114300" indent="0">
              <a:buNone/>
            </a:pPr>
            <a:endParaRPr lang="es-ES" sz="1600" dirty="0">
              <a:solidFill>
                <a:schemeClr val="tx1"/>
              </a:solidFill>
              <a:latin typeface="Consolas" panose="020B0609020204030204" pitchFamily="49" charset="0"/>
            </a:endParaRPr>
          </a:p>
          <a:p>
            <a:pPr marL="114300" indent="0">
              <a:buNone/>
            </a:pPr>
            <a:r>
              <a:rPr lang="es-ES" sz="1600" dirty="0">
                <a:solidFill>
                  <a:schemeClr val="tx1"/>
                </a:solidFill>
                <a:latin typeface="Consolas" panose="020B0609020204030204" pitchFamily="49" charset="0"/>
              </a:rPr>
              <a:t>El ejemplo siguiente muestra dos páginas. La primera página guarda información en $_SESSION y la segunda la utiliza.</a:t>
            </a:r>
          </a:p>
          <a:p>
            <a:pPr marL="114300" indent="0">
              <a:buNone/>
            </a:pPr>
            <a:endParaRPr lang="es-ES" sz="1600" dirty="0">
              <a:solidFill>
                <a:schemeClr val="tx1"/>
              </a:solidFill>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165</a:t>
            </a:fld>
            <a:endParaRPr lang="es-ES" dirty="0"/>
          </a:p>
        </p:txBody>
      </p:sp>
    </p:spTree>
    <p:extLst>
      <p:ext uri="{BB962C8B-B14F-4D97-AF65-F5344CB8AC3E}">
        <p14:creationId xmlns:p14="http://schemas.microsoft.com/office/powerpoint/2010/main" val="23072405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pPr marL="114300" indent="0">
              <a:buNone/>
            </a:pPr>
            <a:r>
              <a:rPr lang="es-ES" sz="2000" dirty="0"/>
              <a:t>&lt;?</a:t>
            </a:r>
            <a:r>
              <a:rPr lang="es-ES" sz="2000" dirty="0" err="1"/>
              <a:t>php</a:t>
            </a:r>
            <a:endParaRPr lang="es-ES" sz="2000" dirty="0"/>
          </a:p>
          <a:p>
            <a:pPr marL="114300" indent="0">
              <a:buNone/>
            </a:pPr>
            <a:r>
              <a:rPr lang="es-ES" sz="2000" dirty="0" err="1"/>
              <a:t>session_start</a:t>
            </a:r>
            <a:r>
              <a:rPr lang="es-ES" sz="2000" dirty="0"/>
              <a:t>();</a:t>
            </a:r>
          </a:p>
          <a:p>
            <a:pPr marL="114300" indent="0">
              <a:buNone/>
            </a:pPr>
            <a:endParaRPr lang="es-ES" sz="2000" dirty="0"/>
          </a:p>
          <a:p>
            <a:pPr marL="114300" indent="0">
              <a:buNone/>
            </a:pPr>
            <a:r>
              <a:rPr lang="es-ES" sz="2000" dirty="0"/>
              <a:t>$_SESSION["nombre"] = "Pepito Conejo";</a:t>
            </a:r>
          </a:p>
          <a:p>
            <a:pPr marL="114300" indent="0">
              <a:buNone/>
            </a:pPr>
            <a:r>
              <a:rPr lang="es-ES" sz="2000" dirty="0" err="1"/>
              <a:t>print</a:t>
            </a:r>
            <a:r>
              <a:rPr lang="es-ES" sz="2000" dirty="0"/>
              <a:t> "&lt;p&gt;Se ha guardado su nombre.&lt;/p&gt;\n";</a:t>
            </a:r>
          </a:p>
          <a:p>
            <a:pPr marL="114300" indent="0">
              <a:buNone/>
            </a:pPr>
            <a:endParaRPr lang="es-ES" sz="2000" dirty="0"/>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166</a:t>
            </a:fld>
            <a:endParaRPr lang="es-ES" dirty="0"/>
          </a:p>
        </p:txBody>
      </p:sp>
      <p:sp>
        <p:nvSpPr>
          <p:cNvPr id="6" name="CuadroTexto 5">
            <a:extLst>
              <a:ext uri="{FF2B5EF4-FFF2-40B4-BE49-F238E27FC236}">
                <a16:creationId xmlns:a16="http://schemas.microsoft.com/office/drawing/2014/main" id="{5AE61A54-3FF0-EF7E-8884-99BA8C25FA97}"/>
              </a:ext>
            </a:extLst>
          </p:cNvPr>
          <p:cNvSpPr txBox="1"/>
          <p:nvPr/>
        </p:nvSpPr>
        <p:spPr>
          <a:xfrm>
            <a:off x="4211960" y="1563638"/>
            <a:ext cx="4583622" cy="307777"/>
          </a:xfrm>
          <a:prstGeom prst="rect">
            <a:avLst/>
          </a:prstGeom>
          <a:noFill/>
        </p:spPr>
        <p:txBody>
          <a:bodyPr wrap="square">
            <a:spAutoFit/>
          </a:bodyPr>
          <a:lstStyle/>
          <a:p>
            <a:r>
              <a:rPr lang="es-ES" dirty="0"/>
              <a:t>&lt;p&gt;Se ha guardado su nombre.&lt;/p&gt;</a:t>
            </a:r>
          </a:p>
        </p:txBody>
      </p:sp>
    </p:spTree>
    <p:extLst>
      <p:ext uri="{BB962C8B-B14F-4D97-AF65-F5344CB8AC3E}">
        <p14:creationId xmlns:p14="http://schemas.microsoft.com/office/powerpoint/2010/main" val="10090570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p:txBody>
          <a:bodyPr/>
          <a:lstStyle/>
          <a:p>
            <a:pPr marL="114300" indent="0">
              <a:buNone/>
            </a:pPr>
            <a:r>
              <a:rPr lang="es-ES" dirty="0"/>
              <a:t>&lt;?</a:t>
            </a:r>
            <a:r>
              <a:rPr lang="es-ES" dirty="0" err="1"/>
              <a:t>php</a:t>
            </a:r>
            <a:endParaRPr lang="es-ES" dirty="0"/>
          </a:p>
          <a:p>
            <a:pPr marL="114300" indent="0">
              <a:buNone/>
            </a:pPr>
            <a:r>
              <a:rPr lang="es-ES" dirty="0" err="1"/>
              <a:t>session_start</a:t>
            </a:r>
            <a:r>
              <a:rPr lang="es-ES" dirty="0"/>
              <a:t>();</a:t>
            </a:r>
          </a:p>
          <a:p>
            <a:pPr marL="114300" indent="0">
              <a:buNone/>
            </a:pPr>
            <a:endParaRPr lang="es-ES" dirty="0"/>
          </a:p>
          <a:p>
            <a:pPr marL="114300" indent="0">
              <a:buNone/>
            </a:pPr>
            <a:r>
              <a:rPr lang="es-ES" dirty="0" err="1"/>
              <a:t>print</a:t>
            </a:r>
            <a:r>
              <a:rPr lang="es-ES" dirty="0"/>
              <a:t> "&lt;p&gt;Su nombre es $_SESSION[nombre].&lt;/p&gt;\n";</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167</a:t>
            </a:fld>
            <a:endParaRPr lang="es-ES" dirty="0"/>
          </a:p>
        </p:txBody>
      </p:sp>
      <p:sp>
        <p:nvSpPr>
          <p:cNvPr id="6" name="CuadroTexto 5">
            <a:extLst>
              <a:ext uri="{FF2B5EF4-FFF2-40B4-BE49-F238E27FC236}">
                <a16:creationId xmlns:a16="http://schemas.microsoft.com/office/drawing/2014/main" id="{6580DA49-86C4-475F-14FF-BC405AAB6B9A}"/>
              </a:ext>
            </a:extLst>
          </p:cNvPr>
          <p:cNvSpPr txBox="1"/>
          <p:nvPr/>
        </p:nvSpPr>
        <p:spPr>
          <a:xfrm>
            <a:off x="4499992" y="1635646"/>
            <a:ext cx="4583622" cy="307777"/>
          </a:xfrm>
          <a:prstGeom prst="rect">
            <a:avLst/>
          </a:prstGeom>
          <a:noFill/>
        </p:spPr>
        <p:txBody>
          <a:bodyPr wrap="square">
            <a:spAutoFit/>
          </a:bodyPr>
          <a:lstStyle/>
          <a:p>
            <a:r>
              <a:rPr lang="es-ES" dirty="0"/>
              <a:t>&lt;p&gt;Su nombre es Pepito Conejo.&lt;/p&gt;</a:t>
            </a:r>
          </a:p>
        </p:txBody>
      </p:sp>
    </p:spTree>
    <p:extLst>
      <p:ext uri="{BB962C8B-B14F-4D97-AF65-F5344CB8AC3E}">
        <p14:creationId xmlns:p14="http://schemas.microsoft.com/office/powerpoint/2010/main" val="6010578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79962" y="1373588"/>
            <a:ext cx="8728542" cy="3552300"/>
          </a:xfrm>
        </p:spPr>
        <p:txBody>
          <a:bodyPr/>
          <a:lstStyle/>
          <a:p>
            <a:r>
              <a:rPr lang="es-ES" dirty="0"/>
              <a:t>Los nombres de los primeros índices de la matriz $_SESSION tienen que cumplir las mismas reglas que los nombres de las variables, es decir, que el primer carácter debe ser una letra o un guion bajo (_). </a:t>
            </a:r>
          </a:p>
          <a:p>
            <a:endParaRPr lang="es-ES" dirty="0"/>
          </a:p>
          <a:p>
            <a:r>
              <a:rPr lang="es-ES" dirty="0"/>
              <a:t>En particular, no deben ser números ni contener caracteres no alfanuméricos.</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168</a:t>
            </a:fld>
            <a:endParaRPr lang="es-ES" dirty="0"/>
          </a:p>
        </p:txBody>
      </p:sp>
    </p:spTree>
    <p:extLst>
      <p:ext uri="{BB962C8B-B14F-4D97-AF65-F5344CB8AC3E}">
        <p14:creationId xmlns:p14="http://schemas.microsoft.com/office/powerpoint/2010/main" val="2910597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9162" y="51470"/>
            <a:ext cx="8754876" cy="3552300"/>
          </a:xfrm>
        </p:spPr>
        <p:txBody>
          <a:bodyPr/>
          <a:lstStyle/>
          <a:p>
            <a:pPr marL="114300" indent="0">
              <a:buNone/>
            </a:pPr>
            <a:r>
              <a:rPr lang="es-ES" sz="1600" dirty="0">
                <a:latin typeface="Consolas" panose="020B0609020204030204" pitchFamily="49" charset="0"/>
              </a:rPr>
              <a:t>&lt;?</a:t>
            </a:r>
            <a:r>
              <a:rPr lang="es-ES" sz="1600" dirty="0" err="1">
                <a:latin typeface="Consolas" panose="020B0609020204030204" pitchFamily="49" charset="0"/>
              </a:rPr>
              <a:t>php</a:t>
            </a:r>
            <a:endParaRPr lang="es-ES" sz="1600" dirty="0">
              <a:latin typeface="Consolas" panose="020B0609020204030204" pitchFamily="49" charset="0"/>
            </a:endParaRPr>
          </a:p>
          <a:p>
            <a:pPr marL="114300" indent="0">
              <a:buNone/>
            </a:pPr>
            <a:r>
              <a:rPr lang="es-ES" sz="1600" dirty="0" err="1">
                <a:latin typeface="Consolas" panose="020B0609020204030204" pitchFamily="49" charset="0"/>
              </a:rPr>
              <a:t>session_start</a:t>
            </a:r>
            <a:r>
              <a:rPr lang="es-ES" sz="1600" dirty="0">
                <a:latin typeface="Consolas" panose="020B0609020204030204" pitchFamily="49" charset="0"/>
              </a:rPr>
              <a:t>();</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 Este código es incorrecto, ya que PHP no puede crear un índice</a:t>
            </a:r>
          </a:p>
          <a:p>
            <a:pPr marL="114300" indent="0">
              <a:buNone/>
            </a:pPr>
            <a:r>
              <a:rPr lang="es-ES" sz="1600" dirty="0">
                <a:latin typeface="Consolas" panose="020B0609020204030204" pitchFamily="49" charset="0"/>
              </a:rPr>
              <a:t>// numérico en $_SESSION. Aunque en la ejecución de este programa</a:t>
            </a:r>
          </a:p>
          <a:p>
            <a:pPr marL="114300" indent="0">
              <a:buNone/>
            </a:pPr>
            <a:r>
              <a:rPr lang="es-ES" sz="1600" dirty="0">
                <a:latin typeface="Consolas" panose="020B0609020204030204" pitchFamily="49" charset="0"/>
              </a:rPr>
              <a:t>// $_SESSION contiene el elemento con índice numérico, el valor</a:t>
            </a:r>
          </a:p>
          <a:p>
            <a:pPr marL="114300" indent="0">
              <a:buNone/>
            </a:pPr>
            <a:r>
              <a:rPr lang="es-ES" sz="1600" dirty="0">
                <a:latin typeface="Consolas" panose="020B0609020204030204" pitchFamily="49" charset="0"/>
              </a:rPr>
              <a:t>// no se guardará en la sesión y no estará disponible para otras páginas.</a:t>
            </a:r>
          </a:p>
          <a:p>
            <a:pPr marL="114300" indent="0">
              <a:buNone/>
            </a:pPr>
            <a:r>
              <a:rPr lang="es-ES" sz="1600" dirty="0">
                <a:latin typeface="Consolas" panose="020B0609020204030204" pitchFamily="49" charset="0"/>
              </a:rPr>
              <a:t>$_SESSION[] = "Pepito Conejo";</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"&lt;p&gt;Se ha guardado su nombre.&lt;/p&gt;\n";</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"&lt;pre&gt;"; </a:t>
            </a:r>
            <a:r>
              <a:rPr lang="es-ES" sz="1600" dirty="0" err="1">
                <a:latin typeface="Consolas" panose="020B0609020204030204" pitchFamily="49" charset="0"/>
              </a:rPr>
              <a:t>print_r</a:t>
            </a:r>
            <a:r>
              <a:rPr lang="es-ES" sz="1600" dirty="0">
                <a:latin typeface="Consolas" panose="020B0609020204030204" pitchFamily="49" charset="0"/>
              </a:rPr>
              <a:t>($_SESSION); </a:t>
            </a:r>
            <a:r>
              <a:rPr lang="es-ES" sz="1600" dirty="0" err="1">
                <a:latin typeface="Consolas" panose="020B0609020204030204" pitchFamily="49" charset="0"/>
              </a:rPr>
              <a:t>print</a:t>
            </a:r>
            <a:r>
              <a:rPr lang="es-ES" sz="1600" dirty="0">
                <a:latin typeface="Consolas" panose="020B0609020204030204" pitchFamily="49" charset="0"/>
              </a:rPr>
              <a:t> "&lt;/pre&gt;\n";</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169</a:t>
            </a:fld>
            <a:endParaRPr lang="es-ES" dirty="0"/>
          </a:p>
        </p:txBody>
      </p:sp>
      <p:sp>
        <p:nvSpPr>
          <p:cNvPr id="6" name="CuadroTexto 5">
            <a:extLst>
              <a:ext uri="{FF2B5EF4-FFF2-40B4-BE49-F238E27FC236}">
                <a16:creationId xmlns:a16="http://schemas.microsoft.com/office/drawing/2014/main" id="{3030B04E-4CBF-1E14-D6FA-561B3CC62F47}"/>
              </a:ext>
            </a:extLst>
          </p:cNvPr>
          <p:cNvSpPr txBox="1"/>
          <p:nvPr/>
        </p:nvSpPr>
        <p:spPr>
          <a:xfrm>
            <a:off x="1979712" y="3275568"/>
            <a:ext cx="6887878" cy="1600438"/>
          </a:xfrm>
          <a:prstGeom prst="rect">
            <a:avLst/>
          </a:prstGeom>
          <a:noFill/>
        </p:spPr>
        <p:txBody>
          <a:bodyPr wrap="square">
            <a:spAutoFit/>
          </a:bodyPr>
          <a:lstStyle/>
          <a:p>
            <a:r>
              <a:rPr lang="en-US" dirty="0"/>
              <a:t>Se ha </a:t>
            </a:r>
            <a:r>
              <a:rPr lang="en-US" dirty="0" err="1"/>
              <a:t>guardado</a:t>
            </a:r>
            <a:r>
              <a:rPr lang="en-US" dirty="0"/>
              <a:t> </a:t>
            </a:r>
            <a:r>
              <a:rPr lang="en-US" dirty="0" err="1"/>
              <a:t>su</a:t>
            </a:r>
            <a:r>
              <a:rPr lang="en-US" dirty="0"/>
              <a:t> </a:t>
            </a:r>
            <a:r>
              <a:rPr lang="en-US" dirty="0" err="1"/>
              <a:t>nombre</a:t>
            </a:r>
            <a:r>
              <a:rPr lang="en-US" dirty="0"/>
              <a:t>.</a:t>
            </a:r>
          </a:p>
          <a:p>
            <a:endParaRPr lang="en-US" dirty="0"/>
          </a:p>
          <a:p>
            <a:r>
              <a:rPr lang="en-US" dirty="0"/>
              <a:t>Array</a:t>
            </a:r>
          </a:p>
          <a:p>
            <a:r>
              <a:rPr lang="en-US" dirty="0"/>
              <a:t>(</a:t>
            </a:r>
          </a:p>
          <a:p>
            <a:r>
              <a:rPr lang="en-US" dirty="0"/>
              <a:t>     [0] =&gt; Pepito </a:t>
            </a:r>
            <a:r>
              <a:rPr lang="en-US" dirty="0" err="1"/>
              <a:t>Conejo</a:t>
            </a:r>
            <a:endParaRPr lang="en-US" dirty="0"/>
          </a:p>
          <a:p>
            <a:r>
              <a:rPr lang="en-US" dirty="0"/>
              <a:t>)</a:t>
            </a:r>
          </a:p>
          <a:p>
            <a:r>
              <a:rPr lang="en-US" dirty="0"/>
              <a:t>Warning: Unknown: Skipping numeric key 0 in Unknown on line 0</a:t>
            </a:r>
            <a:endParaRPr lang="es-ES" dirty="0"/>
          </a:p>
        </p:txBody>
      </p:sp>
    </p:spTree>
    <p:extLst>
      <p:ext uri="{BB962C8B-B14F-4D97-AF65-F5344CB8AC3E}">
        <p14:creationId xmlns:p14="http://schemas.microsoft.com/office/powerpoint/2010/main" val="2542732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17</a:t>
            </a:fld>
            <a:endParaRPr lang="es-ES" dirty="0"/>
          </a:p>
        </p:txBody>
      </p:sp>
      <p:sp>
        <p:nvSpPr>
          <p:cNvPr id="5" name="Marcador de texto 4">
            <a:extLst>
              <a:ext uri="{FF2B5EF4-FFF2-40B4-BE49-F238E27FC236}">
                <a16:creationId xmlns:a16="http://schemas.microsoft.com/office/drawing/2014/main" id="{8FB8C623-924A-7622-EC7F-B0F59AE0CFD2}"/>
              </a:ext>
            </a:extLst>
          </p:cNvPr>
          <p:cNvSpPr>
            <a:spLocks noGrp="1"/>
          </p:cNvSpPr>
          <p:nvPr>
            <p:ph type="body" idx="1"/>
          </p:nvPr>
        </p:nvSpPr>
        <p:spPr>
          <a:xfrm>
            <a:off x="21343" y="267494"/>
            <a:ext cx="8584526" cy="3552300"/>
          </a:xfrm>
        </p:spPr>
        <p:txBody>
          <a:bodyPr/>
          <a:lstStyle/>
          <a:p>
            <a:pPr marL="114300" indent="0">
              <a:buNone/>
            </a:pPr>
            <a:r>
              <a:rPr lang="es-ES" dirty="0"/>
              <a:t>Botones </a:t>
            </a:r>
            <a:r>
              <a:rPr lang="es-ES" dirty="0" err="1"/>
              <a:t>Reset</a:t>
            </a:r>
            <a:r>
              <a:rPr lang="es-ES" dirty="0"/>
              <a:t> mediante &lt;input&gt; o &lt;</a:t>
            </a:r>
            <a:r>
              <a:rPr lang="es-ES" dirty="0" err="1"/>
              <a:t>button</a:t>
            </a:r>
            <a:r>
              <a:rPr lang="es-ES" dirty="0"/>
              <a:t>&gt;&lt;input </a:t>
            </a:r>
            <a:r>
              <a:rPr lang="es-ES" dirty="0" err="1"/>
              <a:t>reset</a:t>
            </a:r>
            <a:r>
              <a:rPr lang="es-ES" dirty="0"/>
              <a:t>&gt;</a:t>
            </a:r>
          </a:p>
          <a:p>
            <a:pPr marL="114300" indent="0">
              <a:buNone/>
            </a:pPr>
            <a:r>
              <a:rPr lang="es-ES" dirty="0"/>
              <a:t>HTML Living Standard Mozilla </a:t>
            </a:r>
            <a:r>
              <a:rPr lang="es-ES" dirty="0" err="1"/>
              <a:t>Developer</a:t>
            </a:r>
            <a:r>
              <a:rPr lang="es-ES" dirty="0"/>
              <a:t> Network&lt;</a:t>
            </a:r>
            <a:r>
              <a:rPr lang="es-ES" dirty="0" err="1"/>
              <a:t>button</a:t>
            </a:r>
            <a:r>
              <a:rPr lang="es-ES" dirty="0"/>
              <a:t>&gt;</a:t>
            </a:r>
          </a:p>
          <a:p>
            <a:pPr marL="114300" indent="0">
              <a:buNone/>
            </a:pPr>
            <a:r>
              <a:rPr lang="es-ES" dirty="0"/>
              <a:t>HTML Living Standard Mozilla </a:t>
            </a:r>
            <a:r>
              <a:rPr lang="es-ES" dirty="0" err="1"/>
              <a:t>Developer</a:t>
            </a:r>
            <a:r>
              <a:rPr lang="es-ES" dirty="0"/>
              <a:t> Network</a:t>
            </a:r>
          </a:p>
          <a:p>
            <a:pPr marL="114300" indent="0">
              <a:buNone/>
            </a:pPr>
            <a:r>
              <a:rPr lang="es-ES" dirty="0"/>
              <a:t>El botón </a:t>
            </a:r>
            <a:r>
              <a:rPr lang="es-ES" dirty="0" err="1"/>
              <a:t>Reset</a:t>
            </a:r>
            <a:r>
              <a:rPr lang="es-ES" dirty="0"/>
              <a:t> restablece los valores iniciales del formulario. Se crea mediante una etiqueta &lt;input&gt; o &lt;</a:t>
            </a:r>
            <a:r>
              <a:rPr lang="es-ES" dirty="0" err="1"/>
              <a:t>button</a:t>
            </a:r>
            <a:r>
              <a:rPr lang="es-ES" dirty="0"/>
              <a:t>&gt; cuyo atributo </a:t>
            </a:r>
            <a:r>
              <a:rPr lang="es-ES" dirty="0" err="1"/>
              <a:t>type</a:t>
            </a:r>
            <a:r>
              <a:rPr lang="es-ES" dirty="0"/>
              <a:t> tiene el valor </a:t>
            </a:r>
            <a:r>
              <a:rPr lang="es-ES" dirty="0" err="1"/>
              <a:t>reset</a:t>
            </a:r>
            <a:r>
              <a:rPr lang="es-ES" dirty="0"/>
              <a:t>.</a:t>
            </a:r>
          </a:p>
          <a:p>
            <a:pPr marL="114300" indent="0">
              <a:buNone/>
            </a:pPr>
            <a:endParaRPr lang="es-ES" dirty="0"/>
          </a:p>
          <a:p>
            <a:pPr marL="114300" indent="0">
              <a:buNone/>
            </a:pPr>
            <a:r>
              <a:rPr lang="es-ES" dirty="0"/>
              <a:t>&lt;input </a:t>
            </a:r>
            <a:r>
              <a:rPr lang="es-ES" dirty="0" err="1"/>
              <a:t>type</a:t>
            </a:r>
            <a:r>
              <a:rPr lang="es-ES" dirty="0"/>
              <a:t>="</a:t>
            </a:r>
            <a:r>
              <a:rPr lang="es-ES" dirty="0" err="1"/>
              <a:t>reset</a:t>
            </a:r>
            <a:r>
              <a:rPr lang="es-ES" dirty="0"/>
              <a:t>" </a:t>
            </a:r>
            <a:r>
              <a:rPr lang="es-ES" dirty="0" err="1"/>
              <a:t>value</a:t>
            </a:r>
            <a:r>
              <a:rPr lang="es-ES" dirty="0"/>
              <a:t>="Borrar"&gt;</a:t>
            </a:r>
          </a:p>
          <a:p>
            <a:pPr marL="114300" indent="0">
              <a:buNone/>
            </a:pPr>
            <a:endParaRPr lang="es-ES" dirty="0"/>
          </a:p>
        </p:txBody>
      </p:sp>
    </p:spTree>
    <p:extLst>
      <p:ext uri="{BB962C8B-B14F-4D97-AF65-F5344CB8AC3E}">
        <p14:creationId xmlns:p14="http://schemas.microsoft.com/office/powerpoint/2010/main" val="30523605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07504" y="123478"/>
            <a:ext cx="8712968"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 Este código es correcto, ya que el primer índice no es numérico</a:t>
            </a:r>
          </a:p>
          <a:p>
            <a:pPr marL="114300" indent="0">
              <a:buNone/>
            </a:pPr>
            <a:r>
              <a:rPr lang="es-ES" sz="1800" dirty="0">
                <a:latin typeface="Consolas" panose="020B0609020204030204" pitchFamily="49" charset="0"/>
              </a:rPr>
              <a:t>$_SESSION["nombres"][] = "Pepito Conejo";</a:t>
            </a: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"&lt;p&gt;Se ha guardado su nombre.&lt;/p&gt;\n";</a:t>
            </a: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"&lt;pre&gt;"; </a:t>
            </a:r>
            <a:r>
              <a:rPr lang="es-ES" sz="1800" dirty="0" err="1">
                <a:latin typeface="Consolas" panose="020B0609020204030204" pitchFamily="49" charset="0"/>
              </a:rPr>
              <a:t>print_r</a:t>
            </a:r>
            <a:r>
              <a:rPr lang="es-ES" sz="1800" dirty="0">
                <a:latin typeface="Consolas" panose="020B0609020204030204" pitchFamily="49" charset="0"/>
              </a:rPr>
              <a:t>($_SESSION); </a:t>
            </a:r>
            <a:r>
              <a:rPr lang="es-ES" sz="1800" dirty="0" err="1">
                <a:latin typeface="Consolas" panose="020B0609020204030204" pitchFamily="49" charset="0"/>
              </a:rPr>
              <a:t>print</a:t>
            </a:r>
            <a:r>
              <a:rPr lang="es-ES" sz="1800" dirty="0">
                <a:latin typeface="Consolas" panose="020B0609020204030204" pitchFamily="49" charset="0"/>
              </a:rPr>
              <a:t> "&lt;/pre&gt;\n";</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170</a:t>
            </a:fld>
            <a:endParaRPr lang="es-ES" dirty="0"/>
          </a:p>
        </p:txBody>
      </p:sp>
      <p:sp>
        <p:nvSpPr>
          <p:cNvPr id="6" name="CuadroTexto 5">
            <a:extLst>
              <a:ext uri="{FF2B5EF4-FFF2-40B4-BE49-F238E27FC236}">
                <a16:creationId xmlns:a16="http://schemas.microsoft.com/office/drawing/2014/main" id="{61A9F50E-B962-508A-9972-AF723F87D093}"/>
              </a:ext>
            </a:extLst>
          </p:cNvPr>
          <p:cNvSpPr txBox="1"/>
          <p:nvPr/>
        </p:nvSpPr>
        <p:spPr>
          <a:xfrm>
            <a:off x="4211960" y="2844681"/>
            <a:ext cx="4583622" cy="2031325"/>
          </a:xfrm>
          <a:prstGeom prst="rect">
            <a:avLst/>
          </a:prstGeom>
          <a:noFill/>
        </p:spPr>
        <p:txBody>
          <a:bodyPr wrap="square">
            <a:spAutoFit/>
          </a:bodyPr>
          <a:lstStyle/>
          <a:p>
            <a:pPr marL="114300" indent="0">
              <a:buNone/>
            </a:pPr>
            <a:r>
              <a:rPr lang="es-ES" sz="1400" dirty="0">
                <a:latin typeface="Consolas" panose="020B0609020204030204" pitchFamily="49" charset="0"/>
              </a:rPr>
              <a:t>Se ha guardado su nombre.</a:t>
            </a:r>
          </a:p>
          <a:p>
            <a:pPr marL="114300" indent="0">
              <a:buNone/>
            </a:pPr>
            <a:r>
              <a:rPr lang="es-ES" sz="1400" dirty="0">
                <a:latin typeface="Consolas" panose="020B0609020204030204" pitchFamily="49" charset="0"/>
              </a:rPr>
              <a:t>Array</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[nombres] =&gt; Array</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[0] =&gt; Pepito Conejo</a:t>
            </a:r>
          </a:p>
          <a:p>
            <a:pPr marL="114300" indent="0">
              <a:buNone/>
            </a:pPr>
            <a:r>
              <a:rPr lang="es-ES" sz="1400" dirty="0">
                <a:latin typeface="Consolas" panose="020B0609020204030204" pitchFamily="49" charset="0"/>
              </a:rPr>
              <a:t>        )</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a:t>
            </a:r>
          </a:p>
        </p:txBody>
      </p:sp>
    </p:spTree>
    <p:extLst>
      <p:ext uri="{BB962C8B-B14F-4D97-AF65-F5344CB8AC3E}">
        <p14:creationId xmlns:p14="http://schemas.microsoft.com/office/powerpoint/2010/main" val="33236876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5496" y="-164554"/>
            <a:ext cx="9108504" cy="3552300"/>
          </a:xfrm>
        </p:spPr>
        <p:txBody>
          <a:bodyPr/>
          <a:lstStyle/>
          <a:p>
            <a:pPr marL="114300" indent="0">
              <a:buNone/>
            </a:pPr>
            <a:r>
              <a:rPr lang="es-ES" sz="2000" b="1" dirty="0"/>
              <a:t>Cerrar la sesión</a:t>
            </a:r>
          </a:p>
          <a:p>
            <a:pPr marL="114300" indent="0">
              <a:buNone/>
            </a:pPr>
            <a:endParaRPr lang="es-ES" sz="2000" b="1" dirty="0"/>
          </a:p>
          <a:p>
            <a:pPr marL="114300" indent="0">
              <a:buNone/>
            </a:pPr>
            <a:r>
              <a:rPr lang="es-ES" sz="1600" dirty="0">
                <a:latin typeface="Consolas" panose="020B0609020204030204" pitchFamily="49" charset="0"/>
              </a:rPr>
              <a:t>Cerrar una sesión es destruir la matriz $_SESSION y el identificador de la sesión.</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Las sesiones se pueden cerrar de varias maneras:</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El usuario puede cerrar la sesión simplemente cerrando el navegador (no basta con cerrar las pestañas).</a:t>
            </a:r>
          </a:p>
          <a:p>
            <a:pPr marL="114300" indent="0">
              <a:buNone/>
            </a:pPr>
            <a:r>
              <a:rPr lang="es-ES" sz="1600" dirty="0">
                <a:latin typeface="Consolas" panose="020B0609020204030204" pitchFamily="49" charset="0"/>
              </a:rPr>
              <a:t>Un programa puede cerrar la sesión mediante la función </a:t>
            </a:r>
            <a:r>
              <a:rPr lang="es-ES" sz="1600" dirty="0" err="1">
                <a:latin typeface="Consolas" panose="020B0609020204030204" pitchFamily="49" charset="0"/>
              </a:rPr>
              <a:t>session_destroy</a:t>
            </a:r>
            <a:r>
              <a:rPr lang="es-ES" sz="1600" dirty="0">
                <a:latin typeface="Consolas" panose="020B0609020204030204" pitchFamily="49" charset="0"/>
              </a:rPr>
              <a:t>().</a:t>
            </a:r>
          </a:p>
          <a:p>
            <a:pPr marL="114300" indent="0">
              <a:buNone/>
            </a:pPr>
            <a:r>
              <a:rPr lang="es-ES" sz="1600" dirty="0">
                <a:latin typeface="Consolas" panose="020B0609020204030204" pitchFamily="49" charset="0"/>
              </a:rPr>
              <a:t>En general, las cookies tienen una duración establecida en la directiva </a:t>
            </a:r>
            <a:r>
              <a:rPr lang="es-ES" sz="1600" dirty="0" err="1">
                <a:latin typeface="Consolas" panose="020B0609020204030204" pitchFamily="49" charset="0"/>
              </a:rPr>
              <a:t>session.cookie_lifetime</a:t>
            </a:r>
            <a:r>
              <a:rPr lang="es-ES" sz="1600" dirty="0">
                <a:latin typeface="Consolas" panose="020B0609020204030204" pitchFamily="49" charset="0"/>
              </a:rPr>
              <a:t> (y el servidor puede borrar la información cuando ha pasado el tiempo indicado en segundos en la directiva </a:t>
            </a:r>
            <a:r>
              <a:rPr lang="es-ES" sz="1600" dirty="0" err="1">
                <a:latin typeface="Consolas" panose="020B0609020204030204" pitchFamily="49" charset="0"/>
              </a:rPr>
              <a:t>session.gc_maxlifetime</a:t>
            </a:r>
            <a:r>
              <a:rPr lang="es-ES" sz="1600" dirty="0">
                <a:latin typeface="Consolas" panose="020B0609020204030204" pitchFamily="49" charset="0"/>
              </a:rPr>
              <a:t>), pero la duración de una sesión en particular puede establecerse en el momento de su creación mediante la función </a:t>
            </a:r>
            <a:r>
              <a:rPr lang="es-ES" sz="1600" dirty="0" err="1">
                <a:latin typeface="Consolas" panose="020B0609020204030204" pitchFamily="49" charset="0"/>
              </a:rPr>
              <a:t>session_set_cookie_params</a:t>
            </a:r>
            <a:r>
              <a:rPr lang="es-ES" sz="1600" dirty="0">
                <a:latin typeface="Consolas" panose="020B0609020204030204" pitchFamily="49" charset="0"/>
              </a:rPr>
              <a:t>() (tiempo que se puede modificar posteriormente).</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171</a:t>
            </a:fld>
            <a:endParaRPr lang="es-ES" dirty="0"/>
          </a:p>
        </p:txBody>
      </p:sp>
    </p:spTree>
    <p:extLst>
      <p:ext uri="{BB962C8B-B14F-4D97-AF65-F5344CB8AC3E}">
        <p14:creationId xmlns:p14="http://schemas.microsoft.com/office/powerpoint/2010/main" val="5637415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79512" y="123478"/>
            <a:ext cx="8640960" cy="3552300"/>
          </a:xfrm>
        </p:spPr>
        <p:txBody>
          <a:bodyPr/>
          <a:lstStyle/>
          <a:p>
            <a:pPr marL="114300" indent="0">
              <a:buNone/>
            </a:pPr>
            <a:r>
              <a:rPr lang="es-ES" sz="1400" dirty="0">
                <a:latin typeface="Consolas" panose="020B0609020204030204" pitchFamily="49" charset="0"/>
              </a:rPr>
              <a:t>Cuando se destruye una sesión, el programa que ha destruido la sesión sigue teniendo acceso a los valores de $_SESSION creados antes de la destrucción de la sesión, pero las páginas siguientes no. Si se ejecuta el primero de los ejemplos siguientes y después el segundo, se obtienen los resultados indicados:</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session_start</a:t>
            </a: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$_SESSION["nombre"] = "Pepito Conejo";</a:t>
            </a:r>
          </a:p>
          <a:p>
            <a:pPr marL="114300" indent="0">
              <a:buNone/>
            </a:pPr>
            <a:r>
              <a:rPr lang="es-ES" sz="1400" dirty="0" err="1">
                <a:latin typeface="Consolas" panose="020B0609020204030204" pitchFamily="49" charset="0"/>
              </a:rPr>
              <a:t>session_destroy</a:t>
            </a: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($_SESSION["nombre"]))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 nombre es $_SESSION[nombre].&lt;/p&gt;\n";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"&lt;p&gt;No sé su nombre.&lt;/p&gt;\n";</a:t>
            </a:r>
          </a:p>
          <a:p>
            <a:pPr marL="114300" indent="0">
              <a:buNone/>
            </a:pP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172</a:t>
            </a:fld>
            <a:endParaRPr lang="es-ES" dirty="0"/>
          </a:p>
        </p:txBody>
      </p:sp>
      <p:sp>
        <p:nvSpPr>
          <p:cNvPr id="6" name="CuadroTexto 5">
            <a:extLst>
              <a:ext uri="{FF2B5EF4-FFF2-40B4-BE49-F238E27FC236}">
                <a16:creationId xmlns:a16="http://schemas.microsoft.com/office/drawing/2014/main" id="{E9D1EAA0-5567-B268-18AA-666809F45D08}"/>
              </a:ext>
            </a:extLst>
          </p:cNvPr>
          <p:cNvSpPr txBox="1"/>
          <p:nvPr/>
        </p:nvSpPr>
        <p:spPr>
          <a:xfrm>
            <a:off x="3347864" y="1491630"/>
            <a:ext cx="4583622" cy="307777"/>
          </a:xfrm>
          <a:prstGeom prst="rect">
            <a:avLst/>
          </a:prstGeom>
          <a:noFill/>
        </p:spPr>
        <p:txBody>
          <a:bodyPr wrap="square">
            <a:spAutoFit/>
          </a:bodyPr>
          <a:lstStyle/>
          <a:p>
            <a:r>
              <a:rPr lang="es-ES" dirty="0"/>
              <a:t>&lt;p&gt;Su nombre es Pepito Conejo.&lt;/p&gt;</a:t>
            </a:r>
          </a:p>
        </p:txBody>
      </p:sp>
    </p:spTree>
    <p:extLst>
      <p:ext uri="{BB962C8B-B14F-4D97-AF65-F5344CB8AC3E}">
        <p14:creationId xmlns:p14="http://schemas.microsoft.com/office/powerpoint/2010/main" val="21480513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79962" y="1373588"/>
            <a:ext cx="8584526"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if</a:t>
            </a:r>
            <a:r>
              <a:rPr lang="es-ES" sz="1800" dirty="0">
                <a:latin typeface="Consolas" panose="020B0609020204030204" pitchFamily="49" charset="0"/>
              </a:rPr>
              <a:t> (</a:t>
            </a:r>
            <a:r>
              <a:rPr lang="es-ES" sz="1800" dirty="0" err="1">
                <a:latin typeface="Consolas" panose="020B0609020204030204" pitchFamily="49" charset="0"/>
              </a:rPr>
              <a:t>isset</a:t>
            </a:r>
            <a:r>
              <a:rPr lang="es-ES" sz="1800" dirty="0">
                <a:latin typeface="Consolas" panose="020B0609020204030204" pitchFamily="49" charset="0"/>
              </a:rPr>
              <a:t>($_SESSION["nombre"])) {</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print</a:t>
            </a:r>
            <a:r>
              <a:rPr lang="es-ES" sz="1800" dirty="0">
                <a:latin typeface="Consolas" panose="020B0609020204030204" pitchFamily="49" charset="0"/>
              </a:rPr>
              <a:t> "&lt;p&gt;Su nombre es $_SESSION[nombre].&lt;/p&gt;\n";</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else</a:t>
            </a:r>
            <a:r>
              <a:rPr lang="es-ES" sz="1800" dirty="0">
                <a:latin typeface="Consolas" panose="020B0609020204030204" pitchFamily="49" charset="0"/>
              </a:rPr>
              <a:t> {</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print</a:t>
            </a:r>
            <a:r>
              <a:rPr lang="es-ES" sz="1800" dirty="0">
                <a:latin typeface="Consolas" panose="020B0609020204030204" pitchFamily="49" charset="0"/>
              </a:rPr>
              <a:t> "&lt;p&gt;No sé su nombre.&lt;/p&gt;\n";</a:t>
            </a:r>
          </a:p>
          <a:p>
            <a:pPr marL="114300" indent="0">
              <a:buNone/>
            </a:pPr>
            <a:r>
              <a:rPr lang="es-ES" sz="18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173</a:t>
            </a:fld>
            <a:endParaRPr lang="es-ES" dirty="0"/>
          </a:p>
        </p:txBody>
      </p:sp>
      <p:sp>
        <p:nvSpPr>
          <p:cNvPr id="6" name="CuadroTexto 5">
            <a:extLst>
              <a:ext uri="{FF2B5EF4-FFF2-40B4-BE49-F238E27FC236}">
                <a16:creationId xmlns:a16="http://schemas.microsoft.com/office/drawing/2014/main" id="{B594943E-637D-3197-9905-9B45208663FD}"/>
              </a:ext>
            </a:extLst>
          </p:cNvPr>
          <p:cNvSpPr txBox="1"/>
          <p:nvPr/>
        </p:nvSpPr>
        <p:spPr>
          <a:xfrm>
            <a:off x="3643044" y="1635646"/>
            <a:ext cx="4583622" cy="307777"/>
          </a:xfrm>
          <a:prstGeom prst="rect">
            <a:avLst/>
          </a:prstGeom>
          <a:noFill/>
        </p:spPr>
        <p:txBody>
          <a:bodyPr wrap="square">
            <a:spAutoFit/>
          </a:bodyPr>
          <a:lstStyle/>
          <a:p>
            <a:pPr marL="114300" indent="0">
              <a:buNone/>
            </a:pPr>
            <a:r>
              <a:rPr lang="es-ES" sz="1400" dirty="0">
                <a:latin typeface="Consolas" panose="020B0609020204030204" pitchFamily="49" charset="0"/>
              </a:rPr>
              <a:t>&lt;p&gt;No sé su nombre.&lt;/p&gt;</a:t>
            </a:r>
          </a:p>
        </p:txBody>
      </p:sp>
    </p:spTree>
    <p:extLst>
      <p:ext uri="{BB962C8B-B14F-4D97-AF65-F5344CB8AC3E}">
        <p14:creationId xmlns:p14="http://schemas.microsoft.com/office/powerpoint/2010/main" val="36634708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251520" y="411510"/>
            <a:ext cx="8712968" cy="3552300"/>
          </a:xfrm>
        </p:spPr>
        <p:txBody>
          <a:bodyPr/>
          <a:lstStyle/>
          <a:p>
            <a:pPr marL="114300" indent="0">
              <a:buNone/>
            </a:pPr>
            <a:r>
              <a:rPr lang="es-ES" b="1" dirty="0"/>
              <a:t>Nombre de sesión</a:t>
            </a:r>
          </a:p>
          <a:p>
            <a:pPr marL="114300" indent="0">
              <a:buNone/>
            </a:pPr>
            <a:r>
              <a:rPr lang="es-ES" sz="1800" dirty="0">
                <a:latin typeface="Consolas" panose="020B0609020204030204" pitchFamily="49" charset="0"/>
              </a:rPr>
              <a:t>En principio, cuando el navegador se conecta a un servidor, la sesión es única, es decir, todas las páginas del mismo dominio compartirán la misma matriz $_SESSION. La función </a:t>
            </a:r>
            <a:r>
              <a:rPr lang="es-ES" sz="1800" dirty="0" err="1">
                <a:latin typeface="Consolas" panose="020B0609020204030204" pitchFamily="49" charset="0"/>
              </a:rPr>
              <a:t>session_name</a:t>
            </a:r>
            <a:r>
              <a:rPr lang="es-ES" sz="1800" dirty="0">
                <a:latin typeface="Consolas" panose="020B0609020204030204" pitchFamily="49" charset="0"/>
              </a:rPr>
              <a:t>() permite establecer un nombre de sesión específico, de manera que todas las páginas que declaren el mismo nombre de sesión accederán a la misma matriz $_SESSION y las que tengan nombres de sesión distintos accederán a matrices $_SESSION diferentes.</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En el ejemplo siguiente, los dos primeros programas crean la misma variable en $_SESSION, pero como se ha utilizado la función </a:t>
            </a:r>
            <a:r>
              <a:rPr lang="es-ES" sz="1800" dirty="0" err="1">
                <a:latin typeface="Consolas" panose="020B0609020204030204" pitchFamily="49" charset="0"/>
              </a:rPr>
              <a:t>session_name</a:t>
            </a:r>
            <a:r>
              <a:rPr lang="es-ES" sz="1800" dirty="0">
                <a:latin typeface="Consolas" panose="020B0609020204030204" pitchFamily="49" charset="0"/>
              </a:rPr>
              <a:t>() con nombres diferentes, realmente lo hacen en matrices $_SESSION distintas</a:t>
            </a:r>
            <a:r>
              <a:rPr lang="es-ES" dirty="0"/>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174</a:t>
            </a:fld>
            <a:endParaRPr lang="es-ES" dirty="0"/>
          </a:p>
        </p:txBody>
      </p:sp>
    </p:spTree>
    <p:extLst>
      <p:ext uri="{BB962C8B-B14F-4D97-AF65-F5344CB8AC3E}">
        <p14:creationId xmlns:p14="http://schemas.microsoft.com/office/powerpoint/2010/main" val="19473545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251520" y="339502"/>
            <a:ext cx="8136904"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session_name</a:t>
            </a:r>
            <a:r>
              <a:rPr lang="es-ES" sz="1800" dirty="0">
                <a:latin typeface="Consolas" panose="020B0609020204030204" pitchFamily="49" charset="0"/>
              </a:rPr>
              <a:t>("ejemplo1");</a:t>
            </a: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$_SESSION["nombre"] = "Pepito Conejo";</a:t>
            </a: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"&lt;p&gt;El nombre es $_SESSION[nombre]&lt;/p&gt;";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175</a:t>
            </a:fld>
            <a:endParaRPr lang="es-ES" dirty="0"/>
          </a:p>
        </p:txBody>
      </p:sp>
      <p:sp>
        <p:nvSpPr>
          <p:cNvPr id="6" name="CuadroTexto 5">
            <a:extLst>
              <a:ext uri="{FF2B5EF4-FFF2-40B4-BE49-F238E27FC236}">
                <a16:creationId xmlns:a16="http://schemas.microsoft.com/office/drawing/2014/main" id="{7A998E53-5B86-43DA-2353-93B093F52545}"/>
              </a:ext>
            </a:extLst>
          </p:cNvPr>
          <p:cNvSpPr txBox="1"/>
          <p:nvPr/>
        </p:nvSpPr>
        <p:spPr>
          <a:xfrm>
            <a:off x="2843808" y="3147814"/>
            <a:ext cx="4583622" cy="307777"/>
          </a:xfrm>
          <a:prstGeom prst="rect">
            <a:avLst/>
          </a:prstGeom>
          <a:noFill/>
        </p:spPr>
        <p:txBody>
          <a:bodyPr wrap="square">
            <a:spAutoFit/>
          </a:bodyPr>
          <a:lstStyle/>
          <a:p>
            <a:pPr marL="114300" indent="0">
              <a:buNone/>
            </a:pPr>
            <a:r>
              <a:rPr lang="es-ES" sz="1400" dirty="0">
                <a:latin typeface="Consolas" panose="020B0609020204030204" pitchFamily="49" charset="0"/>
              </a:rPr>
              <a:t>El nombre es Pepito Conejo</a:t>
            </a:r>
          </a:p>
        </p:txBody>
      </p:sp>
    </p:spTree>
    <p:extLst>
      <p:ext uri="{BB962C8B-B14F-4D97-AF65-F5344CB8AC3E}">
        <p14:creationId xmlns:p14="http://schemas.microsoft.com/office/powerpoint/2010/main" val="24222748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107504" y="267494"/>
            <a:ext cx="8496944"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session_name</a:t>
            </a:r>
            <a:r>
              <a:rPr lang="es-ES" sz="1800" dirty="0">
                <a:latin typeface="Consolas" panose="020B0609020204030204" pitchFamily="49" charset="0"/>
              </a:rPr>
              <a:t>("ejemplo2");</a:t>
            </a: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$_SESSION["nombre"] = "Juan </a:t>
            </a:r>
            <a:r>
              <a:rPr lang="es-ES" sz="1800" dirty="0" err="1">
                <a:latin typeface="Consolas" panose="020B0609020204030204" pitchFamily="49" charset="0"/>
              </a:rPr>
              <a:t>Fulánez</a:t>
            </a:r>
            <a:r>
              <a:rPr lang="es-ES" sz="1800" dirty="0">
                <a:latin typeface="Consolas" panose="020B0609020204030204" pitchFamily="49" charset="0"/>
              </a:rPr>
              <a:t>";</a:t>
            </a: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"&lt;p&gt;El nombre es $_SESSION[nombre]&lt;/p&gt;";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176</a:t>
            </a:fld>
            <a:endParaRPr lang="es-ES" dirty="0"/>
          </a:p>
        </p:txBody>
      </p:sp>
      <p:sp>
        <p:nvSpPr>
          <p:cNvPr id="6" name="CuadroTexto 5">
            <a:extLst>
              <a:ext uri="{FF2B5EF4-FFF2-40B4-BE49-F238E27FC236}">
                <a16:creationId xmlns:a16="http://schemas.microsoft.com/office/drawing/2014/main" id="{05033BDE-8867-07A8-3E0D-FC8E9CF3CDCD}"/>
              </a:ext>
            </a:extLst>
          </p:cNvPr>
          <p:cNvSpPr txBox="1"/>
          <p:nvPr/>
        </p:nvSpPr>
        <p:spPr>
          <a:xfrm>
            <a:off x="1691680" y="3075806"/>
            <a:ext cx="4583622" cy="307777"/>
          </a:xfrm>
          <a:prstGeom prst="rect">
            <a:avLst/>
          </a:prstGeom>
          <a:noFill/>
        </p:spPr>
        <p:txBody>
          <a:bodyPr wrap="square">
            <a:spAutoFit/>
          </a:bodyPr>
          <a:lstStyle/>
          <a:p>
            <a:pPr marL="114300" indent="0">
              <a:buNone/>
            </a:pPr>
            <a:r>
              <a:rPr lang="es-ES" sz="1400" dirty="0">
                <a:latin typeface="Consolas" panose="020B0609020204030204" pitchFamily="49" charset="0"/>
              </a:rPr>
              <a:t>El nombre es Juan </a:t>
            </a:r>
            <a:r>
              <a:rPr lang="es-ES" sz="1400" dirty="0" err="1">
                <a:latin typeface="Consolas" panose="020B0609020204030204" pitchFamily="49" charset="0"/>
              </a:rPr>
              <a:t>Fulánez</a:t>
            </a:r>
            <a:endParaRPr lang="es-ES" sz="1400" dirty="0">
              <a:latin typeface="Consolas" panose="020B0609020204030204" pitchFamily="49" charset="0"/>
            </a:endParaRPr>
          </a:p>
        </p:txBody>
      </p:sp>
    </p:spTree>
    <p:extLst>
      <p:ext uri="{BB962C8B-B14F-4D97-AF65-F5344CB8AC3E}">
        <p14:creationId xmlns:p14="http://schemas.microsoft.com/office/powerpoint/2010/main" val="20662490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54909" y="339502"/>
            <a:ext cx="8568952" cy="3552300"/>
          </a:xfrm>
        </p:spPr>
        <p:txBody>
          <a:bodyPr/>
          <a:lstStyle/>
          <a:p>
            <a:pPr marL="114300" indent="0">
              <a:buNone/>
            </a:pPr>
            <a:r>
              <a:rPr lang="es-ES" sz="1800" dirty="0">
                <a:latin typeface="Consolas" panose="020B0609020204030204" pitchFamily="49" charset="0"/>
              </a:rPr>
              <a:t>Los dos programas siguientes acceden después a las matrices $_SESSION, pero cada uno accede a la matriz correspondiente al nombre de sesión.</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session_name</a:t>
            </a:r>
            <a:r>
              <a:rPr lang="es-ES" sz="1800" dirty="0">
                <a:latin typeface="Consolas" panose="020B0609020204030204" pitchFamily="49" charset="0"/>
              </a:rPr>
              <a:t>("ejemplo1");</a:t>
            </a: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"&lt;p&gt;El nombre es $_SESSION[nombre]&lt;/p&gt;";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177</a:t>
            </a:fld>
            <a:endParaRPr lang="es-ES" dirty="0"/>
          </a:p>
        </p:txBody>
      </p:sp>
      <p:sp>
        <p:nvSpPr>
          <p:cNvPr id="6" name="CuadroTexto 5">
            <a:extLst>
              <a:ext uri="{FF2B5EF4-FFF2-40B4-BE49-F238E27FC236}">
                <a16:creationId xmlns:a16="http://schemas.microsoft.com/office/drawing/2014/main" id="{BDB713E9-72CF-C51F-4C9C-6045AFA6EB00}"/>
              </a:ext>
            </a:extLst>
          </p:cNvPr>
          <p:cNvSpPr txBox="1"/>
          <p:nvPr/>
        </p:nvSpPr>
        <p:spPr>
          <a:xfrm>
            <a:off x="2627784" y="3737913"/>
            <a:ext cx="4583622" cy="307777"/>
          </a:xfrm>
          <a:prstGeom prst="rect">
            <a:avLst/>
          </a:prstGeom>
          <a:noFill/>
        </p:spPr>
        <p:txBody>
          <a:bodyPr wrap="square">
            <a:spAutoFit/>
          </a:bodyPr>
          <a:lstStyle/>
          <a:p>
            <a:r>
              <a:rPr lang="es-ES" dirty="0"/>
              <a:t>El nombre es Pepito Conejo</a:t>
            </a:r>
          </a:p>
        </p:txBody>
      </p:sp>
    </p:spTree>
    <p:extLst>
      <p:ext uri="{BB962C8B-B14F-4D97-AF65-F5344CB8AC3E}">
        <p14:creationId xmlns:p14="http://schemas.microsoft.com/office/powerpoint/2010/main" val="8987854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611560" y="699542"/>
            <a:ext cx="7776864" cy="3552300"/>
          </a:xfrm>
        </p:spPr>
        <p:txBody>
          <a:bodyPr/>
          <a:lstStyle/>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session_name</a:t>
            </a:r>
            <a:r>
              <a:rPr lang="es-ES" sz="1800" dirty="0">
                <a:latin typeface="Consolas" panose="020B0609020204030204" pitchFamily="49" charset="0"/>
              </a:rPr>
              <a:t>("ejemplo2");</a:t>
            </a: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"&lt;p&gt;El nombre es $_SESSION[nombre]&lt;/p&gt;";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178</a:t>
            </a:fld>
            <a:endParaRPr lang="es-ES" dirty="0"/>
          </a:p>
        </p:txBody>
      </p:sp>
      <p:sp>
        <p:nvSpPr>
          <p:cNvPr id="6" name="CuadroTexto 5">
            <a:extLst>
              <a:ext uri="{FF2B5EF4-FFF2-40B4-BE49-F238E27FC236}">
                <a16:creationId xmlns:a16="http://schemas.microsoft.com/office/drawing/2014/main" id="{EC51BD9E-27E9-B0B5-1958-E619D3B58DC7}"/>
              </a:ext>
            </a:extLst>
          </p:cNvPr>
          <p:cNvSpPr txBox="1"/>
          <p:nvPr/>
        </p:nvSpPr>
        <p:spPr>
          <a:xfrm>
            <a:off x="2051720" y="3219822"/>
            <a:ext cx="4583622" cy="307777"/>
          </a:xfrm>
          <a:prstGeom prst="rect">
            <a:avLst/>
          </a:prstGeom>
          <a:noFill/>
        </p:spPr>
        <p:txBody>
          <a:bodyPr wrap="square">
            <a:spAutoFit/>
          </a:bodyPr>
          <a:lstStyle/>
          <a:p>
            <a:pPr marL="114300" indent="0">
              <a:buNone/>
            </a:pPr>
            <a:r>
              <a:rPr lang="es-ES" sz="1400" dirty="0">
                <a:latin typeface="Consolas" panose="020B0609020204030204" pitchFamily="49" charset="0"/>
              </a:rPr>
              <a:t>El nombre es Juan </a:t>
            </a:r>
            <a:r>
              <a:rPr lang="es-ES" sz="1400" dirty="0" err="1">
                <a:latin typeface="Consolas" panose="020B0609020204030204" pitchFamily="49" charset="0"/>
              </a:rPr>
              <a:t>Fulánez</a:t>
            </a:r>
            <a:endParaRPr lang="es-ES" sz="1400" dirty="0">
              <a:latin typeface="Consolas" panose="020B0609020204030204" pitchFamily="49" charset="0"/>
            </a:endParaRPr>
          </a:p>
        </p:txBody>
      </p:sp>
    </p:spTree>
    <p:extLst>
      <p:ext uri="{BB962C8B-B14F-4D97-AF65-F5344CB8AC3E}">
        <p14:creationId xmlns:p14="http://schemas.microsoft.com/office/powerpoint/2010/main" val="30084325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FC0B67-8D6C-AA43-F322-7DB968E0FFC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323528" y="1373588"/>
            <a:ext cx="8640960" cy="3552300"/>
          </a:xfrm>
        </p:spPr>
        <p:txBody>
          <a:bodyPr/>
          <a:lstStyle/>
          <a:p>
            <a:pPr marL="114300" indent="0">
              <a:buNone/>
            </a:pPr>
            <a:r>
              <a:rPr lang="es-ES" dirty="0"/>
              <a:t>El nombre de sesión distingue entre minúsculas y mayúsculas, es decir, dos sesiones con el mismo nombre, pero uno en minúsculas y otro en mayúsculas, son dos sesiones distintas.</a:t>
            </a:r>
          </a:p>
          <a:p>
            <a:pPr marL="114300" indent="0">
              <a:buNone/>
            </a:pPr>
            <a:endParaRPr lang="es-ES" dirty="0"/>
          </a:p>
          <a:p>
            <a:pPr marL="114300" indent="0">
              <a:buNone/>
            </a:pPr>
            <a:r>
              <a:rPr lang="es-ES" dirty="0"/>
              <a:t>El nombre de la sesión no puede contener únicamente números, ni tampoco puede contener los caracteres espacio ( ), punto (.), </a:t>
            </a:r>
            <a:r>
              <a:rPr lang="es-ES" dirty="0" err="1"/>
              <a:t>ampersand</a:t>
            </a:r>
            <a:r>
              <a:rPr lang="es-ES" dirty="0"/>
              <a:t> (&amp;), más (+), corchete izquierdo ([) ni almohadilla (#).</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179</a:t>
            </a:fld>
            <a:endParaRPr lang="es-ES" dirty="0"/>
          </a:p>
        </p:txBody>
      </p:sp>
    </p:spTree>
    <p:extLst>
      <p:ext uri="{BB962C8B-B14F-4D97-AF65-F5344CB8AC3E}">
        <p14:creationId xmlns:p14="http://schemas.microsoft.com/office/powerpoint/2010/main" val="272575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18</a:t>
            </a:fld>
            <a:endParaRPr lang="es-ES" dirty="0"/>
          </a:p>
        </p:txBody>
      </p:sp>
      <p:sp>
        <p:nvSpPr>
          <p:cNvPr id="5" name="Marcador de texto 4">
            <a:extLst>
              <a:ext uri="{FF2B5EF4-FFF2-40B4-BE49-F238E27FC236}">
                <a16:creationId xmlns:a16="http://schemas.microsoft.com/office/drawing/2014/main" id="{0838DCC2-7E1B-3830-8962-839BDDACA8E7}"/>
              </a:ext>
            </a:extLst>
          </p:cNvPr>
          <p:cNvSpPr>
            <a:spLocks noGrp="1"/>
          </p:cNvSpPr>
          <p:nvPr>
            <p:ph type="body" idx="1"/>
          </p:nvPr>
        </p:nvSpPr>
        <p:spPr>
          <a:xfrm>
            <a:off x="144378" y="195486"/>
            <a:ext cx="8352928" cy="3552300"/>
          </a:xfrm>
        </p:spPr>
        <p:txBody>
          <a:bodyPr/>
          <a:lstStyle/>
          <a:p>
            <a:r>
              <a:rPr lang="es-ES" sz="1600" dirty="0"/>
              <a:t>Caja de texto: &lt;input </a:t>
            </a:r>
            <a:r>
              <a:rPr lang="es-ES" sz="1600" dirty="0" err="1"/>
              <a:t>type</a:t>
            </a:r>
            <a:r>
              <a:rPr lang="es-ES" sz="1600" dirty="0"/>
              <a:t>="</a:t>
            </a:r>
            <a:r>
              <a:rPr lang="es-ES" sz="1600" dirty="0" err="1"/>
              <a:t>text</a:t>
            </a:r>
            <a:r>
              <a:rPr lang="es-ES" sz="1600" dirty="0"/>
              <a:t>"&gt;&lt;input </a:t>
            </a:r>
            <a:r>
              <a:rPr lang="es-ES" sz="1600" dirty="0" err="1"/>
              <a:t>text</a:t>
            </a:r>
            <a:r>
              <a:rPr lang="es-ES" sz="1600" dirty="0"/>
              <a:t>&gt;</a:t>
            </a:r>
          </a:p>
          <a:p>
            <a:r>
              <a:rPr lang="es-ES" sz="1600" dirty="0"/>
              <a:t>HTML Living Standard Mozilla </a:t>
            </a:r>
            <a:r>
              <a:rPr lang="es-ES" sz="1600" dirty="0" err="1"/>
              <a:t>Developer</a:t>
            </a:r>
            <a:r>
              <a:rPr lang="es-ES" sz="1600" dirty="0"/>
              <a:t> Network</a:t>
            </a:r>
          </a:p>
          <a:p>
            <a:r>
              <a:rPr lang="es-ES" sz="1600" dirty="0"/>
              <a:t>Las cajas de texto de una sola línea se crean mediante una etiqueta &lt;input&gt; cuyo atributo </a:t>
            </a:r>
            <a:r>
              <a:rPr lang="es-ES" sz="1600" dirty="0" err="1"/>
              <a:t>type</a:t>
            </a:r>
            <a:r>
              <a:rPr lang="es-ES" sz="1600" dirty="0"/>
              <a:t> tiene el valor </a:t>
            </a:r>
            <a:r>
              <a:rPr lang="es-ES" sz="1600" dirty="0" err="1"/>
              <a:t>text</a:t>
            </a:r>
            <a:r>
              <a:rPr lang="es-ES" sz="1600" dirty="0"/>
              <a:t>.</a:t>
            </a:r>
          </a:p>
          <a:p>
            <a:endParaRPr lang="es-ES" sz="1600" dirty="0"/>
          </a:p>
          <a:p>
            <a:r>
              <a:rPr lang="en-US" sz="1600" dirty="0"/>
              <a:t>&lt;input type="text" name="</a:t>
            </a:r>
            <a:r>
              <a:rPr lang="en-US" sz="1600" dirty="0" err="1"/>
              <a:t>texto</a:t>
            </a:r>
            <a:r>
              <a:rPr lang="en-US" sz="1600" dirty="0"/>
              <a:t>"&gt;</a:t>
            </a:r>
          </a:p>
          <a:p>
            <a:endParaRPr lang="en-US" sz="1600" dirty="0"/>
          </a:p>
          <a:p>
            <a:r>
              <a:rPr lang="es-ES" sz="1600" dirty="0"/>
              <a:t>El atributo </a:t>
            </a:r>
            <a:r>
              <a:rPr lang="es-ES" sz="1600" dirty="0" err="1"/>
              <a:t>value</a:t>
            </a:r>
            <a:r>
              <a:rPr lang="es-ES" sz="1600" dirty="0"/>
              <a:t> (optativo) permite incluir un texto en la caja de texto para que el usuario lo modifique. HTML 5 introdujo el atributo </a:t>
            </a:r>
            <a:r>
              <a:rPr lang="es-ES" sz="1600" dirty="0" err="1"/>
              <a:t>placeholder</a:t>
            </a:r>
            <a:r>
              <a:rPr lang="es-ES" sz="1600" dirty="0"/>
              <a:t>, mucho más cómodo para el usuario, ya que no tiene que borrar el texto de ayuda.</a:t>
            </a:r>
          </a:p>
          <a:p>
            <a:endParaRPr lang="es-ES" sz="1600" dirty="0"/>
          </a:p>
          <a:p>
            <a:r>
              <a:rPr lang="es-ES" sz="1600" dirty="0"/>
              <a:t>&lt;input </a:t>
            </a:r>
            <a:r>
              <a:rPr lang="es-ES" sz="1600" dirty="0" err="1"/>
              <a:t>type</a:t>
            </a:r>
            <a:r>
              <a:rPr lang="es-ES" sz="1600" dirty="0"/>
              <a:t>="</a:t>
            </a:r>
            <a:r>
              <a:rPr lang="es-ES" sz="1600" dirty="0" err="1"/>
              <a:t>text</a:t>
            </a:r>
            <a:r>
              <a:rPr lang="es-ES" sz="1600" dirty="0"/>
              <a:t>" </a:t>
            </a:r>
            <a:r>
              <a:rPr lang="es-ES" sz="1600" dirty="0" err="1"/>
              <a:t>name</a:t>
            </a:r>
            <a:r>
              <a:rPr lang="es-ES" sz="1600" dirty="0"/>
              <a:t>="texto" </a:t>
            </a:r>
            <a:r>
              <a:rPr lang="es-ES" sz="1600" dirty="0" err="1"/>
              <a:t>value</a:t>
            </a:r>
            <a:r>
              <a:rPr lang="es-ES" sz="1600" dirty="0"/>
              <a:t>="Escriba algo"&gt;</a:t>
            </a:r>
          </a:p>
        </p:txBody>
      </p:sp>
      <p:pic>
        <p:nvPicPr>
          <p:cNvPr id="12" name="Imagen 11">
            <a:extLst>
              <a:ext uri="{FF2B5EF4-FFF2-40B4-BE49-F238E27FC236}">
                <a16:creationId xmlns:a16="http://schemas.microsoft.com/office/drawing/2014/main" id="{4669E73C-8CED-9D93-441A-A0AAC9D2B9B5}"/>
              </a:ext>
            </a:extLst>
          </p:cNvPr>
          <p:cNvPicPr>
            <a:picLocks noChangeAspect="1"/>
          </p:cNvPicPr>
          <p:nvPr/>
        </p:nvPicPr>
        <p:blipFill rotWithShape="1">
          <a:blip r:embed="rId2"/>
          <a:srcRect l="55603" t="86363" r="5582" b="835"/>
          <a:stretch/>
        </p:blipFill>
        <p:spPr>
          <a:xfrm>
            <a:off x="5148064" y="4011910"/>
            <a:ext cx="3493258" cy="648073"/>
          </a:xfrm>
          <a:prstGeom prst="rect">
            <a:avLst/>
          </a:prstGeom>
        </p:spPr>
      </p:pic>
    </p:spTree>
    <p:extLst>
      <p:ext uri="{BB962C8B-B14F-4D97-AF65-F5344CB8AC3E}">
        <p14:creationId xmlns:p14="http://schemas.microsoft.com/office/powerpoint/2010/main" val="22382410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694820B-DEAB-6CCA-C958-AD7DCCBE89AB}"/>
              </a:ext>
            </a:extLst>
          </p:cNvPr>
          <p:cNvSpPr>
            <a:spLocks noGrp="1"/>
          </p:cNvSpPr>
          <p:nvPr>
            <p:ph type="body" idx="1"/>
          </p:nvPr>
        </p:nvSpPr>
        <p:spPr>
          <a:xfrm>
            <a:off x="20850" y="51470"/>
            <a:ext cx="9015645" cy="3552300"/>
          </a:xfrm>
        </p:spPr>
        <p:txBody>
          <a:bodyPr/>
          <a:lstStyle/>
          <a:p>
            <a:r>
              <a:rPr lang="es-ES" dirty="0"/>
              <a:t>Borrar elementos de la sesión</a:t>
            </a:r>
          </a:p>
          <a:p>
            <a:pPr marL="114300" indent="0">
              <a:buNone/>
            </a:pPr>
            <a:r>
              <a:rPr lang="es-ES" sz="1800" dirty="0">
                <a:latin typeface="Consolas" panose="020B0609020204030204" pitchFamily="49" charset="0"/>
              </a:rPr>
              <a:t>Los valores de $_SESSION se borran como en cualquier otra matriz mediante la función </a:t>
            </a:r>
            <a:r>
              <a:rPr lang="es-ES" sz="1800" dirty="0" err="1">
                <a:latin typeface="Consolas" panose="020B0609020204030204" pitchFamily="49" charset="0"/>
              </a:rPr>
              <a:t>unset</a:t>
            </a:r>
            <a:r>
              <a:rPr lang="es-ES" sz="1800" dirty="0">
                <a:latin typeface="Consolas" panose="020B0609020204030204" pitchFamily="49" charset="0"/>
              </a:rPr>
              <a: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php</a:t>
            </a:r>
            <a:endParaRPr lang="es-ES" sz="1800" dirty="0">
              <a:latin typeface="Consolas" panose="020B0609020204030204" pitchFamily="49" charset="0"/>
            </a:endParaRPr>
          </a:p>
          <a:p>
            <a:pPr marL="114300" indent="0">
              <a:buNone/>
            </a:pPr>
            <a:r>
              <a:rPr lang="es-ES" sz="1800" dirty="0" err="1">
                <a:latin typeface="Consolas" panose="020B0609020204030204" pitchFamily="49" charset="0"/>
              </a:rPr>
              <a:t>session_start</a:t>
            </a:r>
            <a:r>
              <a:rPr lang="es-ES" sz="1800" dirty="0">
                <a:latin typeface="Consolas" panose="020B0609020204030204" pitchFamily="49" charset="0"/>
              </a:rPr>
              <a:t>();</a:t>
            </a:r>
          </a:p>
          <a:p>
            <a:pPr marL="114300" indent="0">
              <a:buNone/>
            </a:pPr>
            <a:r>
              <a:rPr lang="es-ES" sz="1800" dirty="0">
                <a:latin typeface="Consolas" panose="020B0609020204030204" pitchFamily="49" charset="0"/>
              </a:rPr>
              <a:t>$_SESSION["nombre"] = "Pepito Conejo";</a:t>
            </a:r>
          </a:p>
          <a:p>
            <a:pPr marL="114300" indent="0">
              <a:buNone/>
            </a:pPr>
            <a:r>
              <a:rPr lang="es-ES" sz="1800" dirty="0" err="1">
                <a:latin typeface="Consolas" panose="020B0609020204030204" pitchFamily="49" charset="0"/>
              </a:rPr>
              <a:t>print</a:t>
            </a:r>
            <a:r>
              <a:rPr lang="es-ES" sz="1800" dirty="0">
                <a:latin typeface="Consolas" panose="020B0609020204030204" pitchFamily="49" charset="0"/>
              </a:rPr>
              <a:t> "&lt;p&gt;Su nombre es $_SESSION[nombre].&lt;/p&gt;\n";</a:t>
            </a:r>
          </a:p>
          <a:p>
            <a:pPr marL="114300" indent="0">
              <a:buNone/>
            </a:pPr>
            <a:r>
              <a:rPr lang="es-ES" sz="1800" dirty="0" err="1">
                <a:latin typeface="Consolas" panose="020B0609020204030204" pitchFamily="49" charset="0"/>
              </a:rPr>
              <a:t>unset</a:t>
            </a:r>
            <a:r>
              <a:rPr lang="es-ES" sz="1800" dirty="0">
                <a:latin typeface="Consolas" panose="020B0609020204030204" pitchFamily="49" charset="0"/>
              </a:rPr>
              <a:t>($_SESSION["nombre"]);</a:t>
            </a:r>
          </a:p>
          <a:p>
            <a:pPr marL="114300" indent="0">
              <a:buNone/>
            </a:pPr>
            <a:r>
              <a:rPr lang="es-ES" sz="1800" dirty="0" err="1">
                <a:latin typeface="Consolas" panose="020B0609020204030204" pitchFamily="49" charset="0"/>
              </a:rPr>
              <a:t>if</a:t>
            </a:r>
            <a:r>
              <a:rPr lang="es-ES" sz="1800" dirty="0">
                <a:latin typeface="Consolas" panose="020B0609020204030204" pitchFamily="49" charset="0"/>
              </a:rPr>
              <a:t> (</a:t>
            </a:r>
            <a:r>
              <a:rPr lang="es-ES" sz="1800" dirty="0" err="1">
                <a:latin typeface="Consolas" panose="020B0609020204030204" pitchFamily="49" charset="0"/>
              </a:rPr>
              <a:t>isset</a:t>
            </a:r>
            <a:r>
              <a:rPr lang="es-ES" sz="1800" dirty="0">
                <a:latin typeface="Consolas" panose="020B0609020204030204" pitchFamily="49" charset="0"/>
              </a:rPr>
              <a:t>($_SESSION["nombre"])) {</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print</a:t>
            </a:r>
            <a:r>
              <a:rPr lang="es-ES" sz="1800" dirty="0">
                <a:latin typeface="Consolas" panose="020B0609020204030204" pitchFamily="49" charset="0"/>
              </a:rPr>
              <a:t> "&lt;p&gt;Su nombre es $_SESSION[nombre].&lt;/p&gt;\n";</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else</a:t>
            </a:r>
            <a:r>
              <a:rPr lang="es-ES" sz="1800" dirty="0">
                <a:latin typeface="Consolas" panose="020B0609020204030204" pitchFamily="49" charset="0"/>
              </a:rPr>
              <a:t> {</a:t>
            </a:r>
          </a:p>
          <a:p>
            <a:pPr marL="114300" indent="0">
              <a:buNone/>
            </a:pPr>
            <a:r>
              <a:rPr lang="es-ES" sz="1800" dirty="0">
                <a:latin typeface="Consolas" panose="020B0609020204030204" pitchFamily="49" charset="0"/>
              </a:rPr>
              <a:t>    </a:t>
            </a:r>
            <a:r>
              <a:rPr lang="es-ES" sz="1800" dirty="0" err="1">
                <a:latin typeface="Consolas" panose="020B0609020204030204" pitchFamily="49" charset="0"/>
              </a:rPr>
              <a:t>print</a:t>
            </a:r>
            <a:r>
              <a:rPr lang="es-ES" sz="1800" dirty="0">
                <a:latin typeface="Consolas" panose="020B0609020204030204" pitchFamily="49" charset="0"/>
              </a:rPr>
              <a:t> "&lt;p&gt;No sé su nombre.&lt;/p&gt;\n";</a:t>
            </a:r>
          </a:p>
          <a:p>
            <a:pPr marL="114300" indent="0">
              <a:buNone/>
            </a:pPr>
            <a:r>
              <a:rPr lang="es-ES" sz="18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D6BE2239-931E-77EC-4E4F-979746E5553D}"/>
              </a:ext>
            </a:extLst>
          </p:cNvPr>
          <p:cNvSpPr>
            <a:spLocks noGrp="1"/>
          </p:cNvSpPr>
          <p:nvPr>
            <p:ph type="sldNum" idx="10"/>
          </p:nvPr>
        </p:nvSpPr>
        <p:spPr/>
        <p:txBody>
          <a:bodyPr/>
          <a:lstStyle/>
          <a:p>
            <a:fld id="{00000000-1234-1234-1234-123412341234}" type="slidenum">
              <a:rPr lang="es-ES" smtClean="0"/>
              <a:pPr/>
              <a:t>180</a:t>
            </a:fld>
            <a:endParaRPr lang="es-ES" dirty="0"/>
          </a:p>
        </p:txBody>
      </p:sp>
      <p:sp>
        <p:nvSpPr>
          <p:cNvPr id="6" name="CuadroTexto 5">
            <a:extLst>
              <a:ext uri="{FF2B5EF4-FFF2-40B4-BE49-F238E27FC236}">
                <a16:creationId xmlns:a16="http://schemas.microsoft.com/office/drawing/2014/main" id="{72A0BE5A-C8C3-A77F-EACF-6771EF019DE9}"/>
              </a:ext>
            </a:extLst>
          </p:cNvPr>
          <p:cNvSpPr txBox="1"/>
          <p:nvPr/>
        </p:nvSpPr>
        <p:spPr>
          <a:xfrm>
            <a:off x="4067944" y="1419622"/>
            <a:ext cx="4583622" cy="523220"/>
          </a:xfrm>
          <a:prstGeom prst="rect">
            <a:avLst/>
          </a:prstGeom>
          <a:noFill/>
        </p:spPr>
        <p:txBody>
          <a:bodyPr wrap="square">
            <a:spAutoFit/>
          </a:bodyPr>
          <a:lstStyle/>
          <a:p>
            <a:r>
              <a:rPr lang="es-ES" dirty="0"/>
              <a:t>&lt;p&gt;Su nombre es Pepito Conejo.&lt;/p&gt;</a:t>
            </a:r>
          </a:p>
          <a:p>
            <a:r>
              <a:rPr lang="es-ES" dirty="0"/>
              <a:t>&lt;p&gt;No sé su nombre.&lt;/p&gt;</a:t>
            </a:r>
          </a:p>
        </p:txBody>
      </p:sp>
    </p:spTree>
    <p:extLst>
      <p:ext uri="{BB962C8B-B14F-4D97-AF65-F5344CB8AC3E}">
        <p14:creationId xmlns:p14="http://schemas.microsoft.com/office/powerpoint/2010/main" val="3457687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251520" y="99570"/>
            <a:ext cx="8656534" cy="3552300"/>
          </a:xfrm>
        </p:spPr>
        <p:txBody>
          <a:bodyPr/>
          <a:lstStyle/>
          <a:p>
            <a:pPr marL="114300" indent="0">
              <a:buNone/>
            </a:pPr>
            <a:r>
              <a:rPr lang="es-ES" sz="1800" dirty="0"/>
              <a:t>Para borrar todos los valores de $_SESSION se pueden borrar uno a uno o utilizar la función </a:t>
            </a:r>
            <a:r>
              <a:rPr lang="es-ES" sz="1800" dirty="0" err="1"/>
              <a:t>session_unset</a:t>
            </a:r>
            <a:r>
              <a:rPr lang="es-ES" sz="1800" dirty="0"/>
              <a:t>(), pero normalmente no se debe utilizar </a:t>
            </a:r>
            <a:r>
              <a:rPr lang="es-ES" sz="1800" dirty="0" err="1"/>
              <a:t>unset</a:t>
            </a:r>
            <a:r>
              <a:rPr lang="es-ES" sz="1800" dirty="0"/>
              <a:t>():</a:t>
            </a:r>
          </a:p>
          <a:p>
            <a:pPr marL="114300" indent="0">
              <a:buNone/>
            </a:pPr>
            <a:endParaRPr lang="es-ES" sz="1800" dirty="0"/>
          </a:p>
          <a:p>
            <a:pPr marL="114300" indent="0">
              <a:buNone/>
            </a:pPr>
            <a:r>
              <a:rPr lang="es-ES" sz="1800" dirty="0" err="1"/>
              <a:t>unset</a:t>
            </a:r>
            <a:r>
              <a:rPr lang="es-ES" sz="1800" dirty="0"/>
              <a:t>($_SESSION) impide que el resto de la página escriba o lea valores en $_SESSION, pero la sesión conserva los valores, por lo que otras páginas seguirían viendo esos valores.</a:t>
            </a:r>
          </a:p>
          <a:p>
            <a:pPr marL="114300" indent="0">
              <a:buNone/>
            </a:pPr>
            <a:endParaRPr lang="es-ES" sz="1800" dirty="0"/>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181</a:t>
            </a:fld>
            <a:endParaRPr lang="es-ES" dirty="0"/>
          </a:p>
        </p:txBody>
      </p:sp>
    </p:spTree>
    <p:extLst>
      <p:ext uri="{BB962C8B-B14F-4D97-AF65-F5344CB8AC3E}">
        <p14:creationId xmlns:p14="http://schemas.microsoft.com/office/powerpoint/2010/main" val="42154177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B5B46-B54D-1FF6-B155-C83F4AA1DF77}"/>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182</a:t>
            </a:fld>
            <a:endParaRPr lang="es-ES" dirty="0"/>
          </a:p>
        </p:txBody>
      </p:sp>
      <p:sp>
        <p:nvSpPr>
          <p:cNvPr id="6" name="CuadroTexto 5">
            <a:extLst>
              <a:ext uri="{FF2B5EF4-FFF2-40B4-BE49-F238E27FC236}">
                <a16:creationId xmlns:a16="http://schemas.microsoft.com/office/drawing/2014/main" id="{607AE579-C4B4-0A69-853A-90C31EB5E8CA}"/>
              </a:ext>
            </a:extLst>
          </p:cNvPr>
          <p:cNvSpPr txBox="1"/>
          <p:nvPr/>
        </p:nvSpPr>
        <p:spPr>
          <a:xfrm>
            <a:off x="323528" y="1707654"/>
            <a:ext cx="4583622" cy="3323987"/>
          </a:xfrm>
          <a:prstGeom prst="rect">
            <a:avLst/>
          </a:prstGeom>
          <a:noFill/>
        </p:spPr>
        <p:txBody>
          <a:bodyPr wrap="square">
            <a:spAutoFit/>
          </a:bodyPr>
          <a:lstStyle/>
          <a:p>
            <a:r>
              <a:rPr lang="es-ES" dirty="0"/>
              <a:t>&lt;?</a:t>
            </a:r>
            <a:r>
              <a:rPr lang="es-ES" dirty="0" err="1"/>
              <a:t>php</a:t>
            </a:r>
            <a:endParaRPr lang="es-ES" dirty="0"/>
          </a:p>
          <a:p>
            <a:r>
              <a:rPr lang="es-ES" dirty="0" err="1"/>
              <a:t>session_start</a:t>
            </a:r>
            <a:r>
              <a:rPr lang="es-ES" dirty="0"/>
              <a:t>();</a:t>
            </a:r>
          </a:p>
          <a:p>
            <a:r>
              <a:rPr lang="es-ES" dirty="0"/>
              <a:t>$_SESSION["nombre"] = "Pepito";</a:t>
            </a:r>
          </a:p>
          <a:p>
            <a:r>
              <a:rPr lang="es-ES" dirty="0" err="1"/>
              <a:t>unset</a:t>
            </a:r>
            <a:r>
              <a:rPr lang="es-ES" dirty="0"/>
              <a:t>($_SESSION);</a:t>
            </a:r>
          </a:p>
          <a:p>
            <a:r>
              <a:rPr lang="es-ES" dirty="0"/>
              <a:t>$_SESSION["apellidos"] = "Conejo";</a:t>
            </a:r>
          </a:p>
          <a:p>
            <a:r>
              <a:rPr lang="es-ES" dirty="0" err="1"/>
              <a:t>header</a:t>
            </a:r>
            <a:r>
              <a:rPr lang="es-ES" dirty="0"/>
              <a:t>("Location:pagina-2.php");</a:t>
            </a:r>
          </a:p>
          <a:p>
            <a:endParaRPr lang="es-ES" dirty="0"/>
          </a:p>
          <a:p>
            <a:r>
              <a:rPr lang="fr-FR" dirty="0"/>
              <a:t>&lt;?</a:t>
            </a:r>
            <a:r>
              <a:rPr lang="fr-FR" dirty="0" err="1"/>
              <a:t>php</a:t>
            </a:r>
            <a:endParaRPr lang="fr-FR" dirty="0"/>
          </a:p>
          <a:p>
            <a:r>
              <a:rPr lang="fr-FR" dirty="0" err="1"/>
              <a:t>session_start</a:t>
            </a:r>
            <a:r>
              <a:rPr lang="fr-FR" dirty="0"/>
              <a:t>();</a:t>
            </a:r>
          </a:p>
          <a:p>
            <a:r>
              <a:rPr lang="fr-FR" dirty="0"/>
              <a:t>$_SESSION["</a:t>
            </a:r>
            <a:r>
              <a:rPr lang="fr-FR" dirty="0" err="1"/>
              <a:t>saludo</a:t>
            </a:r>
            <a:r>
              <a:rPr lang="fr-FR" dirty="0"/>
              <a:t>"] = "</a:t>
            </a:r>
            <a:r>
              <a:rPr lang="fr-FR" dirty="0" err="1"/>
              <a:t>Hola</a:t>
            </a:r>
            <a:r>
              <a:rPr lang="fr-FR" dirty="0"/>
              <a:t>";</a:t>
            </a:r>
          </a:p>
          <a:p>
            <a:r>
              <a:rPr lang="fr-FR" dirty="0" err="1"/>
              <a:t>print</a:t>
            </a:r>
            <a:r>
              <a:rPr lang="fr-FR" dirty="0"/>
              <a:t> "&lt;</a:t>
            </a:r>
            <a:r>
              <a:rPr lang="fr-FR" dirty="0" err="1"/>
              <a:t>pre</a:t>
            </a:r>
            <a:r>
              <a:rPr lang="fr-FR" dirty="0"/>
              <a:t>&gt;\n";</a:t>
            </a:r>
          </a:p>
          <a:p>
            <a:r>
              <a:rPr lang="fr-FR" dirty="0" err="1"/>
              <a:t>print_r</a:t>
            </a:r>
            <a:r>
              <a:rPr lang="fr-FR" dirty="0"/>
              <a:t> ($_SESSION);</a:t>
            </a:r>
          </a:p>
          <a:p>
            <a:r>
              <a:rPr lang="fr-FR" dirty="0" err="1"/>
              <a:t>print</a:t>
            </a:r>
            <a:r>
              <a:rPr lang="fr-FR" dirty="0"/>
              <a:t> "&lt;/</a:t>
            </a:r>
            <a:r>
              <a:rPr lang="fr-FR" dirty="0" err="1"/>
              <a:t>pre</a:t>
            </a:r>
            <a:r>
              <a:rPr lang="fr-FR" dirty="0"/>
              <a:t>&gt;\n";</a:t>
            </a:r>
            <a:endParaRPr lang="es-ES" dirty="0"/>
          </a:p>
          <a:p>
            <a:endParaRPr lang="es-ES" dirty="0"/>
          </a:p>
          <a:p>
            <a:endParaRPr lang="es-ES" dirty="0"/>
          </a:p>
        </p:txBody>
      </p:sp>
      <p:sp>
        <p:nvSpPr>
          <p:cNvPr id="9" name="CuadroTexto 8">
            <a:extLst>
              <a:ext uri="{FF2B5EF4-FFF2-40B4-BE49-F238E27FC236}">
                <a16:creationId xmlns:a16="http://schemas.microsoft.com/office/drawing/2014/main" id="{3DF65A4C-B149-B06E-4408-9800F93DEBC9}"/>
              </a:ext>
            </a:extLst>
          </p:cNvPr>
          <p:cNvSpPr txBox="1"/>
          <p:nvPr/>
        </p:nvSpPr>
        <p:spPr>
          <a:xfrm>
            <a:off x="4240111" y="2262310"/>
            <a:ext cx="4583622" cy="1600438"/>
          </a:xfrm>
          <a:prstGeom prst="rect">
            <a:avLst/>
          </a:prstGeom>
          <a:noFill/>
        </p:spPr>
        <p:txBody>
          <a:bodyPr wrap="square">
            <a:spAutoFit/>
          </a:bodyPr>
          <a:lstStyle/>
          <a:p>
            <a:r>
              <a:rPr lang="es-ES" dirty="0"/>
              <a:t>&lt;pre&gt;</a:t>
            </a:r>
          </a:p>
          <a:p>
            <a:r>
              <a:rPr lang="es-ES" dirty="0"/>
              <a:t>Array</a:t>
            </a:r>
          </a:p>
          <a:p>
            <a:r>
              <a:rPr lang="es-ES" dirty="0"/>
              <a:t>(</a:t>
            </a:r>
          </a:p>
          <a:p>
            <a:r>
              <a:rPr lang="es-ES" dirty="0"/>
              <a:t>    [nombre] =&gt; Pepito</a:t>
            </a:r>
          </a:p>
          <a:p>
            <a:r>
              <a:rPr lang="es-ES" dirty="0"/>
              <a:t>    [saludo] =&gt; Hola</a:t>
            </a:r>
          </a:p>
          <a:p>
            <a:r>
              <a:rPr lang="es-ES" dirty="0"/>
              <a:t>)</a:t>
            </a:r>
          </a:p>
          <a:p>
            <a:r>
              <a:rPr lang="es-ES" dirty="0"/>
              <a:t>&lt;/pre&gt;</a:t>
            </a:r>
          </a:p>
        </p:txBody>
      </p:sp>
    </p:spTree>
    <p:extLst>
      <p:ext uri="{BB962C8B-B14F-4D97-AF65-F5344CB8AC3E}">
        <p14:creationId xmlns:p14="http://schemas.microsoft.com/office/powerpoint/2010/main" val="41812621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35496" y="-20538"/>
            <a:ext cx="8856984" cy="3552300"/>
          </a:xfrm>
        </p:spPr>
        <p:txBody>
          <a:bodyPr/>
          <a:lstStyle/>
          <a:p>
            <a:pPr marL="114300" indent="0">
              <a:buNone/>
            </a:pPr>
            <a:r>
              <a:rPr lang="es-ES" sz="1800" dirty="0"/>
              <a:t>la función </a:t>
            </a:r>
            <a:r>
              <a:rPr lang="es-ES" sz="1800" dirty="0" err="1"/>
              <a:t>session_unset</a:t>
            </a:r>
            <a:r>
              <a:rPr lang="es-ES" sz="1800" dirty="0"/>
              <a:t>() borra todos los valores pero permite que el resto de la página (y otras páginas) escriba o lea valores en $_SESSION.</a:t>
            </a:r>
          </a:p>
          <a:p>
            <a:pPr marL="114300" indent="0">
              <a:buNone/>
            </a:pPr>
            <a:r>
              <a:rPr lang="es-ES" sz="1600" dirty="0"/>
              <a:t>&lt;?</a:t>
            </a:r>
            <a:r>
              <a:rPr lang="es-ES" sz="1600" dirty="0" err="1"/>
              <a:t>php</a:t>
            </a:r>
            <a:endParaRPr lang="es-ES" sz="1600" dirty="0"/>
          </a:p>
          <a:p>
            <a:pPr marL="114300" indent="0">
              <a:buNone/>
            </a:pPr>
            <a:r>
              <a:rPr lang="es-ES" sz="1600" dirty="0" err="1"/>
              <a:t>session_start</a:t>
            </a:r>
            <a:r>
              <a:rPr lang="es-ES" sz="1600" dirty="0"/>
              <a:t>();</a:t>
            </a:r>
          </a:p>
          <a:p>
            <a:pPr marL="114300" indent="0">
              <a:buNone/>
            </a:pPr>
            <a:r>
              <a:rPr lang="es-ES" sz="1600" dirty="0"/>
              <a:t>$_SESSION["nombre"] = "Pepito";</a:t>
            </a:r>
          </a:p>
          <a:p>
            <a:pPr marL="114300" indent="0">
              <a:buNone/>
            </a:pPr>
            <a:r>
              <a:rPr lang="es-ES" sz="1600" dirty="0" err="1"/>
              <a:t>session_unset</a:t>
            </a:r>
            <a:r>
              <a:rPr lang="es-ES" sz="1600" dirty="0"/>
              <a:t>();</a:t>
            </a:r>
          </a:p>
          <a:p>
            <a:pPr marL="114300" indent="0">
              <a:buNone/>
            </a:pPr>
            <a:r>
              <a:rPr lang="es-ES" sz="1600" dirty="0"/>
              <a:t>$_SESSION["apellidos"] = "Conejo";</a:t>
            </a:r>
          </a:p>
          <a:p>
            <a:pPr marL="114300" indent="0">
              <a:buNone/>
            </a:pPr>
            <a:r>
              <a:rPr lang="es-ES" sz="1600" dirty="0" err="1"/>
              <a:t>header</a:t>
            </a:r>
            <a:r>
              <a:rPr lang="es-ES" sz="1600" dirty="0"/>
              <a:t>("Location:pagina-2.php");</a:t>
            </a:r>
          </a:p>
          <a:p>
            <a:pPr marL="114300" indent="0">
              <a:buNone/>
            </a:pPr>
            <a:endParaRPr lang="es-ES" sz="1600" dirty="0"/>
          </a:p>
          <a:p>
            <a:pPr marL="114300" indent="0">
              <a:buNone/>
            </a:pPr>
            <a:r>
              <a:rPr lang="es-ES" sz="1600" dirty="0"/>
              <a:t>&lt;?</a:t>
            </a:r>
            <a:r>
              <a:rPr lang="es-ES" sz="1600" dirty="0" err="1"/>
              <a:t>php</a:t>
            </a:r>
            <a:endParaRPr lang="es-ES" sz="1600" dirty="0"/>
          </a:p>
          <a:p>
            <a:pPr marL="114300" indent="0">
              <a:buNone/>
            </a:pPr>
            <a:r>
              <a:rPr lang="es-ES" sz="1600" dirty="0" err="1"/>
              <a:t>session_start</a:t>
            </a:r>
            <a:r>
              <a:rPr lang="es-ES" sz="1600" dirty="0"/>
              <a:t>();</a:t>
            </a:r>
          </a:p>
          <a:p>
            <a:pPr marL="114300" indent="0">
              <a:buNone/>
            </a:pPr>
            <a:r>
              <a:rPr lang="es-ES" sz="1600" dirty="0"/>
              <a:t>$_SESSION["saludo"] = "Hola";</a:t>
            </a:r>
          </a:p>
          <a:p>
            <a:pPr marL="114300" indent="0">
              <a:buNone/>
            </a:pPr>
            <a:r>
              <a:rPr lang="es-ES" sz="1600" dirty="0" err="1"/>
              <a:t>print</a:t>
            </a:r>
            <a:r>
              <a:rPr lang="es-ES" sz="1600" dirty="0"/>
              <a:t> "&lt;pre&gt;\n";</a:t>
            </a:r>
          </a:p>
          <a:p>
            <a:pPr marL="114300" indent="0">
              <a:buNone/>
            </a:pPr>
            <a:r>
              <a:rPr lang="es-ES" sz="1600" dirty="0" err="1"/>
              <a:t>print_r</a:t>
            </a:r>
            <a:r>
              <a:rPr lang="es-ES" sz="1600" dirty="0"/>
              <a:t> ($_SESSION);</a:t>
            </a:r>
          </a:p>
          <a:p>
            <a:pPr marL="114300" indent="0">
              <a:buNone/>
            </a:pPr>
            <a:r>
              <a:rPr lang="es-ES" sz="1600" dirty="0" err="1"/>
              <a:t>print</a:t>
            </a:r>
            <a:r>
              <a:rPr lang="es-ES" sz="1600" dirty="0"/>
              <a:t> "&lt;/pre&gt;\n";</a:t>
            </a:r>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183</a:t>
            </a:fld>
            <a:endParaRPr lang="es-ES" dirty="0"/>
          </a:p>
        </p:txBody>
      </p:sp>
      <p:sp>
        <p:nvSpPr>
          <p:cNvPr id="6" name="CuadroTexto 5">
            <a:extLst>
              <a:ext uri="{FF2B5EF4-FFF2-40B4-BE49-F238E27FC236}">
                <a16:creationId xmlns:a16="http://schemas.microsoft.com/office/drawing/2014/main" id="{1C57B627-FD61-1BDD-5658-18B2A804A374}"/>
              </a:ext>
            </a:extLst>
          </p:cNvPr>
          <p:cNvSpPr txBox="1"/>
          <p:nvPr/>
        </p:nvSpPr>
        <p:spPr>
          <a:xfrm>
            <a:off x="3995936" y="1800828"/>
            <a:ext cx="4583622" cy="1600438"/>
          </a:xfrm>
          <a:prstGeom prst="rect">
            <a:avLst/>
          </a:prstGeom>
          <a:noFill/>
        </p:spPr>
        <p:txBody>
          <a:bodyPr wrap="square">
            <a:spAutoFit/>
          </a:bodyPr>
          <a:lstStyle/>
          <a:p>
            <a:r>
              <a:rPr lang="es-ES" dirty="0"/>
              <a:t>&lt;pre&gt;</a:t>
            </a:r>
          </a:p>
          <a:p>
            <a:r>
              <a:rPr lang="es-ES" dirty="0"/>
              <a:t>Array</a:t>
            </a:r>
          </a:p>
          <a:p>
            <a:r>
              <a:rPr lang="es-ES" dirty="0"/>
              <a:t>(</a:t>
            </a:r>
          </a:p>
          <a:p>
            <a:r>
              <a:rPr lang="es-ES" dirty="0"/>
              <a:t>    [apellidos] =&gt; Conejo</a:t>
            </a:r>
          </a:p>
          <a:p>
            <a:r>
              <a:rPr lang="es-ES" dirty="0"/>
              <a:t>    [saludo] =&gt; Hola</a:t>
            </a:r>
          </a:p>
          <a:p>
            <a:r>
              <a:rPr lang="es-ES" dirty="0"/>
              <a:t>)</a:t>
            </a:r>
          </a:p>
          <a:p>
            <a:r>
              <a:rPr lang="es-ES" dirty="0"/>
              <a:t>&lt;/pre&gt;</a:t>
            </a:r>
          </a:p>
        </p:txBody>
      </p:sp>
    </p:spTree>
    <p:extLst>
      <p:ext uri="{BB962C8B-B14F-4D97-AF65-F5344CB8AC3E}">
        <p14:creationId xmlns:p14="http://schemas.microsoft.com/office/powerpoint/2010/main" val="34677659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B5B46-B54D-1FF6-B155-C83F4AA1DF77}"/>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467544" y="1373588"/>
            <a:ext cx="8496944" cy="3552300"/>
          </a:xfrm>
        </p:spPr>
        <p:txBody>
          <a:bodyPr/>
          <a:lstStyle/>
          <a:p>
            <a:pPr marL="114300" indent="0">
              <a:buNone/>
            </a:pPr>
            <a:r>
              <a:rPr lang="es-ES" b="1" dirty="0"/>
              <a:t>Implementación de las sesiones</a:t>
            </a:r>
          </a:p>
          <a:p>
            <a:pPr marL="114300" indent="0">
              <a:buNone/>
            </a:pPr>
            <a:r>
              <a:rPr lang="es-ES" sz="1800" dirty="0"/>
              <a:t>Al crear una sesión, el servidor asigna un identificador al usuario. Este identificador se guarda en el ordenador del cliente en forma de cookie, mientras que en el servidor se guarda un fichero con los valores de las variables de sesión. Cada vez que el cliente solicita una página al servidor, le envía la cookie que contiene el identificador y así el servidor puede recuperar los valores de la variable de sesión para utilizarlos al ejecutar la página.</a:t>
            </a:r>
          </a:p>
          <a:p>
            <a:pPr marL="114300" indent="0">
              <a:buNone/>
            </a:pPr>
            <a:endParaRPr lang="es-ES" sz="1800" dirty="0"/>
          </a:p>
          <a:p>
            <a:pPr marL="114300" indent="0">
              <a:buNone/>
            </a:pPr>
            <a:r>
              <a:rPr lang="es-ES" sz="1800" dirty="0"/>
              <a:t>De esta manera, el ordenador cliente no tiene acceso a los valores almacenados en la sesión.</a:t>
            </a:r>
          </a:p>
          <a:p>
            <a:pPr marL="114300" indent="0">
              <a:buNone/>
            </a:pPr>
            <a:endParaRPr lang="es-ES" sz="1800" dirty="0"/>
          </a:p>
          <a:p>
            <a:pPr marL="114300" indent="0">
              <a:buNone/>
            </a:pPr>
            <a:endParaRPr lang="es-ES" dirty="0"/>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184</a:t>
            </a:fld>
            <a:endParaRPr lang="es-ES" dirty="0"/>
          </a:p>
        </p:txBody>
      </p:sp>
    </p:spTree>
    <p:extLst>
      <p:ext uri="{BB962C8B-B14F-4D97-AF65-F5344CB8AC3E}">
        <p14:creationId xmlns:p14="http://schemas.microsoft.com/office/powerpoint/2010/main" val="6469261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35496" y="123478"/>
            <a:ext cx="8856984" cy="3552300"/>
          </a:xfrm>
        </p:spPr>
        <p:txBody>
          <a:bodyPr/>
          <a:lstStyle/>
          <a:p>
            <a:pPr marL="114300" indent="0">
              <a:buNone/>
            </a:pPr>
            <a:r>
              <a:rPr lang="es-ES" sz="1800" dirty="0"/>
              <a:t>La página siguiente crea una variable de sesión</a:t>
            </a:r>
          </a:p>
          <a:p>
            <a:pPr marL="114300" indent="0">
              <a:buNone/>
            </a:pPr>
            <a:r>
              <a:rPr lang="es-ES" sz="1800" dirty="0"/>
              <a:t>&lt;?</a:t>
            </a:r>
            <a:r>
              <a:rPr lang="es-ES" sz="1800" dirty="0" err="1"/>
              <a:t>php</a:t>
            </a:r>
            <a:endParaRPr lang="es-ES" sz="1800" dirty="0"/>
          </a:p>
          <a:p>
            <a:pPr marL="114300" indent="0">
              <a:buNone/>
            </a:pPr>
            <a:r>
              <a:rPr lang="es-ES" sz="1800" dirty="0" err="1"/>
              <a:t>session_name</a:t>
            </a:r>
            <a:r>
              <a:rPr lang="es-ES" sz="1800" dirty="0"/>
              <a:t>("prueba");</a:t>
            </a:r>
          </a:p>
          <a:p>
            <a:pPr marL="114300" indent="0">
              <a:buNone/>
            </a:pPr>
            <a:r>
              <a:rPr lang="es-ES" sz="1800" dirty="0" err="1"/>
              <a:t>session_start</a:t>
            </a:r>
            <a:r>
              <a:rPr lang="es-ES" sz="1800" dirty="0"/>
              <a:t>();</a:t>
            </a:r>
          </a:p>
          <a:p>
            <a:pPr marL="114300" indent="0">
              <a:buNone/>
            </a:pPr>
            <a:endParaRPr lang="es-ES" sz="1800" dirty="0"/>
          </a:p>
          <a:p>
            <a:pPr marL="114300" indent="0">
              <a:buNone/>
            </a:pPr>
            <a:r>
              <a:rPr lang="es-ES" sz="1800" dirty="0"/>
              <a:t>$_SESSION["nombre"] = "</a:t>
            </a:r>
            <a:r>
              <a:rPr lang="es-ES" sz="1800" dirty="0" err="1"/>
              <a:t>Barto</a:t>
            </a:r>
            <a:r>
              <a:rPr lang="es-ES" sz="1800" dirty="0"/>
              <a:t>";</a:t>
            </a:r>
          </a:p>
          <a:p>
            <a:pPr marL="114300" indent="0">
              <a:buNone/>
            </a:pPr>
            <a:endParaRPr lang="es-ES" sz="1800" dirty="0"/>
          </a:p>
          <a:p>
            <a:pPr marL="114300" indent="0">
              <a:buNone/>
            </a:pPr>
            <a:r>
              <a:rPr lang="es-ES" sz="1800" dirty="0" err="1"/>
              <a:t>print</a:t>
            </a:r>
            <a:r>
              <a:rPr lang="es-ES" sz="1800" dirty="0"/>
              <a:t> "&lt;h1&gt;Prueba de sesión&lt;/h1&gt;\n";</a:t>
            </a:r>
          </a:p>
          <a:p>
            <a:pPr marL="114300" indent="0">
              <a:buNone/>
            </a:pPr>
            <a:endParaRPr lang="es-ES" sz="1800" dirty="0"/>
          </a:p>
          <a:p>
            <a:pPr marL="114300" indent="0">
              <a:buNone/>
            </a:pPr>
            <a:r>
              <a:rPr lang="es-ES" sz="1800" dirty="0"/>
              <a:t>Al ejecutar la páginas, en el ordenador cliente se crea una cookie, como puede comprobarse con las herramientas de desarrollador web del navegador. En Firefox las cookies se pueden consultar en la pestaña Almacenamiento &gt; Cookies. En Google Chrome las cookies se pueden consultar en la pestaña Aplicación &gt; Almacenamiento &gt; Cookies.</a:t>
            </a:r>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185</a:t>
            </a:fld>
            <a:endParaRPr lang="es-ES" dirty="0"/>
          </a:p>
        </p:txBody>
      </p:sp>
    </p:spTree>
    <p:extLst>
      <p:ext uri="{BB962C8B-B14F-4D97-AF65-F5344CB8AC3E}">
        <p14:creationId xmlns:p14="http://schemas.microsoft.com/office/powerpoint/2010/main" val="16960191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B5B46-B54D-1FF6-B155-C83F4AA1DF77}"/>
              </a:ext>
            </a:extLst>
          </p:cNvPr>
          <p:cNvSpPr>
            <a:spLocks noGrp="1"/>
          </p:cNvSpPr>
          <p:nvPr>
            <p:ph type="title"/>
          </p:nvPr>
        </p:nvSpPr>
        <p:spPr>
          <a:xfrm>
            <a:off x="467544" y="123478"/>
            <a:ext cx="6462600" cy="857400"/>
          </a:xfrm>
        </p:spPr>
        <p:txBody>
          <a:bodyPr/>
          <a:lstStyle/>
          <a:p>
            <a:r>
              <a:rPr lang="es-ES" b="1" i="0" dirty="0">
                <a:solidFill>
                  <a:srgbClr val="000000"/>
                </a:solidFill>
                <a:effectLst/>
                <a:latin typeface="Arial" panose="020B0604020202020204" pitchFamily="34" charset="0"/>
              </a:rPr>
              <a:t>Recogida de datos</a:t>
            </a:r>
            <a:endParaRPr lang="es-ES" dirty="0"/>
          </a:p>
        </p:txBody>
      </p:sp>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36512" y="1131590"/>
            <a:ext cx="9001000" cy="3552300"/>
          </a:xfrm>
        </p:spPr>
        <p:txBody>
          <a:bodyPr/>
          <a:lstStyle/>
          <a:p>
            <a:pPr marL="114300" indent="0">
              <a:buNone/>
            </a:pPr>
            <a:r>
              <a:rPr lang="es-ES" sz="1800" dirty="0"/>
              <a:t>Matriz $_REQUEST</a:t>
            </a:r>
          </a:p>
          <a:p>
            <a:pPr marL="114300" indent="0">
              <a:buNone/>
            </a:pPr>
            <a:r>
              <a:rPr lang="es-ES" sz="1800" dirty="0"/>
              <a:t>Cuando se envía un formulario, PHP almacena la información recibida en una matriz llamada $_REQUEST. El número de valores recibidos y los valores recibidos dependen tanto del formulario como de la acción del usuario.</a:t>
            </a:r>
          </a:p>
          <a:p>
            <a:pPr marL="114300" indent="0">
              <a:buNone/>
            </a:pPr>
            <a:endParaRPr lang="es-ES" sz="1800" dirty="0"/>
          </a:p>
          <a:p>
            <a:pPr marL="114300" indent="0">
              <a:buNone/>
            </a:pPr>
            <a:r>
              <a:rPr lang="es-ES" sz="1800" dirty="0"/>
              <a:t>Cualquier control se envía solamente si está establecido su atributo </a:t>
            </a:r>
            <a:r>
              <a:rPr lang="es-ES" sz="1800" dirty="0" err="1"/>
              <a:t>name</a:t>
            </a:r>
            <a:r>
              <a:rPr lang="es-ES" sz="1800" dirty="0"/>
              <a:t>. El atributo </a:t>
            </a:r>
            <a:r>
              <a:rPr lang="es-ES" sz="1800" dirty="0" err="1"/>
              <a:t>name</a:t>
            </a:r>
            <a:r>
              <a:rPr lang="es-ES" sz="1800" dirty="0"/>
              <a:t> del control puede contener cualquier carácter (números, acentos, guiones, </a:t>
            </a:r>
            <a:r>
              <a:rPr lang="es-ES" sz="1800" dirty="0" err="1"/>
              <a:t>etc</a:t>
            </a:r>
            <a:r>
              <a:rPr lang="es-ES" sz="1800" dirty="0"/>
              <a:t>), pero si contiene espacios, los espacios se sustituyen por guiones bajos (_). Cada control crea un elemento de la matriz $_REQUEST, que se identifica como </a:t>
            </a:r>
            <a:r>
              <a:rPr lang="es-ES" sz="1800" b="1" dirty="0"/>
              <a:t>$_REQUEST[</a:t>
            </a:r>
            <a:r>
              <a:rPr lang="es-ES" sz="1800" b="1" dirty="0" err="1"/>
              <a:t>valor_del_atributo_name</a:t>
            </a:r>
            <a:r>
              <a:rPr lang="es-ES" sz="1800" b="1" dirty="0"/>
              <a:t>] </a:t>
            </a:r>
            <a:r>
              <a:rPr lang="es-ES" sz="1800" dirty="0"/>
              <a:t>y que contiene el valor entregado por el formulario (en su caso).</a:t>
            </a:r>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186</a:t>
            </a:fld>
            <a:endParaRPr lang="es-ES" dirty="0"/>
          </a:p>
        </p:txBody>
      </p:sp>
    </p:spTree>
    <p:extLst>
      <p:ext uri="{BB962C8B-B14F-4D97-AF65-F5344CB8AC3E}">
        <p14:creationId xmlns:p14="http://schemas.microsoft.com/office/powerpoint/2010/main" val="28504930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B5B46-B54D-1FF6-B155-C83F4AA1DF77}"/>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893700" y="1373588"/>
            <a:ext cx="8070788" cy="3552300"/>
          </a:xfrm>
        </p:spPr>
        <p:txBody>
          <a:bodyPr/>
          <a:lstStyle/>
          <a:p>
            <a:pPr marL="114300" indent="0">
              <a:buNone/>
            </a:pPr>
            <a:r>
              <a:rPr lang="es-ES" dirty="0"/>
              <a:t>El siguiente ejemplo muestra un ejemplo de formulario:</a:t>
            </a:r>
          </a:p>
          <a:p>
            <a:pPr marL="114300" indent="0">
              <a:buNone/>
            </a:pPr>
            <a:endParaRPr lang="es-ES" dirty="0"/>
          </a:p>
          <a:p>
            <a:pPr marL="114300" indent="0">
              <a:buNone/>
            </a:pPr>
            <a:r>
              <a:rPr lang="es-ES" dirty="0"/>
              <a:t>&lt;</a:t>
            </a:r>
            <a:r>
              <a:rPr lang="es-ES" dirty="0" err="1"/>
              <a:t>form</a:t>
            </a:r>
            <a:r>
              <a:rPr lang="es-ES" dirty="0"/>
              <a:t> </a:t>
            </a:r>
            <a:r>
              <a:rPr lang="es-ES" dirty="0" err="1"/>
              <a:t>action</a:t>
            </a:r>
            <a:r>
              <a:rPr lang="es-ES" dirty="0"/>
              <a:t>="</a:t>
            </a:r>
            <a:r>
              <a:rPr lang="es-ES" dirty="0" err="1"/>
              <a:t>ejemplo.php</a:t>
            </a:r>
            <a:r>
              <a:rPr lang="es-ES" dirty="0"/>
              <a:t>"&gt;</a:t>
            </a:r>
          </a:p>
          <a:p>
            <a:pPr marL="114300" indent="0">
              <a:buNone/>
            </a:pPr>
            <a:r>
              <a:rPr lang="es-ES" dirty="0"/>
              <a:t>  &lt;p&gt;Nombre: &lt;input </a:t>
            </a:r>
            <a:r>
              <a:rPr lang="es-ES" dirty="0" err="1"/>
              <a:t>type</a:t>
            </a:r>
            <a:r>
              <a:rPr lang="es-ES" dirty="0"/>
              <a:t>="</a:t>
            </a:r>
            <a:r>
              <a:rPr lang="es-ES" dirty="0" err="1"/>
              <a:t>text</a:t>
            </a:r>
            <a:r>
              <a:rPr lang="es-ES" dirty="0"/>
              <a:t>" </a:t>
            </a:r>
            <a:r>
              <a:rPr lang="es-ES" dirty="0" err="1"/>
              <a:t>name</a:t>
            </a:r>
            <a:r>
              <a:rPr lang="es-ES" dirty="0"/>
              <a:t>="nombre"&gt;&lt;/p&gt;</a:t>
            </a:r>
          </a:p>
          <a:p>
            <a:pPr marL="114300" indent="0">
              <a:buNone/>
            </a:pPr>
            <a:r>
              <a:rPr lang="es-ES" dirty="0"/>
              <a:t>  &lt;p&gt;&lt;input </a:t>
            </a:r>
            <a:r>
              <a:rPr lang="es-ES" dirty="0" err="1"/>
              <a:t>type</a:t>
            </a:r>
            <a:r>
              <a:rPr lang="es-ES" dirty="0"/>
              <a:t>="</a:t>
            </a:r>
            <a:r>
              <a:rPr lang="es-ES" dirty="0" err="1"/>
              <a:t>submit</a:t>
            </a:r>
            <a:r>
              <a:rPr lang="es-ES" dirty="0"/>
              <a:t>" </a:t>
            </a:r>
            <a:r>
              <a:rPr lang="es-ES" dirty="0" err="1"/>
              <a:t>value</a:t>
            </a:r>
            <a:r>
              <a:rPr lang="es-ES" dirty="0"/>
              <a:t>="Enviar"&gt;&lt;/p&gt;</a:t>
            </a:r>
          </a:p>
          <a:p>
            <a:pPr marL="114300" indent="0">
              <a:buNone/>
            </a:pPr>
            <a:r>
              <a:rPr lang="es-ES" dirty="0"/>
              <a:t>&lt;/</a:t>
            </a:r>
            <a:r>
              <a:rPr lang="es-ES" dirty="0" err="1"/>
              <a:t>form</a:t>
            </a:r>
            <a:r>
              <a:rPr lang="es-ES" dirty="0"/>
              <a:t>&gt;</a:t>
            </a:r>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187</a:t>
            </a:fld>
            <a:endParaRPr lang="es-ES" dirty="0"/>
          </a:p>
        </p:txBody>
      </p:sp>
      <p:pic>
        <p:nvPicPr>
          <p:cNvPr id="5" name="Imagen 4" descr="Icono&#10;&#10;Descripción generada automáticamente con confianza media">
            <a:extLst>
              <a:ext uri="{FF2B5EF4-FFF2-40B4-BE49-F238E27FC236}">
                <a16:creationId xmlns:a16="http://schemas.microsoft.com/office/drawing/2014/main" id="{0CE1DB38-3980-ECB8-ACD3-8421336321C7}"/>
              </a:ext>
            </a:extLst>
          </p:cNvPr>
          <p:cNvPicPr>
            <a:picLocks noChangeAspect="1"/>
          </p:cNvPicPr>
          <p:nvPr/>
        </p:nvPicPr>
        <p:blipFill>
          <a:blip r:embed="rId2"/>
          <a:stretch>
            <a:fillRect/>
          </a:stretch>
        </p:blipFill>
        <p:spPr>
          <a:xfrm>
            <a:off x="4633438" y="3976778"/>
            <a:ext cx="3581900" cy="695422"/>
          </a:xfrm>
          <a:prstGeom prst="rect">
            <a:avLst/>
          </a:prstGeom>
        </p:spPr>
      </p:pic>
    </p:spTree>
    <p:extLst>
      <p:ext uri="{BB962C8B-B14F-4D97-AF65-F5344CB8AC3E}">
        <p14:creationId xmlns:p14="http://schemas.microsoft.com/office/powerpoint/2010/main" val="3772362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1BB0C54-68EA-5995-8477-4CA744353601}"/>
              </a:ext>
            </a:extLst>
          </p:cNvPr>
          <p:cNvSpPr>
            <a:spLocks noGrp="1"/>
          </p:cNvSpPr>
          <p:nvPr>
            <p:ph type="body" idx="1"/>
          </p:nvPr>
        </p:nvSpPr>
        <p:spPr>
          <a:xfrm>
            <a:off x="893700" y="699542"/>
            <a:ext cx="6462600" cy="3552300"/>
          </a:xfrm>
        </p:spPr>
        <p:txBody>
          <a:bodyPr/>
          <a:lstStyle/>
          <a:p>
            <a:pPr marL="114300" indent="0" algn="just">
              <a:buNone/>
            </a:pPr>
            <a:r>
              <a:rPr lang="es-ES" sz="1400" b="0" i="0" dirty="0">
                <a:solidFill>
                  <a:srgbClr val="000000"/>
                </a:solidFill>
                <a:effectLst/>
                <a:latin typeface="Arial" panose="020B0604020202020204" pitchFamily="34" charset="0"/>
              </a:rPr>
              <a:t>Mientras se está programando, para comprobar que el fichero </a:t>
            </a:r>
            <a:r>
              <a:rPr lang="es-ES" sz="1400" b="0" i="0" dirty="0" err="1">
                <a:solidFill>
                  <a:srgbClr val="000000"/>
                </a:solidFill>
                <a:effectLst/>
                <a:latin typeface="Arial" panose="020B0604020202020204" pitchFamily="34" charset="0"/>
              </a:rPr>
              <a:t>php</a:t>
            </a:r>
            <a:r>
              <a:rPr lang="es-ES" sz="1400" b="0" i="0" dirty="0">
                <a:solidFill>
                  <a:srgbClr val="000000"/>
                </a:solidFill>
                <a:effectLst/>
                <a:latin typeface="Arial" panose="020B0604020202020204" pitchFamily="34" charset="0"/>
              </a:rPr>
              <a:t> está recibiendo la información enviada por el control, lo más fácil es utilizar la función </a:t>
            </a:r>
            <a:r>
              <a:rPr lang="es-ES" sz="1400" b="1" i="0" dirty="0" err="1">
                <a:solidFill>
                  <a:srgbClr val="000000"/>
                </a:solidFill>
                <a:effectLst/>
                <a:latin typeface="Arial" panose="020B0604020202020204" pitchFamily="34" charset="0"/>
                <a:hlinkClick r:id="rId2"/>
              </a:rPr>
              <a:t>print_r</a:t>
            </a:r>
            <a:r>
              <a:rPr lang="es-ES" sz="1400" b="1" i="0" dirty="0">
                <a:solidFill>
                  <a:srgbClr val="000000"/>
                </a:solidFill>
                <a:effectLst/>
                <a:latin typeface="Arial" panose="020B0604020202020204" pitchFamily="34" charset="0"/>
                <a:hlinkClick r:id="rId2"/>
              </a:rPr>
              <a:t>($matriz)</a:t>
            </a:r>
            <a:r>
              <a:rPr lang="es-ES" sz="1400" b="0" i="0" dirty="0">
                <a:solidFill>
                  <a:srgbClr val="000000"/>
                </a:solidFill>
                <a:effectLst/>
                <a:latin typeface="Arial" panose="020B0604020202020204" pitchFamily="34" charset="0"/>
              </a:rPr>
              <a:t> para mostrar el contenido de la matriz $_REQUEST. Una vez se ha comprobado que la información llega correctamente, la línea se debe comentar o eliminar.</a:t>
            </a:r>
          </a:p>
          <a:p>
            <a:pPr marL="114300" indent="0" algn="just">
              <a:buNone/>
            </a:pPr>
            <a:r>
              <a:rPr lang="es-ES" sz="1400" b="0" i="0" dirty="0">
                <a:solidFill>
                  <a:srgbClr val="000000"/>
                </a:solidFill>
                <a:effectLst/>
                <a:latin typeface="Arial" panose="020B0604020202020204" pitchFamily="34" charset="0"/>
              </a:rPr>
              <a:t>El siguiente ejemplo muestra lo que escribiría el programa PHP si recibiera la información del formulario anterior.</a:t>
            </a:r>
          </a:p>
          <a:p>
            <a:pPr marL="114300" indent="0" algn="just">
              <a:buNone/>
            </a:pPr>
            <a:r>
              <a:rPr lang="es-ES" sz="1400" dirty="0">
                <a:solidFill>
                  <a:srgbClr val="000000"/>
                </a:solidFill>
                <a:latin typeface="Arial" panose="020B0604020202020204" pitchFamily="34" charset="0"/>
              </a:rPr>
              <a:t>Conviene colocar etiquetas </a:t>
            </a:r>
            <a:r>
              <a:rPr lang="es-ES" sz="1100" b="0" i="0" dirty="0">
                <a:solidFill>
                  <a:srgbClr val="911F00"/>
                </a:solidFill>
                <a:effectLst/>
                <a:latin typeface="Arial" panose="020B0604020202020204" pitchFamily="34" charset="0"/>
              </a:rPr>
              <a:t>&lt;pre&gt;</a:t>
            </a:r>
            <a:r>
              <a:rPr lang="es-ES" sz="1100" b="0" i="0" dirty="0">
                <a:solidFill>
                  <a:srgbClr val="000000"/>
                </a:solidFill>
                <a:effectLst/>
                <a:latin typeface="Arial" panose="020B0604020202020204" pitchFamily="34" charset="0"/>
              </a:rPr>
              <a:t> </a:t>
            </a:r>
            <a:r>
              <a:rPr lang="es-ES" sz="1400" dirty="0">
                <a:solidFill>
                  <a:srgbClr val="000000"/>
                </a:solidFill>
                <a:latin typeface="Arial" panose="020B0604020202020204" pitchFamily="34" charset="0"/>
              </a:rPr>
              <a:t>alrededor del </a:t>
            </a:r>
            <a:r>
              <a:rPr lang="es-ES" sz="1400" dirty="0" err="1">
                <a:solidFill>
                  <a:srgbClr val="000000"/>
                </a:solidFill>
                <a:latin typeface="Arial" panose="020B0604020202020204" pitchFamily="34" charset="0"/>
              </a:rPr>
              <a:t>print_r</a:t>
            </a:r>
            <a:r>
              <a:rPr lang="es-ES" sz="1400" dirty="0">
                <a:solidFill>
                  <a:srgbClr val="000000"/>
                </a:solidFill>
                <a:latin typeface="Arial" panose="020B0604020202020204" pitchFamily="34" charset="0"/>
              </a:rPr>
              <a:t>($_REQUEST) para facilitar la visualización de los valores.</a:t>
            </a:r>
          </a:p>
          <a:p>
            <a:pPr marL="114300" indent="0">
              <a:buNone/>
            </a:pPr>
            <a:endParaRPr lang="es-ES" sz="18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15B55F6B-4146-86F8-1F6E-13F34096F14C}"/>
              </a:ext>
            </a:extLst>
          </p:cNvPr>
          <p:cNvSpPr>
            <a:spLocks noGrp="1"/>
          </p:cNvSpPr>
          <p:nvPr>
            <p:ph type="sldNum" idx="10"/>
          </p:nvPr>
        </p:nvSpPr>
        <p:spPr/>
        <p:txBody>
          <a:bodyPr/>
          <a:lstStyle/>
          <a:p>
            <a:fld id="{00000000-1234-1234-1234-123412341234}" type="slidenum">
              <a:rPr lang="es-ES" smtClean="0"/>
              <a:pPr/>
              <a:t>188</a:t>
            </a:fld>
            <a:endParaRPr lang="es-ES" dirty="0"/>
          </a:p>
        </p:txBody>
      </p:sp>
      <p:pic>
        <p:nvPicPr>
          <p:cNvPr id="10" name="Imagen 9" descr="Texto&#10;&#10;Descripción generada automáticamente">
            <a:extLst>
              <a:ext uri="{FF2B5EF4-FFF2-40B4-BE49-F238E27FC236}">
                <a16:creationId xmlns:a16="http://schemas.microsoft.com/office/drawing/2014/main" id="{DBB24783-9C55-DA45-C4BE-9809C55F715E}"/>
              </a:ext>
            </a:extLst>
          </p:cNvPr>
          <p:cNvPicPr>
            <a:picLocks noChangeAspect="1"/>
          </p:cNvPicPr>
          <p:nvPr/>
        </p:nvPicPr>
        <p:blipFill>
          <a:blip r:embed="rId3"/>
          <a:stretch>
            <a:fillRect/>
          </a:stretch>
        </p:blipFill>
        <p:spPr>
          <a:xfrm>
            <a:off x="467544" y="3291830"/>
            <a:ext cx="7468642" cy="1438476"/>
          </a:xfrm>
          <a:prstGeom prst="rect">
            <a:avLst/>
          </a:prstGeom>
        </p:spPr>
      </p:pic>
    </p:spTree>
    <p:extLst>
      <p:ext uri="{BB962C8B-B14F-4D97-AF65-F5344CB8AC3E}">
        <p14:creationId xmlns:p14="http://schemas.microsoft.com/office/powerpoint/2010/main" val="4058550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179512" y="1373588"/>
            <a:ext cx="8712968" cy="3552300"/>
          </a:xfrm>
        </p:spPr>
        <p:txBody>
          <a:bodyPr/>
          <a:lstStyle/>
          <a:p>
            <a:r>
              <a:rPr lang="es-ES" sz="2000" dirty="0"/>
              <a:t>Referencia a $_REQUEST dentro y fuera de cadenas</a:t>
            </a:r>
          </a:p>
          <a:p>
            <a:r>
              <a:rPr lang="es-ES" sz="2000" dirty="0"/>
              <a:t>Al hacer referencia a los elementos de la matriz $_REQUEST, hay que tener en cuenta si la referencia se encuentra dentro de una cadena o fuera de ella.</a:t>
            </a:r>
          </a:p>
          <a:p>
            <a:endParaRPr lang="es-ES" sz="2000" dirty="0"/>
          </a:p>
          <a:p>
            <a:r>
              <a:rPr lang="es-ES" sz="2000" dirty="0"/>
              <a:t>Si se hace referencia dentro de una cadena, el índice se debe escribir sin comillas. Si se escribe cualquier tipo de comillas (simples o dobles) se produce un error.</a:t>
            </a:r>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189</a:t>
            </a:fld>
            <a:endParaRPr lang="es-ES" dirty="0"/>
          </a:p>
        </p:txBody>
      </p:sp>
    </p:spTree>
    <p:extLst>
      <p:ext uri="{BB962C8B-B14F-4D97-AF65-F5344CB8AC3E}">
        <p14:creationId xmlns:p14="http://schemas.microsoft.com/office/powerpoint/2010/main" val="266762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19</a:t>
            </a:fld>
            <a:endParaRPr lang="es-ES" dirty="0"/>
          </a:p>
        </p:txBody>
      </p:sp>
      <p:sp>
        <p:nvSpPr>
          <p:cNvPr id="5" name="Título 4">
            <a:extLst>
              <a:ext uri="{FF2B5EF4-FFF2-40B4-BE49-F238E27FC236}">
                <a16:creationId xmlns:a16="http://schemas.microsoft.com/office/drawing/2014/main" id="{0C4DEB4F-FA3B-6095-9308-AED7E24FD9E1}"/>
              </a:ext>
            </a:extLst>
          </p:cNvPr>
          <p:cNvSpPr>
            <a:spLocks noGrp="1"/>
          </p:cNvSpPr>
          <p:nvPr>
            <p:ph type="title"/>
          </p:nvPr>
        </p:nvSpPr>
        <p:spPr/>
        <p:txBody>
          <a:bodyPr/>
          <a:lstStyle/>
          <a:p>
            <a:endParaRPr lang="es-ES"/>
          </a:p>
        </p:txBody>
      </p:sp>
      <p:sp>
        <p:nvSpPr>
          <p:cNvPr id="10" name="CuadroTexto 9">
            <a:extLst>
              <a:ext uri="{FF2B5EF4-FFF2-40B4-BE49-F238E27FC236}">
                <a16:creationId xmlns:a16="http://schemas.microsoft.com/office/drawing/2014/main" id="{8F2AFCBC-4DF1-ABC6-97A4-6BBA51905216}"/>
              </a:ext>
            </a:extLst>
          </p:cNvPr>
          <p:cNvSpPr txBox="1"/>
          <p:nvPr/>
        </p:nvSpPr>
        <p:spPr>
          <a:xfrm>
            <a:off x="611560" y="1419622"/>
            <a:ext cx="8280920" cy="2062103"/>
          </a:xfrm>
          <a:prstGeom prst="rect">
            <a:avLst/>
          </a:prstGeom>
          <a:noFill/>
        </p:spPr>
        <p:txBody>
          <a:bodyPr wrap="square">
            <a:spAutoFit/>
          </a:bodyPr>
          <a:lstStyle/>
          <a:p>
            <a:r>
              <a:rPr lang="es-ES" sz="1600" dirty="0">
                <a:solidFill>
                  <a:schemeClr val="dk1"/>
                </a:solidFill>
                <a:latin typeface="Calibri" panose="020F0502020204030204" pitchFamily="34" charset="0"/>
                <a:ea typeface="Lato"/>
                <a:cs typeface="Calibri" panose="020F0502020204030204" pitchFamily="34" charset="0"/>
                <a:sym typeface="Lato"/>
              </a:rPr>
              <a:t>Caja de texto de contraseña: &lt;input </a:t>
            </a:r>
            <a:r>
              <a:rPr lang="es-ES" sz="1600" dirty="0" err="1">
                <a:solidFill>
                  <a:schemeClr val="dk1"/>
                </a:solidFill>
                <a:latin typeface="Calibri" panose="020F0502020204030204" pitchFamily="34" charset="0"/>
                <a:ea typeface="Lato"/>
                <a:cs typeface="Calibri" panose="020F0502020204030204" pitchFamily="34" charset="0"/>
                <a:sym typeface="Lato"/>
              </a:rPr>
              <a:t>type</a:t>
            </a:r>
            <a:r>
              <a:rPr lang="es-ES" sz="1600" dirty="0">
                <a:solidFill>
                  <a:schemeClr val="dk1"/>
                </a:solidFill>
                <a:latin typeface="Calibri" panose="020F0502020204030204" pitchFamily="34" charset="0"/>
                <a:ea typeface="Lato"/>
                <a:cs typeface="Calibri" panose="020F0502020204030204" pitchFamily="34" charset="0"/>
                <a:sym typeface="Lato"/>
              </a:rPr>
              <a:t>="</a:t>
            </a:r>
            <a:r>
              <a:rPr lang="es-ES" sz="1600" dirty="0" err="1">
                <a:solidFill>
                  <a:schemeClr val="dk1"/>
                </a:solidFill>
                <a:latin typeface="Calibri" panose="020F0502020204030204" pitchFamily="34" charset="0"/>
                <a:ea typeface="Lato"/>
                <a:cs typeface="Calibri" panose="020F0502020204030204" pitchFamily="34" charset="0"/>
                <a:sym typeface="Lato"/>
              </a:rPr>
              <a:t>password</a:t>
            </a:r>
            <a:r>
              <a:rPr lang="es-ES" sz="1600" dirty="0">
                <a:solidFill>
                  <a:schemeClr val="dk1"/>
                </a:solidFill>
                <a:latin typeface="Calibri" panose="020F0502020204030204" pitchFamily="34" charset="0"/>
                <a:ea typeface="Lato"/>
                <a:cs typeface="Calibri" panose="020F0502020204030204" pitchFamily="34" charset="0"/>
                <a:sym typeface="Lato"/>
              </a:rPr>
              <a:t>"&gt;&lt;input </a:t>
            </a:r>
            <a:r>
              <a:rPr lang="es-ES" sz="1600" dirty="0" err="1">
                <a:solidFill>
                  <a:schemeClr val="dk1"/>
                </a:solidFill>
                <a:latin typeface="Calibri" panose="020F0502020204030204" pitchFamily="34" charset="0"/>
                <a:ea typeface="Lato"/>
                <a:cs typeface="Calibri" panose="020F0502020204030204" pitchFamily="34" charset="0"/>
                <a:sym typeface="Lato"/>
              </a:rPr>
              <a:t>password</a:t>
            </a:r>
            <a:r>
              <a:rPr lang="es-ES" sz="1600" dirty="0">
                <a:solidFill>
                  <a:schemeClr val="dk1"/>
                </a:solidFill>
                <a:latin typeface="Calibri" panose="020F0502020204030204" pitchFamily="34" charset="0"/>
                <a:ea typeface="Lato"/>
                <a:cs typeface="Calibri" panose="020F0502020204030204" pitchFamily="34" charset="0"/>
                <a:sym typeface="Lato"/>
              </a:rPr>
              <a:t>&gt;</a:t>
            </a:r>
          </a:p>
          <a:p>
            <a:r>
              <a:rPr lang="es-ES" sz="1600" dirty="0">
                <a:solidFill>
                  <a:schemeClr val="dk1"/>
                </a:solidFill>
                <a:latin typeface="Calibri" panose="020F0502020204030204" pitchFamily="34" charset="0"/>
                <a:ea typeface="Lato"/>
                <a:cs typeface="Calibri" panose="020F0502020204030204" pitchFamily="34" charset="0"/>
                <a:sym typeface="Lato"/>
              </a:rPr>
              <a:t>HTML Living Standard Mozilla </a:t>
            </a:r>
            <a:r>
              <a:rPr lang="es-ES" sz="1600" dirty="0" err="1">
                <a:solidFill>
                  <a:schemeClr val="dk1"/>
                </a:solidFill>
                <a:latin typeface="Calibri" panose="020F0502020204030204" pitchFamily="34" charset="0"/>
                <a:ea typeface="Lato"/>
                <a:cs typeface="Calibri" panose="020F0502020204030204" pitchFamily="34" charset="0"/>
                <a:sym typeface="Lato"/>
              </a:rPr>
              <a:t>Developer</a:t>
            </a:r>
            <a:r>
              <a:rPr lang="es-ES" sz="1600" dirty="0">
                <a:solidFill>
                  <a:schemeClr val="dk1"/>
                </a:solidFill>
                <a:latin typeface="Calibri" panose="020F0502020204030204" pitchFamily="34" charset="0"/>
                <a:ea typeface="Lato"/>
                <a:cs typeface="Calibri" panose="020F0502020204030204" pitchFamily="34" charset="0"/>
                <a:sym typeface="Lato"/>
              </a:rPr>
              <a:t> Network</a:t>
            </a:r>
          </a:p>
          <a:p>
            <a:r>
              <a:rPr lang="es-ES" sz="1600" dirty="0">
                <a:solidFill>
                  <a:schemeClr val="dk1"/>
                </a:solidFill>
                <a:latin typeface="Calibri" panose="020F0502020204030204" pitchFamily="34" charset="0"/>
                <a:ea typeface="Lato"/>
                <a:cs typeface="Calibri" panose="020F0502020204030204" pitchFamily="34" charset="0"/>
                <a:sym typeface="Lato"/>
              </a:rPr>
              <a:t>Las cajas de texto de una sola línea específicas para contraseñas se crean mediante una etiqueta &lt;input&gt; cuyo atributo </a:t>
            </a:r>
            <a:r>
              <a:rPr lang="es-ES" sz="1600" dirty="0" err="1">
                <a:solidFill>
                  <a:schemeClr val="dk1"/>
                </a:solidFill>
                <a:latin typeface="Calibri" panose="020F0502020204030204" pitchFamily="34" charset="0"/>
                <a:ea typeface="Lato"/>
                <a:cs typeface="Calibri" panose="020F0502020204030204" pitchFamily="34" charset="0"/>
                <a:sym typeface="Lato"/>
              </a:rPr>
              <a:t>type</a:t>
            </a:r>
            <a:r>
              <a:rPr lang="es-ES" sz="1600" dirty="0">
                <a:solidFill>
                  <a:schemeClr val="dk1"/>
                </a:solidFill>
                <a:latin typeface="Calibri" panose="020F0502020204030204" pitchFamily="34" charset="0"/>
                <a:ea typeface="Lato"/>
                <a:cs typeface="Calibri" panose="020F0502020204030204" pitchFamily="34" charset="0"/>
                <a:sym typeface="Lato"/>
              </a:rPr>
              <a:t> tiene el valor </a:t>
            </a:r>
            <a:r>
              <a:rPr lang="es-ES" sz="1600" dirty="0" err="1">
                <a:solidFill>
                  <a:schemeClr val="dk1"/>
                </a:solidFill>
                <a:latin typeface="Calibri" panose="020F0502020204030204" pitchFamily="34" charset="0"/>
                <a:ea typeface="Lato"/>
                <a:cs typeface="Calibri" panose="020F0502020204030204" pitchFamily="34" charset="0"/>
                <a:sym typeface="Lato"/>
              </a:rPr>
              <a:t>password</a:t>
            </a:r>
            <a:r>
              <a:rPr lang="es-ES" sz="1600" dirty="0">
                <a:solidFill>
                  <a:schemeClr val="dk1"/>
                </a:solidFill>
                <a:latin typeface="Calibri" panose="020F0502020204030204" pitchFamily="34" charset="0"/>
                <a:ea typeface="Lato"/>
                <a:cs typeface="Calibri" panose="020F0502020204030204" pitchFamily="34" charset="0"/>
                <a:sym typeface="Lato"/>
              </a:rPr>
              <a:t>.</a:t>
            </a:r>
          </a:p>
          <a:p>
            <a:endParaRPr lang="es-ES" sz="1600" dirty="0">
              <a:solidFill>
                <a:schemeClr val="dk1"/>
              </a:solidFill>
              <a:latin typeface="Calibri" panose="020F0502020204030204" pitchFamily="34" charset="0"/>
              <a:ea typeface="Lato"/>
              <a:cs typeface="Calibri" panose="020F0502020204030204" pitchFamily="34" charset="0"/>
              <a:sym typeface="Lato"/>
            </a:endParaRPr>
          </a:p>
          <a:p>
            <a:r>
              <a:rPr lang="en-US" sz="1600" dirty="0">
                <a:solidFill>
                  <a:schemeClr val="dk1"/>
                </a:solidFill>
                <a:latin typeface="Calibri" panose="020F0502020204030204" pitchFamily="34" charset="0"/>
                <a:ea typeface="Lato"/>
                <a:cs typeface="Calibri" panose="020F0502020204030204" pitchFamily="34" charset="0"/>
                <a:sym typeface="Lato"/>
              </a:rPr>
              <a:t>&lt;input type="password" name="</a:t>
            </a:r>
            <a:r>
              <a:rPr lang="en-US" sz="1600" dirty="0" err="1">
                <a:solidFill>
                  <a:schemeClr val="dk1"/>
                </a:solidFill>
                <a:latin typeface="Calibri" panose="020F0502020204030204" pitchFamily="34" charset="0"/>
                <a:ea typeface="Lato"/>
                <a:cs typeface="Calibri" panose="020F0502020204030204" pitchFamily="34" charset="0"/>
                <a:sym typeface="Lato"/>
              </a:rPr>
              <a:t>contrasena</a:t>
            </a:r>
            <a:r>
              <a:rPr lang="en-US" sz="1600" dirty="0">
                <a:solidFill>
                  <a:schemeClr val="dk1"/>
                </a:solidFill>
                <a:latin typeface="Calibri" panose="020F0502020204030204" pitchFamily="34" charset="0"/>
                <a:ea typeface="Lato"/>
                <a:cs typeface="Calibri" panose="020F0502020204030204" pitchFamily="34" charset="0"/>
                <a:sym typeface="Lato"/>
              </a:rPr>
              <a:t>"&gt;</a:t>
            </a:r>
          </a:p>
          <a:p>
            <a:endParaRPr lang="es-ES" sz="1600" dirty="0">
              <a:solidFill>
                <a:schemeClr val="dk1"/>
              </a:solidFill>
              <a:latin typeface="Calibri" panose="020F0502020204030204" pitchFamily="34" charset="0"/>
              <a:ea typeface="Lato"/>
              <a:cs typeface="Calibri" panose="020F0502020204030204" pitchFamily="34" charset="0"/>
              <a:sym typeface="Lato"/>
            </a:endParaRPr>
          </a:p>
          <a:p>
            <a:endParaRPr lang="es-ES" sz="1600" dirty="0">
              <a:solidFill>
                <a:schemeClr val="dk1"/>
              </a:solidFill>
              <a:latin typeface="Calibri" panose="020F0502020204030204" pitchFamily="34" charset="0"/>
              <a:ea typeface="Lato"/>
              <a:cs typeface="Calibri" panose="020F0502020204030204" pitchFamily="34" charset="0"/>
              <a:sym typeface="Lato"/>
            </a:endParaRPr>
          </a:p>
        </p:txBody>
      </p:sp>
    </p:spTree>
    <p:extLst>
      <p:ext uri="{BB962C8B-B14F-4D97-AF65-F5344CB8AC3E}">
        <p14:creationId xmlns:p14="http://schemas.microsoft.com/office/powerpoint/2010/main" val="4847435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190</a:t>
            </a:fld>
            <a:endParaRPr lang="es-ES" dirty="0"/>
          </a:p>
        </p:txBody>
      </p:sp>
      <p:pic>
        <p:nvPicPr>
          <p:cNvPr id="8" name="Imagen 7">
            <a:extLst>
              <a:ext uri="{FF2B5EF4-FFF2-40B4-BE49-F238E27FC236}">
                <a16:creationId xmlns:a16="http://schemas.microsoft.com/office/drawing/2014/main" id="{D7C35219-BEC5-46DA-EE2C-888EC12C1F93}"/>
              </a:ext>
            </a:extLst>
          </p:cNvPr>
          <p:cNvPicPr>
            <a:picLocks noChangeAspect="1"/>
          </p:cNvPicPr>
          <p:nvPr/>
        </p:nvPicPr>
        <p:blipFill>
          <a:blip r:embed="rId2"/>
          <a:stretch>
            <a:fillRect/>
          </a:stretch>
        </p:blipFill>
        <p:spPr>
          <a:xfrm>
            <a:off x="323528" y="1408738"/>
            <a:ext cx="8324944" cy="2868730"/>
          </a:xfrm>
          <a:prstGeom prst="rect">
            <a:avLst/>
          </a:prstGeom>
        </p:spPr>
      </p:pic>
    </p:spTree>
    <p:extLst>
      <p:ext uri="{BB962C8B-B14F-4D97-AF65-F5344CB8AC3E}">
        <p14:creationId xmlns:p14="http://schemas.microsoft.com/office/powerpoint/2010/main" val="38517014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683568" y="380897"/>
            <a:ext cx="6462600" cy="3552300"/>
          </a:xfrm>
        </p:spPr>
        <p:txBody>
          <a:bodyPr/>
          <a:lstStyle/>
          <a:p>
            <a:pPr marL="114300" indent="0">
              <a:buNone/>
            </a:pPr>
            <a:r>
              <a:rPr lang="es-ES" sz="2000" dirty="0"/>
              <a:t>Si se hace referencia fuera de una cadena, el índice se debe escribir con comillas dobles o simples. Si se escribe sin comillas, se produce un aviso.</a:t>
            </a:r>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191</a:t>
            </a:fld>
            <a:endParaRPr lang="es-ES" dirty="0"/>
          </a:p>
        </p:txBody>
      </p:sp>
      <p:pic>
        <p:nvPicPr>
          <p:cNvPr id="6" name="Imagen 5">
            <a:extLst>
              <a:ext uri="{FF2B5EF4-FFF2-40B4-BE49-F238E27FC236}">
                <a16:creationId xmlns:a16="http://schemas.microsoft.com/office/drawing/2014/main" id="{DD376AB9-D03B-B35C-3075-C0226FD9D819}"/>
              </a:ext>
            </a:extLst>
          </p:cNvPr>
          <p:cNvPicPr>
            <a:picLocks noChangeAspect="1"/>
          </p:cNvPicPr>
          <p:nvPr/>
        </p:nvPicPr>
        <p:blipFill>
          <a:blip r:embed="rId2"/>
          <a:stretch>
            <a:fillRect/>
          </a:stretch>
        </p:blipFill>
        <p:spPr>
          <a:xfrm>
            <a:off x="827958" y="1752676"/>
            <a:ext cx="6594083" cy="1664350"/>
          </a:xfrm>
          <a:prstGeom prst="rect">
            <a:avLst/>
          </a:prstGeom>
        </p:spPr>
      </p:pic>
      <p:pic>
        <p:nvPicPr>
          <p:cNvPr id="7" name="Imagen 6">
            <a:extLst>
              <a:ext uri="{FF2B5EF4-FFF2-40B4-BE49-F238E27FC236}">
                <a16:creationId xmlns:a16="http://schemas.microsoft.com/office/drawing/2014/main" id="{DCC22764-9D28-CD51-8CB4-C2AEA0BF06FD}"/>
              </a:ext>
            </a:extLst>
          </p:cNvPr>
          <p:cNvPicPr>
            <a:picLocks noChangeAspect="1"/>
          </p:cNvPicPr>
          <p:nvPr/>
        </p:nvPicPr>
        <p:blipFill>
          <a:blip r:embed="rId3"/>
          <a:stretch>
            <a:fillRect/>
          </a:stretch>
        </p:blipFill>
        <p:spPr>
          <a:xfrm>
            <a:off x="840805" y="3524376"/>
            <a:ext cx="6568387" cy="817641"/>
          </a:xfrm>
          <a:prstGeom prst="rect">
            <a:avLst/>
          </a:prstGeom>
        </p:spPr>
      </p:pic>
    </p:spTree>
    <p:extLst>
      <p:ext uri="{BB962C8B-B14F-4D97-AF65-F5344CB8AC3E}">
        <p14:creationId xmlns:p14="http://schemas.microsoft.com/office/powerpoint/2010/main" val="41742466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p:txBody>
          <a:bodyPr/>
          <a:lstStyle/>
          <a:p>
            <a:r>
              <a:rPr lang="es-ES" dirty="0"/>
              <a:t>En ningún caso se pueden utilizar los caracteres especiales \" o \', ni dentro ni fuera de las cadenas.</a:t>
            </a:r>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192</a:t>
            </a:fld>
            <a:endParaRPr lang="es-ES" dirty="0"/>
          </a:p>
        </p:txBody>
      </p:sp>
      <p:pic>
        <p:nvPicPr>
          <p:cNvPr id="10" name="Imagen 9">
            <a:extLst>
              <a:ext uri="{FF2B5EF4-FFF2-40B4-BE49-F238E27FC236}">
                <a16:creationId xmlns:a16="http://schemas.microsoft.com/office/drawing/2014/main" id="{07B10D17-9672-8D60-6D1B-8823C9FAE9FF}"/>
              </a:ext>
            </a:extLst>
          </p:cNvPr>
          <p:cNvPicPr>
            <a:picLocks noChangeAspect="1"/>
          </p:cNvPicPr>
          <p:nvPr/>
        </p:nvPicPr>
        <p:blipFill>
          <a:blip r:embed="rId2"/>
          <a:stretch>
            <a:fillRect/>
          </a:stretch>
        </p:blipFill>
        <p:spPr>
          <a:xfrm>
            <a:off x="712346" y="2781580"/>
            <a:ext cx="6955998" cy="1734386"/>
          </a:xfrm>
          <a:prstGeom prst="rect">
            <a:avLst/>
          </a:prstGeom>
        </p:spPr>
      </p:pic>
    </p:spTree>
    <p:extLst>
      <p:ext uri="{BB962C8B-B14F-4D97-AF65-F5344CB8AC3E}">
        <p14:creationId xmlns:p14="http://schemas.microsoft.com/office/powerpoint/2010/main" val="24339592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r>
              <a:rPr lang="es-ES" dirty="0"/>
              <a:t>Controles vacíos</a:t>
            </a:r>
            <a:br>
              <a:rPr lang="es-ES" dirty="0"/>
            </a:br>
            <a:endParaRPr lang="es-ES" dirty="0"/>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893700" y="1373588"/>
            <a:ext cx="7494724" cy="3552300"/>
          </a:xfrm>
        </p:spPr>
        <p:txBody>
          <a:bodyPr/>
          <a:lstStyle/>
          <a:p>
            <a:pPr marL="114300" indent="0">
              <a:buNone/>
            </a:pPr>
            <a:r>
              <a:rPr lang="es-ES" dirty="0"/>
              <a:t>La primera situación que los programas deben tener en cuenta es que los controles no contengan ningún valor.</a:t>
            </a:r>
          </a:p>
          <a:p>
            <a:pPr marL="114300" indent="0">
              <a:buNone/>
            </a:pPr>
            <a:endParaRPr lang="es-ES" dirty="0"/>
          </a:p>
          <a:p>
            <a:pPr marL="114300" indent="0">
              <a:buNone/>
            </a:pPr>
            <a:r>
              <a:rPr lang="es-ES" dirty="0"/>
              <a:t>En el programa de ejemplo del principio de esta lección, si el usuario ha utilizado el formulario y ha escrito un dato, el programa PHP recibe el control y funciona correctamente:</a:t>
            </a:r>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193</a:t>
            </a:fld>
            <a:endParaRPr lang="es-ES" dirty="0"/>
          </a:p>
        </p:txBody>
      </p:sp>
    </p:spTree>
    <p:extLst>
      <p:ext uri="{BB962C8B-B14F-4D97-AF65-F5344CB8AC3E}">
        <p14:creationId xmlns:p14="http://schemas.microsoft.com/office/powerpoint/2010/main" val="36836672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51070" y="2117032"/>
            <a:ext cx="8712968" cy="1198162"/>
          </a:xfrm>
        </p:spPr>
        <p:txBody>
          <a:bodyPr/>
          <a:lstStyle/>
          <a:p>
            <a:pPr marL="114300" indent="0">
              <a:buNone/>
            </a:pPr>
            <a:r>
              <a:rPr lang="es-ES" sz="1800" b="0" i="0" dirty="0">
                <a:solidFill>
                  <a:srgbClr val="000000"/>
                </a:solidFill>
                <a:effectLst/>
                <a:latin typeface="Arial" panose="020B0604020202020204" pitchFamily="34" charset="0"/>
              </a:rPr>
              <a:t>Pero si el usuario no escribe nada en el formulario, aunque el programa funcione correctamente, la respuesta del programa puede confundir al usuario:</a:t>
            </a:r>
            <a:endParaRPr lang="es-ES" sz="1800" dirty="0"/>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194</a:t>
            </a:fld>
            <a:endParaRPr lang="es-ES" dirty="0"/>
          </a:p>
        </p:txBody>
      </p:sp>
      <p:graphicFrame>
        <p:nvGraphicFramePr>
          <p:cNvPr id="7" name="Objeto 6">
            <a:extLst>
              <a:ext uri="{FF2B5EF4-FFF2-40B4-BE49-F238E27FC236}">
                <a16:creationId xmlns:a16="http://schemas.microsoft.com/office/drawing/2014/main" id="{DF1258D2-1C7E-323A-F137-A8E1B1CF6633}"/>
              </a:ext>
            </a:extLst>
          </p:cNvPr>
          <p:cNvGraphicFramePr>
            <a:graphicFrameLocks noChangeAspect="1"/>
          </p:cNvGraphicFramePr>
          <p:nvPr>
            <p:extLst>
              <p:ext uri="{D42A27DB-BD31-4B8C-83A1-F6EECF244321}">
                <p14:modId xmlns:p14="http://schemas.microsoft.com/office/powerpoint/2010/main" val="2970303743"/>
              </p:ext>
            </p:extLst>
          </p:nvPr>
        </p:nvGraphicFramePr>
        <p:xfrm>
          <a:off x="212282" y="267494"/>
          <a:ext cx="7925446" cy="1756395"/>
        </p:xfrm>
        <a:graphic>
          <a:graphicData uri="http://schemas.openxmlformats.org/presentationml/2006/ole">
            <mc:AlternateContent xmlns:mc="http://schemas.openxmlformats.org/markup-compatibility/2006">
              <mc:Choice xmlns:v="urn:schemas-microsoft-com:vml" Requires="v">
                <p:oleObj name="Bitmap Image" r:id="rId2" imgW="10001160" imgH="2216160" progId="PBrush">
                  <p:embed/>
                </p:oleObj>
              </mc:Choice>
              <mc:Fallback>
                <p:oleObj name="Bitmap Image" r:id="rId2" imgW="10001160" imgH="2216160" progId="PBrush">
                  <p:embed/>
                  <p:pic>
                    <p:nvPicPr>
                      <p:cNvPr id="0" name=""/>
                      <p:cNvPicPr/>
                      <p:nvPr/>
                    </p:nvPicPr>
                    <p:blipFill>
                      <a:blip r:embed="rId3"/>
                      <a:stretch>
                        <a:fillRect/>
                      </a:stretch>
                    </p:blipFill>
                    <p:spPr>
                      <a:xfrm>
                        <a:off x="212282" y="267494"/>
                        <a:ext cx="7925446" cy="175639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D6EF90C0-3554-18A8-68DD-ABA774C3B5B7}"/>
              </a:ext>
            </a:extLst>
          </p:cNvPr>
          <p:cNvGraphicFramePr>
            <a:graphicFrameLocks noChangeAspect="1"/>
          </p:cNvGraphicFramePr>
          <p:nvPr>
            <p:extLst>
              <p:ext uri="{D42A27DB-BD31-4B8C-83A1-F6EECF244321}">
                <p14:modId xmlns:p14="http://schemas.microsoft.com/office/powerpoint/2010/main" val="3117821483"/>
              </p:ext>
            </p:extLst>
          </p:nvPr>
        </p:nvGraphicFramePr>
        <p:xfrm>
          <a:off x="323528" y="2912602"/>
          <a:ext cx="7488832" cy="1651834"/>
        </p:xfrm>
        <a:graphic>
          <a:graphicData uri="http://schemas.openxmlformats.org/presentationml/2006/ole">
            <mc:AlternateContent xmlns:mc="http://schemas.openxmlformats.org/markup-compatibility/2006">
              <mc:Choice xmlns:v="urn:schemas-microsoft-com:vml" Requires="v">
                <p:oleObj name="Bitmap Image" r:id="rId4" imgW="9963000" imgH="2197080" progId="PBrush">
                  <p:embed/>
                </p:oleObj>
              </mc:Choice>
              <mc:Fallback>
                <p:oleObj name="Bitmap Image" r:id="rId4" imgW="9963000" imgH="2197080" progId="PBrush">
                  <p:embed/>
                  <p:pic>
                    <p:nvPicPr>
                      <p:cNvPr id="0" name=""/>
                      <p:cNvPicPr/>
                      <p:nvPr/>
                    </p:nvPicPr>
                    <p:blipFill>
                      <a:blip r:embed="rId5"/>
                      <a:stretch>
                        <a:fillRect/>
                      </a:stretch>
                    </p:blipFill>
                    <p:spPr>
                      <a:xfrm>
                        <a:off x="323528" y="2912602"/>
                        <a:ext cx="7488832" cy="1651834"/>
                      </a:xfrm>
                      <a:prstGeom prst="rect">
                        <a:avLst/>
                      </a:prstGeom>
                    </p:spPr>
                  </p:pic>
                </p:oleObj>
              </mc:Fallback>
            </mc:AlternateContent>
          </a:graphicData>
        </a:graphic>
      </p:graphicFrame>
    </p:spTree>
    <p:extLst>
      <p:ext uri="{BB962C8B-B14F-4D97-AF65-F5344CB8AC3E}">
        <p14:creationId xmlns:p14="http://schemas.microsoft.com/office/powerpoint/2010/main" val="22361116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7691A-12EB-583C-DFA2-ABE117D75DE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251520" y="1373588"/>
            <a:ext cx="8712968" cy="3552300"/>
          </a:xfrm>
        </p:spPr>
        <p:txBody>
          <a:bodyPr/>
          <a:lstStyle/>
          <a:p>
            <a:pPr marL="114300" indent="0" algn="just">
              <a:buNone/>
            </a:pPr>
            <a:r>
              <a:rPr lang="es-ES" sz="1800" b="0" i="0" dirty="0">
                <a:solidFill>
                  <a:srgbClr val="000000"/>
                </a:solidFill>
                <a:effectLst/>
                <a:latin typeface="Arial" panose="020B0604020202020204" pitchFamily="34" charset="0"/>
              </a:rPr>
              <a:t>Este problema se puede resolver incluyendo una estructura </a:t>
            </a:r>
            <a:r>
              <a:rPr lang="es-ES" sz="1800" b="0" i="0" dirty="0" err="1">
                <a:solidFill>
                  <a:srgbClr val="000000"/>
                </a:solidFill>
                <a:effectLst/>
                <a:latin typeface="Arial" panose="020B0604020202020204" pitchFamily="34" charset="0"/>
              </a:rPr>
              <a:t>if</a:t>
            </a:r>
            <a:r>
              <a:rPr lang="es-ES" sz="1800" b="0" i="0" dirty="0">
                <a:solidFill>
                  <a:srgbClr val="000000"/>
                </a:solidFill>
                <a:effectLst/>
                <a:latin typeface="Arial" panose="020B0604020202020204" pitchFamily="34" charset="0"/>
              </a:rPr>
              <a:t> ... </a:t>
            </a:r>
            <a:r>
              <a:rPr lang="es-ES" sz="1800" b="0" i="0" dirty="0" err="1">
                <a:solidFill>
                  <a:srgbClr val="000000"/>
                </a:solidFill>
                <a:effectLst/>
                <a:latin typeface="Arial" panose="020B0604020202020204" pitchFamily="34" charset="0"/>
              </a:rPr>
              <a:t>else</a:t>
            </a:r>
            <a:r>
              <a:rPr lang="es-ES" sz="1800" b="0" i="0" dirty="0">
                <a:solidFill>
                  <a:srgbClr val="000000"/>
                </a:solidFill>
                <a:effectLst/>
                <a:latin typeface="Arial" panose="020B0604020202020204" pitchFamily="34" charset="0"/>
              </a:rPr>
              <a:t> ... que considere la posibilidad de que no se haya escrito nada en el formulario:</a:t>
            </a:r>
          </a:p>
          <a:p>
            <a:pPr marL="114300" indent="0">
              <a:buNone/>
            </a:pPr>
            <a:br>
              <a:rPr lang="es-ES" sz="1800" b="0" i="0" dirty="0">
                <a:solidFill>
                  <a:srgbClr val="000000"/>
                </a:solidFill>
                <a:effectLst/>
                <a:latin typeface="Arial" panose="020B0604020202020204" pitchFamily="34" charset="0"/>
              </a:rPr>
            </a:br>
            <a:endParaRPr lang="es-ES" sz="1800" dirty="0"/>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195</a:t>
            </a:fld>
            <a:endParaRPr lang="es-ES" dirty="0"/>
          </a:p>
        </p:txBody>
      </p:sp>
      <p:graphicFrame>
        <p:nvGraphicFramePr>
          <p:cNvPr id="5" name="Objeto 4">
            <a:extLst>
              <a:ext uri="{FF2B5EF4-FFF2-40B4-BE49-F238E27FC236}">
                <a16:creationId xmlns:a16="http://schemas.microsoft.com/office/drawing/2014/main" id="{4F016A77-04D9-6F97-9803-99CFE0FC34E4}"/>
              </a:ext>
            </a:extLst>
          </p:cNvPr>
          <p:cNvGraphicFramePr>
            <a:graphicFrameLocks noChangeAspect="1"/>
          </p:cNvGraphicFramePr>
          <p:nvPr>
            <p:extLst>
              <p:ext uri="{D42A27DB-BD31-4B8C-83A1-F6EECF244321}">
                <p14:modId xmlns:p14="http://schemas.microsoft.com/office/powerpoint/2010/main" val="999390776"/>
              </p:ext>
            </p:extLst>
          </p:nvPr>
        </p:nvGraphicFramePr>
        <p:xfrm>
          <a:off x="1227990" y="2355726"/>
          <a:ext cx="6096000" cy="1936750"/>
        </p:xfrm>
        <a:graphic>
          <a:graphicData uri="http://schemas.openxmlformats.org/presentationml/2006/ole">
            <mc:AlternateContent xmlns:mc="http://schemas.openxmlformats.org/markup-compatibility/2006">
              <mc:Choice xmlns:v="urn:schemas-microsoft-com:vml" Requires="v">
                <p:oleObj name="Bitmap Image" r:id="rId2" imgW="9817200" imgH="3117960" progId="PBrush">
                  <p:embed/>
                </p:oleObj>
              </mc:Choice>
              <mc:Fallback>
                <p:oleObj name="Bitmap Image" r:id="rId2" imgW="9817200" imgH="3117960" progId="PBrush">
                  <p:embed/>
                  <p:pic>
                    <p:nvPicPr>
                      <p:cNvPr id="7" name="Objeto 6">
                        <a:extLst>
                          <a:ext uri="{FF2B5EF4-FFF2-40B4-BE49-F238E27FC236}">
                            <a16:creationId xmlns:a16="http://schemas.microsoft.com/office/drawing/2014/main" id="{76BCAE29-3C5F-A316-7131-7AD51F0C7E52}"/>
                          </a:ext>
                        </a:extLst>
                      </p:cNvPr>
                      <p:cNvPicPr/>
                      <p:nvPr/>
                    </p:nvPicPr>
                    <p:blipFill>
                      <a:blip r:embed="rId3"/>
                      <a:stretch>
                        <a:fillRect/>
                      </a:stretch>
                    </p:blipFill>
                    <p:spPr>
                      <a:xfrm>
                        <a:off x="1227990" y="2355726"/>
                        <a:ext cx="6096000" cy="1936750"/>
                      </a:xfrm>
                      <a:prstGeom prst="rect">
                        <a:avLst/>
                      </a:prstGeom>
                    </p:spPr>
                  </p:pic>
                </p:oleObj>
              </mc:Fallback>
            </mc:AlternateContent>
          </a:graphicData>
        </a:graphic>
      </p:graphicFrame>
    </p:spTree>
    <p:extLst>
      <p:ext uri="{BB962C8B-B14F-4D97-AF65-F5344CB8AC3E}">
        <p14:creationId xmlns:p14="http://schemas.microsoft.com/office/powerpoint/2010/main" val="24733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ED82A03-DD97-D241-94C7-AF5902298D2E}"/>
              </a:ext>
            </a:extLst>
          </p:cNvPr>
          <p:cNvSpPr>
            <a:spLocks noGrp="1"/>
          </p:cNvSpPr>
          <p:nvPr>
            <p:ph type="body" idx="1"/>
          </p:nvPr>
        </p:nvSpPr>
        <p:spPr>
          <a:xfrm>
            <a:off x="143508" y="795600"/>
            <a:ext cx="8856984" cy="3552300"/>
          </a:xfrm>
        </p:spPr>
        <p:txBody>
          <a:bodyPr/>
          <a:lstStyle/>
          <a:p>
            <a:pPr marL="114300" indent="0" algn="just">
              <a:buNone/>
            </a:pPr>
            <a:r>
              <a:rPr lang="es-ES" sz="2000" b="1" i="0" dirty="0">
                <a:solidFill>
                  <a:srgbClr val="000000"/>
                </a:solidFill>
                <a:effectLst/>
                <a:latin typeface="Arial" panose="020B0604020202020204" pitchFamily="34" charset="0"/>
              </a:rPr>
              <a:t>Controles inexistentes: </a:t>
            </a:r>
            <a:r>
              <a:rPr lang="es-ES" sz="2000" b="1" i="0" dirty="0" err="1">
                <a:solidFill>
                  <a:srgbClr val="000000"/>
                </a:solidFill>
                <a:effectLst/>
                <a:latin typeface="Arial" panose="020B0604020202020204" pitchFamily="34" charset="0"/>
              </a:rPr>
              <a:t>isset</a:t>
            </a:r>
            <a:r>
              <a:rPr lang="es-ES" sz="2000" b="1" i="0" dirty="0">
                <a:solidFill>
                  <a:srgbClr val="000000"/>
                </a:solidFill>
                <a:effectLst/>
                <a:latin typeface="Arial" panose="020B0604020202020204" pitchFamily="34" charset="0"/>
              </a:rPr>
              <a:t>()</a:t>
            </a:r>
          </a:p>
          <a:p>
            <a:pPr marL="114300" indent="0" algn="just">
              <a:buNone/>
            </a:pPr>
            <a:r>
              <a:rPr lang="es-ES" sz="2000" b="0" i="0" dirty="0">
                <a:solidFill>
                  <a:srgbClr val="000000"/>
                </a:solidFill>
                <a:effectLst/>
                <a:latin typeface="Arial" panose="020B0604020202020204" pitchFamily="34" charset="0"/>
              </a:rPr>
              <a:t>Un problema más grave es que el programa suponga que existe un control que en realidad no le ha llegado.</a:t>
            </a:r>
          </a:p>
          <a:p>
            <a:pPr marL="114300" indent="0" algn="just">
              <a:buNone/>
            </a:pPr>
            <a:r>
              <a:rPr lang="es-ES" sz="2000" b="0" i="0" dirty="0">
                <a:solidFill>
                  <a:srgbClr val="000000"/>
                </a:solidFill>
                <a:effectLst/>
                <a:latin typeface="Arial" panose="020B0604020202020204" pitchFamily="34" charset="0"/>
              </a:rPr>
              <a:t>Eso puede ocurrir, por ejemplo, en el caso de las casillas de verificación y los botones radio, ya que los formularios envían el control solamente cuando se han marcado.</a:t>
            </a:r>
          </a:p>
          <a:p>
            <a:pPr marL="114300" indent="0">
              <a:buNone/>
            </a:pPr>
            <a:endParaRPr lang="es-ES" sz="2000" dirty="0"/>
          </a:p>
        </p:txBody>
      </p:sp>
      <p:sp>
        <p:nvSpPr>
          <p:cNvPr id="4" name="Marcador de número de diapositiva 3">
            <a:extLst>
              <a:ext uri="{FF2B5EF4-FFF2-40B4-BE49-F238E27FC236}">
                <a16:creationId xmlns:a16="http://schemas.microsoft.com/office/drawing/2014/main" id="{8874BEA6-EDB3-CCA3-C208-8FB1559E7D8C}"/>
              </a:ext>
            </a:extLst>
          </p:cNvPr>
          <p:cNvSpPr>
            <a:spLocks noGrp="1"/>
          </p:cNvSpPr>
          <p:nvPr>
            <p:ph type="sldNum" idx="10"/>
          </p:nvPr>
        </p:nvSpPr>
        <p:spPr/>
        <p:txBody>
          <a:bodyPr/>
          <a:lstStyle/>
          <a:p>
            <a:fld id="{00000000-1234-1234-1234-123412341234}" type="slidenum">
              <a:rPr lang="es-ES" smtClean="0"/>
              <a:pPr/>
              <a:t>196</a:t>
            </a:fld>
            <a:endParaRPr lang="es-ES" dirty="0"/>
          </a:p>
        </p:txBody>
      </p:sp>
      <p:graphicFrame>
        <p:nvGraphicFramePr>
          <p:cNvPr id="8" name="Objeto 7">
            <a:extLst>
              <a:ext uri="{FF2B5EF4-FFF2-40B4-BE49-F238E27FC236}">
                <a16:creationId xmlns:a16="http://schemas.microsoft.com/office/drawing/2014/main" id="{6ECA9C71-B821-EAE6-1A80-AE39ABA82C5A}"/>
              </a:ext>
            </a:extLst>
          </p:cNvPr>
          <p:cNvGraphicFramePr>
            <a:graphicFrameLocks noChangeAspect="1"/>
          </p:cNvGraphicFramePr>
          <p:nvPr>
            <p:extLst>
              <p:ext uri="{D42A27DB-BD31-4B8C-83A1-F6EECF244321}">
                <p14:modId xmlns:p14="http://schemas.microsoft.com/office/powerpoint/2010/main" val="1793969977"/>
              </p:ext>
            </p:extLst>
          </p:nvPr>
        </p:nvGraphicFramePr>
        <p:xfrm>
          <a:off x="135529" y="3363838"/>
          <a:ext cx="9037603" cy="1106165"/>
        </p:xfrm>
        <a:graphic>
          <a:graphicData uri="http://schemas.openxmlformats.org/presentationml/2006/ole">
            <mc:AlternateContent xmlns:mc="http://schemas.openxmlformats.org/markup-compatibility/2006">
              <mc:Choice xmlns:v="urn:schemas-microsoft-com:vml" Requires="v">
                <p:oleObj name="Bitmap Image" r:id="rId2" imgW="9810720" imgH="1200240" progId="PBrush">
                  <p:embed/>
                </p:oleObj>
              </mc:Choice>
              <mc:Fallback>
                <p:oleObj name="Bitmap Image" r:id="rId2" imgW="9810720" imgH="1200240" progId="PBrush">
                  <p:embed/>
                  <p:pic>
                    <p:nvPicPr>
                      <p:cNvPr id="0" name=""/>
                      <p:cNvPicPr/>
                      <p:nvPr/>
                    </p:nvPicPr>
                    <p:blipFill>
                      <a:blip r:embed="rId3"/>
                      <a:stretch>
                        <a:fillRect/>
                      </a:stretch>
                    </p:blipFill>
                    <p:spPr>
                      <a:xfrm>
                        <a:off x="135529" y="3363838"/>
                        <a:ext cx="9037603" cy="1106165"/>
                      </a:xfrm>
                      <a:prstGeom prst="rect">
                        <a:avLst/>
                      </a:prstGeom>
                    </p:spPr>
                  </p:pic>
                </p:oleObj>
              </mc:Fallback>
            </mc:AlternateContent>
          </a:graphicData>
        </a:graphic>
      </p:graphicFrame>
    </p:spTree>
    <p:extLst>
      <p:ext uri="{BB962C8B-B14F-4D97-AF65-F5344CB8AC3E}">
        <p14:creationId xmlns:p14="http://schemas.microsoft.com/office/powerpoint/2010/main" val="7923820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987574"/>
            <a:ext cx="8640960" cy="1054146"/>
          </a:xfrm>
        </p:spPr>
        <p:txBody>
          <a:bodyPr/>
          <a:lstStyle/>
          <a:p>
            <a:r>
              <a:rPr lang="es-ES" sz="2000" b="0" i="0" dirty="0">
                <a:solidFill>
                  <a:srgbClr val="000000"/>
                </a:solidFill>
                <a:effectLst/>
                <a:latin typeface="Arial" panose="020B0604020202020204" pitchFamily="34" charset="0"/>
              </a:rPr>
              <a:t>Si en el formulario anterior el usuario marca la casilla, el siguiente programa funciona perfectamente:</a:t>
            </a:r>
            <a:endParaRPr lang="es-ES" sz="20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197</a:t>
            </a:fld>
            <a:endParaRPr lang="es-ES" dirty="0"/>
          </a:p>
        </p:txBody>
      </p:sp>
      <p:graphicFrame>
        <p:nvGraphicFramePr>
          <p:cNvPr id="5" name="Objeto 4">
            <a:extLst>
              <a:ext uri="{FF2B5EF4-FFF2-40B4-BE49-F238E27FC236}">
                <a16:creationId xmlns:a16="http://schemas.microsoft.com/office/drawing/2014/main" id="{76F17635-E469-5A43-5E5D-8A75BEDE18BE}"/>
              </a:ext>
            </a:extLst>
          </p:cNvPr>
          <p:cNvGraphicFramePr>
            <a:graphicFrameLocks noChangeAspect="1"/>
          </p:cNvGraphicFramePr>
          <p:nvPr>
            <p:extLst>
              <p:ext uri="{D42A27DB-BD31-4B8C-83A1-F6EECF244321}">
                <p14:modId xmlns:p14="http://schemas.microsoft.com/office/powerpoint/2010/main" val="1711539807"/>
              </p:ext>
            </p:extLst>
          </p:nvPr>
        </p:nvGraphicFramePr>
        <p:xfrm>
          <a:off x="541378" y="2254536"/>
          <a:ext cx="7732431" cy="2575464"/>
        </p:xfrm>
        <a:graphic>
          <a:graphicData uri="http://schemas.openxmlformats.org/presentationml/2006/ole">
            <mc:AlternateContent xmlns:mc="http://schemas.openxmlformats.org/markup-compatibility/2006">
              <mc:Choice xmlns:v="urn:schemas-microsoft-com:vml" Requires="v">
                <p:oleObj name="Bitmap Image" r:id="rId2" imgW="9912240" imgH="3301920" progId="PBrush">
                  <p:embed/>
                </p:oleObj>
              </mc:Choice>
              <mc:Fallback>
                <p:oleObj name="Bitmap Image" r:id="rId2" imgW="9912240" imgH="3301920" progId="PBrush">
                  <p:embed/>
                  <p:pic>
                    <p:nvPicPr>
                      <p:cNvPr id="0" name=""/>
                      <p:cNvPicPr/>
                      <p:nvPr/>
                    </p:nvPicPr>
                    <p:blipFill>
                      <a:blip r:embed="rId3"/>
                      <a:stretch>
                        <a:fillRect/>
                      </a:stretch>
                    </p:blipFill>
                    <p:spPr>
                      <a:xfrm>
                        <a:off x="541378" y="2254536"/>
                        <a:ext cx="7732431" cy="2575464"/>
                      </a:xfrm>
                      <a:prstGeom prst="rect">
                        <a:avLst/>
                      </a:prstGeom>
                    </p:spPr>
                  </p:pic>
                </p:oleObj>
              </mc:Fallback>
            </mc:AlternateContent>
          </a:graphicData>
        </a:graphic>
      </p:graphicFrame>
    </p:spTree>
    <p:extLst>
      <p:ext uri="{BB962C8B-B14F-4D97-AF65-F5344CB8AC3E}">
        <p14:creationId xmlns:p14="http://schemas.microsoft.com/office/powerpoint/2010/main" val="13901087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95086" y="699542"/>
            <a:ext cx="8841410" cy="1656184"/>
          </a:xfrm>
        </p:spPr>
        <p:txBody>
          <a:bodyPr/>
          <a:lstStyle/>
          <a:p>
            <a:pPr marL="114300" indent="0">
              <a:buNone/>
            </a:pPr>
            <a:r>
              <a:rPr lang="es-ES" sz="1800" dirty="0"/>
              <a:t>Pero si el usuario no marca la casilla, la matriz $_REQUEST no contiene el dato y el programa genera un aviso por hacer referencia a un índice no definido, aunque se haya incluido la estructura </a:t>
            </a:r>
            <a:r>
              <a:rPr lang="es-ES" sz="1800" dirty="0" err="1"/>
              <a:t>if</a:t>
            </a:r>
            <a:r>
              <a:rPr lang="es-ES" sz="1800" dirty="0"/>
              <a:t> ... </a:t>
            </a:r>
            <a:r>
              <a:rPr lang="es-ES" sz="1800" dirty="0" err="1"/>
              <a:t>else</a:t>
            </a:r>
            <a:r>
              <a:rPr lang="es-ES" sz="1800" dirty="0"/>
              <a:t> ... :</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198</a:t>
            </a:fld>
            <a:endParaRPr lang="es-ES" dirty="0"/>
          </a:p>
        </p:txBody>
      </p:sp>
      <p:graphicFrame>
        <p:nvGraphicFramePr>
          <p:cNvPr id="5" name="Objeto 4">
            <a:extLst>
              <a:ext uri="{FF2B5EF4-FFF2-40B4-BE49-F238E27FC236}">
                <a16:creationId xmlns:a16="http://schemas.microsoft.com/office/drawing/2014/main" id="{0BD7432E-F039-A52C-8ED2-97D5F5342A70}"/>
              </a:ext>
            </a:extLst>
          </p:cNvPr>
          <p:cNvGraphicFramePr>
            <a:graphicFrameLocks noChangeAspect="1"/>
          </p:cNvGraphicFramePr>
          <p:nvPr>
            <p:extLst>
              <p:ext uri="{D42A27DB-BD31-4B8C-83A1-F6EECF244321}">
                <p14:modId xmlns:p14="http://schemas.microsoft.com/office/powerpoint/2010/main" val="1828943305"/>
              </p:ext>
            </p:extLst>
          </p:nvPr>
        </p:nvGraphicFramePr>
        <p:xfrm>
          <a:off x="1043607" y="1995687"/>
          <a:ext cx="7287967" cy="2433118"/>
        </p:xfrm>
        <a:graphic>
          <a:graphicData uri="http://schemas.openxmlformats.org/presentationml/2006/ole">
            <mc:AlternateContent xmlns:mc="http://schemas.openxmlformats.org/markup-compatibility/2006">
              <mc:Choice xmlns:v="urn:schemas-microsoft-com:vml" Requires="v">
                <p:oleObj name="Bitmap Image" r:id="rId2" imgW="9887040" imgH="3301920" progId="PBrush">
                  <p:embed/>
                </p:oleObj>
              </mc:Choice>
              <mc:Fallback>
                <p:oleObj name="Bitmap Image" r:id="rId2" imgW="9887040" imgH="3301920" progId="PBrush">
                  <p:embed/>
                  <p:pic>
                    <p:nvPicPr>
                      <p:cNvPr id="0" name=""/>
                      <p:cNvPicPr/>
                      <p:nvPr/>
                    </p:nvPicPr>
                    <p:blipFill>
                      <a:blip r:embed="rId3"/>
                      <a:stretch>
                        <a:fillRect/>
                      </a:stretch>
                    </p:blipFill>
                    <p:spPr>
                      <a:xfrm>
                        <a:off x="1043607" y="1995687"/>
                        <a:ext cx="7287967" cy="2433118"/>
                      </a:xfrm>
                      <a:prstGeom prst="rect">
                        <a:avLst/>
                      </a:prstGeom>
                    </p:spPr>
                  </p:pic>
                </p:oleObj>
              </mc:Fallback>
            </mc:AlternateContent>
          </a:graphicData>
        </a:graphic>
      </p:graphicFrame>
    </p:spTree>
    <p:extLst>
      <p:ext uri="{BB962C8B-B14F-4D97-AF65-F5344CB8AC3E}">
        <p14:creationId xmlns:p14="http://schemas.microsoft.com/office/powerpoint/2010/main" val="7252744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35496" y="267494"/>
            <a:ext cx="8784976" cy="3552300"/>
          </a:xfrm>
        </p:spPr>
        <p:txBody>
          <a:bodyPr/>
          <a:lstStyle/>
          <a:p>
            <a:pPr marL="114300" indent="0">
              <a:buNone/>
            </a:pPr>
            <a:r>
              <a:rPr lang="es-ES" sz="2000" dirty="0"/>
              <a:t>Esto puede ocurrir en realidad en cualquier formulario (incluso en formularios con cajas de texto que en principio envían siempre el control) ya que el usuario puede escribir directamente la dirección del programa PHP en el navegador y ejecutar el programa PHP sin pasar por el formulario. En ese caso, el programa no recibe ningún control y el programa genera un aviso por hacer referencia a un índice no definido:</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199</a:t>
            </a:fld>
            <a:endParaRPr lang="es-ES" dirty="0"/>
          </a:p>
        </p:txBody>
      </p:sp>
      <p:graphicFrame>
        <p:nvGraphicFramePr>
          <p:cNvPr id="5" name="Objeto 4">
            <a:extLst>
              <a:ext uri="{FF2B5EF4-FFF2-40B4-BE49-F238E27FC236}">
                <a16:creationId xmlns:a16="http://schemas.microsoft.com/office/drawing/2014/main" id="{5F6140F7-7A3E-D36C-889D-810CA1F83629}"/>
              </a:ext>
            </a:extLst>
          </p:cNvPr>
          <p:cNvGraphicFramePr>
            <a:graphicFrameLocks noChangeAspect="1"/>
          </p:cNvGraphicFramePr>
          <p:nvPr>
            <p:extLst>
              <p:ext uri="{D42A27DB-BD31-4B8C-83A1-F6EECF244321}">
                <p14:modId xmlns:p14="http://schemas.microsoft.com/office/powerpoint/2010/main" val="3335188831"/>
              </p:ext>
            </p:extLst>
          </p:nvPr>
        </p:nvGraphicFramePr>
        <p:xfrm>
          <a:off x="971600" y="2427734"/>
          <a:ext cx="6993762" cy="2243832"/>
        </p:xfrm>
        <a:graphic>
          <a:graphicData uri="http://schemas.openxmlformats.org/presentationml/2006/ole">
            <mc:AlternateContent xmlns:mc="http://schemas.openxmlformats.org/markup-compatibility/2006">
              <mc:Choice xmlns:v="urn:schemas-microsoft-com:vml" Requires="v">
                <p:oleObj name="Bitmap Image" r:id="rId2" imgW="9912240" imgH="3181320" progId="PBrush">
                  <p:embed/>
                </p:oleObj>
              </mc:Choice>
              <mc:Fallback>
                <p:oleObj name="Bitmap Image" r:id="rId2" imgW="9912240" imgH="3181320" progId="PBrush">
                  <p:embed/>
                  <p:pic>
                    <p:nvPicPr>
                      <p:cNvPr id="0" name=""/>
                      <p:cNvPicPr/>
                      <p:nvPr/>
                    </p:nvPicPr>
                    <p:blipFill>
                      <a:blip r:embed="rId3"/>
                      <a:stretch>
                        <a:fillRect/>
                      </a:stretch>
                    </p:blipFill>
                    <p:spPr>
                      <a:xfrm>
                        <a:off x="971600" y="2427734"/>
                        <a:ext cx="6993762" cy="2243832"/>
                      </a:xfrm>
                      <a:prstGeom prst="rect">
                        <a:avLst/>
                      </a:prstGeom>
                    </p:spPr>
                  </p:pic>
                </p:oleObj>
              </mc:Fallback>
            </mc:AlternateContent>
          </a:graphicData>
        </a:graphic>
      </p:graphicFrame>
    </p:spTree>
    <p:extLst>
      <p:ext uri="{BB962C8B-B14F-4D97-AF65-F5344CB8AC3E}">
        <p14:creationId xmlns:p14="http://schemas.microsoft.com/office/powerpoint/2010/main" val="240740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499382" y="124457"/>
            <a:ext cx="7886700" cy="994172"/>
          </a:xfrm>
          <a:prstGeom prst="rect">
            <a:avLst/>
          </a:prstGeom>
          <a:noFill/>
          <a:ln>
            <a:noFill/>
          </a:ln>
        </p:spPr>
        <p:txBody>
          <a:bodyPr spcFirstLastPara="1" wrap="square" lIns="68569" tIns="34275" rIns="68569" bIns="34275" anchor="b" anchorCtr="0">
            <a:noAutofit/>
          </a:bodyPr>
          <a:lstStyle/>
          <a:p>
            <a:pPr algn="ctr"/>
            <a:r>
              <a:rPr lang="en-US" b="1" dirty="0" err="1"/>
              <a:t>Licencia</a:t>
            </a:r>
            <a:endParaRPr/>
          </a:p>
        </p:txBody>
      </p:sp>
      <p:sp>
        <p:nvSpPr>
          <p:cNvPr id="113" name="Google Shape;113;p14"/>
          <p:cNvSpPr txBox="1"/>
          <p:nvPr/>
        </p:nvSpPr>
        <p:spPr>
          <a:xfrm>
            <a:off x="370115" y="1541274"/>
            <a:ext cx="8145234" cy="3052498"/>
          </a:xfrm>
          <a:prstGeom prst="rect">
            <a:avLst/>
          </a:prstGeom>
          <a:noFill/>
          <a:ln>
            <a:noFill/>
          </a:ln>
        </p:spPr>
        <p:txBody>
          <a:bodyPr spcFirstLastPara="1" wrap="square" lIns="0" tIns="34275" rIns="0" bIns="34275" anchor="t" anchorCtr="0">
            <a:noAutofit/>
          </a:bodyPr>
          <a:lstStyle/>
          <a:p>
            <a:pPr marL="272653" algn="ctr">
              <a:lnSpc>
                <a:spcPct val="90000"/>
              </a:lnSpc>
              <a:buClr>
                <a:schemeClr val="accent1"/>
              </a:buClr>
              <a:buSzPts val="2400"/>
            </a:pPr>
            <a:r>
              <a:rPr lang="en-US" sz="1800" b="1" dirty="0">
                <a:solidFill>
                  <a:srgbClr val="3F3F3F"/>
                </a:solidFill>
                <a:latin typeface="Calibri"/>
                <a:ea typeface="Calibri"/>
                <a:cs typeface="Calibri"/>
                <a:sym typeface="Calibri"/>
              </a:rPr>
              <a:t>Toda la </a:t>
            </a:r>
            <a:r>
              <a:rPr lang="en-US" sz="1800" b="1" dirty="0" err="1">
                <a:solidFill>
                  <a:srgbClr val="3F3F3F"/>
                </a:solidFill>
                <a:latin typeface="Calibri"/>
                <a:ea typeface="Calibri"/>
                <a:cs typeface="Calibri"/>
                <a:sym typeface="Calibri"/>
              </a:rPr>
              <a:t>documentación</a:t>
            </a:r>
            <a:r>
              <a:rPr lang="en-US" sz="1800" b="1" dirty="0">
                <a:solidFill>
                  <a:srgbClr val="3F3F3F"/>
                </a:solidFill>
                <a:latin typeface="Calibri"/>
                <a:ea typeface="Calibri"/>
                <a:cs typeface="Calibri"/>
                <a:sym typeface="Calibri"/>
              </a:rPr>
              <a:t> de </a:t>
            </a:r>
            <a:r>
              <a:rPr lang="en-US" sz="1800" b="1" dirty="0" err="1">
                <a:solidFill>
                  <a:srgbClr val="3F3F3F"/>
                </a:solidFill>
                <a:latin typeface="Calibri"/>
                <a:ea typeface="Calibri"/>
                <a:cs typeface="Calibri"/>
                <a:sym typeface="Calibri"/>
              </a:rPr>
              <a:t>esta</a:t>
            </a:r>
            <a:r>
              <a:rPr lang="en-US" sz="1800" b="1" dirty="0">
                <a:solidFill>
                  <a:srgbClr val="3F3F3F"/>
                </a:solidFill>
                <a:latin typeface="Calibri"/>
                <a:ea typeface="Calibri"/>
                <a:cs typeface="Calibri"/>
                <a:sym typeface="Calibri"/>
              </a:rPr>
              <a:t> </a:t>
            </a:r>
            <a:r>
              <a:rPr lang="en-US" sz="1800" b="1" dirty="0" err="1">
                <a:solidFill>
                  <a:srgbClr val="3F3F3F"/>
                </a:solidFill>
                <a:latin typeface="Calibri"/>
                <a:ea typeface="Calibri"/>
                <a:cs typeface="Calibri"/>
                <a:sym typeface="Calibri"/>
              </a:rPr>
              <a:t>asignatura</a:t>
            </a:r>
            <a:r>
              <a:rPr lang="en-US" sz="1800" b="1" dirty="0">
                <a:solidFill>
                  <a:srgbClr val="3F3F3F"/>
                </a:solidFill>
                <a:latin typeface="Calibri"/>
                <a:ea typeface="Calibri"/>
                <a:cs typeface="Calibri"/>
                <a:sym typeface="Calibri"/>
              </a:rPr>
              <a:t> </a:t>
            </a:r>
            <a:r>
              <a:rPr lang="en-US" sz="1800" b="1" dirty="0" err="1">
                <a:solidFill>
                  <a:srgbClr val="3F3F3F"/>
                </a:solidFill>
                <a:latin typeface="Calibri"/>
                <a:ea typeface="Calibri"/>
                <a:cs typeface="Calibri"/>
                <a:sym typeface="Calibri"/>
              </a:rPr>
              <a:t>queda</a:t>
            </a:r>
            <a:r>
              <a:rPr lang="en-US" sz="1800" b="1" dirty="0">
                <a:solidFill>
                  <a:srgbClr val="3F3F3F"/>
                </a:solidFill>
                <a:latin typeface="Calibri"/>
                <a:ea typeface="Calibri"/>
                <a:cs typeface="Calibri"/>
                <a:sym typeface="Calibri"/>
              </a:rPr>
              <a:t> </a:t>
            </a:r>
            <a:r>
              <a:rPr lang="en-US" sz="1800" b="1" dirty="0" err="1">
                <a:solidFill>
                  <a:srgbClr val="3F3F3F"/>
                </a:solidFill>
                <a:latin typeface="Calibri"/>
                <a:ea typeface="Calibri"/>
                <a:cs typeface="Calibri"/>
                <a:sym typeface="Calibri"/>
              </a:rPr>
              <a:t>recogida</a:t>
            </a:r>
            <a:r>
              <a:rPr lang="en-US" sz="1800" b="1" dirty="0">
                <a:solidFill>
                  <a:srgbClr val="3F3F3F"/>
                </a:solidFill>
                <a:latin typeface="Calibri"/>
                <a:ea typeface="Calibri"/>
                <a:cs typeface="Calibri"/>
                <a:sym typeface="Calibri"/>
              </a:rPr>
              <a:t> </a:t>
            </a:r>
            <a:r>
              <a:rPr lang="en-US" sz="1800" b="1" dirty="0" err="1">
                <a:solidFill>
                  <a:srgbClr val="3F3F3F"/>
                </a:solidFill>
                <a:latin typeface="Calibri"/>
                <a:ea typeface="Calibri"/>
                <a:cs typeface="Calibri"/>
                <a:sym typeface="Calibri"/>
              </a:rPr>
              <a:t>bajo</a:t>
            </a:r>
            <a:r>
              <a:rPr lang="en-US" sz="1800" b="1" dirty="0">
                <a:solidFill>
                  <a:srgbClr val="3F3F3F"/>
                </a:solidFill>
                <a:latin typeface="Calibri"/>
                <a:ea typeface="Calibri"/>
                <a:cs typeface="Calibri"/>
                <a:sym typeface="Calibri"/>
              </a:rPr>
              <a:t> la </a:t>
            </a:r>
            <a:r>
              <a:rPr lang="en-US" sz="1800" b="1" dirty="0" err="1">
                <a:solidFill>
                  <a:srgbClr val="3F3F3F"/>
                </a:solidFill>
                <a:latin typeface="Calibri"/>
                <a:ea typeface="Calibri"/>
                <a:cs typeface="Calibri"/>
                <a:sym typeface="Calibri"/>
              </a:rPr>
              <a:t>licencia</a:t>
            </a:r>
            <a:r>
              <a:rPr lang="en-US" sz="1800" b="1" dirty="0">
                <a:solidFill>
                  <a:srgbClr val="3F3F3F"/>
                </a:solidFill>
                <a:latin typeface="Calibri"/>
                <a:ea typeface="Calibri"/>
                <a:cs typeface="Calibri"/>
                <a:sym typeface="Calibri"/>
              </a:rPr>
              <a:t> de Creative Commons</a:t>
            </a:r>
            <a:endParaRPr sz="1800" b="1">
              <a:solidFill>
                <a:srgbClr val="3F3F3F"/>
              </a:solidFill>
              <a:latin typeface="Calibri"/>
              <a:ea typeface="Calibri"/>
              <a:cs typeface="Calibri"/>
              <a:sym typeface="Calibri"/>
            </a:endParaRPr>
          </a:p>
          <a:p>
            <a:pPr>
              <a:lnSpc>
                <a:spcPct val="90000"/>
              </a:lnSpc>
              <a:spcBef>
                <a:spcPts val="1050"/>
              </a:spcBef>
              <a:buClr>
                <a:schemeClr val="accent1"/>
              </a:buClr>
              <a:buSzPts val="1400"/>
            </a:pPr>
            <a:endParaRPr sz="1100">
              <a:solidFill>
                <a:srgbClr val="3F3F3F"/>
              </a:solidFill>
              <a:latin typeface="Calibri"/>
              <a:ea typeface="Calibri"/>
              <a:cs typeface="Calibri"/>
              <a:sym typeface="Calibri"/>
            </a:endParaRPr>
          </a:p>
          <a:p>
            <a:pPr>
              <a:lnSpc>
                <a:spcPct val="90000"/>
              </a:lnSpc>
              <a:spcBef>
                <a:spcPts val="1050"/>
              </a:spcBef>
              <a:buClr>
                <a:schemeClr val="accent1"/>
              </a:buClr>
              <a:buSzPts val="1400"/>
            </a:pPr>
            <a:endParaRPr sz="1100">
              <a:solidFill>
                <a:srgbClr val="3F3F3F"/>
              </a:solidFill>
              <a:latin typeface="Calibri"/>
              <a:ea typeface="Calibri"/>
              <a:cs typeface="Calibri"/>
              <a:sym typeface="Calibri"/>
            </a:endParaRPr>
          </a:p>
          <a:p>
            <a:pPr>
              <a:lnSpc>
                <a:spcPct val="90000"/>
              </a:lnSpc>
              <a:spcBef>
                <a:spcPts val="1050"/>
              </a:spcBef>
              <a:buClr>
                <a:schemeClr val="accent1"/>
              </a:buClr>
              <a:buSzPts val="1400"/>
            </a:pPr>
            <a:endParaRPr sz="1100">
              <a:solidFill>
                <a:srgbClr val="3F3F3F"/>
              </a:solidFill>
              <a:latin typeface="Calibri"/>
              <a:ea typeface="Calibri"/>
              <a:cs typeface="Calibri"/>
              <a:sym typeface="Calibri"/>
            </a:endParaRPr>
          </a:p>
          <a:p>
            <a:pPr marL="68580" indent="-1903">
              <a:lnSpc>
                <a:spcPct val="90000"/>
              </a:lnSpc>
              <a:spcBef>
                <a:spcPts val="1050"/>
              </a:spcBef>
              <a:buClr>
                <a:schemeClr val="accent1"/>
              </a:buClr>
              <a:buSzPts val="1400"/>
            </a:pPr>
            <a:endParaRPr sz="1100">
              <a:solidFill>
                <a:srgbClr val="3F3F3F"/>
              </a:solidFill>
              <a:latin typeface="Calibri"/>
              <a:ea typeface="Calibri"/>
              <a:cs typeface="Calibri"/>
              <a:sym typeface="Calibri"/>
            </a:endParaRPr>
          </a:p>
        </p:txBody>
      </p:sp>
      <p:pic>
        <p:nvPicPr>
          <p:cNvPr id="114" name="Google Shape;114;p14" descr="Licencia Creative Commons"/>
          <p:cNvPicPr preferRelativeResize="0"/>
          <p:nvPr/>
        </p:nvPicPr>
        <p:blipFill rotWithShape="1">
          <a:blip r:embed="rId3">
            <a:alphaModFix/>
          </a:blip>
          <a:srcRect/>
          <a:stretch/>
        </p:blipFill>
        <p:spPr>
          <a:xfrm>
            <a:off x="3400927" y="2398382"/>
            <a:ext cx="2083610" cy="733999"/>
          </a:xfrm>
          <a:prstGeom prst="rect">
            <a:avLst/>
          </a:prstGeom>
          <a:noFill/>
          <a:ln>
            <a:noFill/>
          </a:ln>
        </p:spPr>
      </p:pic>
      <p:sp>
        <p:nvSpPr>
          <p:cNvPr id="115" name="Google Shape;115;p14"/>
          <p:cNvSpPr/>
          <p:nvPr/>
        </p:nvSpPr>
        <p:spPr>
          <a:xfrm>
            <a:off x="2508212" y="3162748"/>
            <a:ext cx="4135490" cy="484748"/>
          </a:xfrm>
          <a:prstGeom prst="rect">
            <a:avLst/>
          </a:prstGeom>
          <a:noFill/>
          <a:ln>
            <a:noFill/>
          </a:ln>
        </p:spPr>
        <p:txBody>
          <a:bodyPr spcFirstLastPara="1" wrap="square" lIns="68569" tIns="34275" rIns="68569" bIns="34275" anchor="t" anchorCtr="0">
            <a:noAutofit/>
          </a:bodyPr>
          <a:lstStyle/>
          <a:p>
            <a:pPr>
              <a:buSzPts val="1800"/>
            </a:pPr>
            <a:r>
              <a:rPr lang="en-US" u="sng" dirty="0">
                <a:solidFill>
                  <a:schemeClr val="hlink"/>
                </a:solidFill>
                <a:latin typeface="Calibri"/>
                <a:ea typeface="Calibri"/>
                <a:cs typeface="Calibri"/>
                <a:sym typeface="Calibri"/>
                <a:hlinkClick r:id="rId4"/>
              </a:rPr>
              <a:t>https://creativecommons.org/licenses/by-nc-nd/4.0/</a:t>
            </a:r>
            <a:endParaRPr>
              <a:solidFill>
                <a:schemeClr val="dk1"/>
              </a:solidFill>
              <a:latin typeface="Calibri"/>
              <a:ea typeface="Calibri"/>
              <a:cs typeface="Calibri"/>
              <a:sym typeface="Calibri"/>
            </a:endParaRPr>
          </a:p>
          <a:p>
            <a:pPr>
              <a:buSzPts val="1800"/>
            </a:pPr>
            <a:endParaRPr>
              <a:solidFill>
                <a:schemeClr val="dk1"/>
              </a:solidFill>
              <a:latin typeface="Calibri"/>
              <a:ea typeface="Calibri"/>
              <a:cs typeface="Calibri"/>
              <a:sym typeface="Calibri"/>
            </a:endParaRPr>
          </a:p>
        </p:txBody>
      </p:sp>
      <p:sp>
        <p:nvSpPr>
          <p:cNvPr id="116" name="Google Shape;116;p14"/>
          <p:cNvSpPr/>
          <p:nvPr/>
        </p:nvSpPr>
        <p:spPr>
          <a:xfrm>
            <a:off x="604094" y="3585394"/>
            <a:ext cx="8145233" cy="1038746"/>
          </a:xfrm>
          <a:prstGeom prst="rect">
            <a:avLst/>
          </a:prstGeom>
          <a:noFill/>
          <a:ln>
            <a:noFill/>
          </a:ln>
        </p:spPr>
        <p:txBody>
          <a:bodyPr spcFirstLastPara="1" wrap="square" lIns="68569" tIns="34275" rIns="68569" bIns="34275" anchor="t" anchorCtr="0">
            <a:noAutofit/>
          </a:bodyPr>
          <a:lstStyle/>
          <a:p>
            <a:pPr algn="just">
              <a:buSzPts val="1200"/>
            </a:pPr>
            <a:r>
              <a:rPr lang="en-US" sz="900" i="1" dirty="0">
                <a:solidFill>
                  <a:srgbClr val="333333"/>
                </a:solidFill>
                <a:latin typeface="Helvetica Neue"/>
                <a:ea typeface="Helvetica Neue"/>
                <a:cs typeface="Helvetica Neue"/>
                <a:sym typeface="Helvetica Neue"/>
              </a:rPr>
              <a:t>En el </a:t>
            </a:r>
            <a:r>
              <a:rPr lang="en-US" sz="900" i="1" dirty="0" err="1">
                <a:solidFill>
                  <a:srgbClr val="333333"/>
                </a:solidFill>
                <a:latin typeface="Helvetica Neue"/>
                <a:ea typeface="Helvetica Neue"/>
                <a:cs typeface="Helvetica Neue"/>
                <a:sym typeface="Helvetica Neue"/>
              </a:rPr>
              <a:t>caso</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incumplimiento</a:t>
            </a:r>
            <a:r>
              <a:rPr lang="en-US" sz="900" i="1" dirty="0">
                <a:solidFill>
                  <a:srgbClr val="333333"/>
                </a:solidFill>
                <a:latin typeface="Helvetica Neue"/>
                <a:ea typeface="Helvetica Neue"/>
                <a:cs typeface="Helvetica Neue"/>
                <a:sym typeface="Helvetica Neue"/>
              </a:rPr>
              <a:t> o </a:t>
            </a:r>
            <a:r>
              <a:rPr lang="en-US" sz="900" i="1" dirty="0" err="1">
                <a:solidFill>
                  <a:srgbClr val="333333"/>
                </a:solidFill>
                <a:latin typeface="Helvetica Neue"/>
                <a:ea typeface="Helvetica Neue"/>
                <a:cs typeface="Helvetica Neue"/>
                <a:sym typeface="Helvetica Neue"/>
              </a:rPr>
              <a:t>infracción</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una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licencia</a:t>
            </a:r>
            <a:r>
              <a:rPr lang="en-US" sz="900" i="1" dirty="0">
                <a:solidFill>
                  <a:srgbClr val="333333"/>
                </a:solidFill>
                <a:latin typeface="Helvetica Neue"/>
                <a:ea typeface="Helvetica Neue"/>
                <a:cs typeface="Helvetica Neue"/>
                <a:sym typeface="Helvetica Neue"/>
              </a:rPr>
              <a:t> Creative Commons, el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como</a:t>
            </a:r>
            <a:r>
              <a:rPr lang="en-US" sz="900" i="1" dirty="0">
                <a:solidFill>
                  <a:srgbClr val="333333"/>
                </a:solidFill>
                <a:latin typeface="Helvetica Neue"/>
                <a:ea typeface="Helvetica Neue"/>
                <a:cs typeface="Helvetica Neue"/>
                <a:sym typeface="Helvetica Neue"/>
              </a:rPr>
              <a:t> con </a:t>
            </a:r>
            <a:r>
              <a:rPr lang="en-US" sz="900" i="1" dirty="0" err="1">
                <a:solidFill>
                  <a:srgbClr val="333333"/>
                </a:solidFill>
                <a:latin typeface="Helvetica Neue"/>
                <a:ea typeface="Helvetica Neue"/>
                <a:cs typeface="Helvetica Neue"/>
                <a:sym typeface="Helvetica Neue"/>
              </a:rPr>
              <a:t>cualquier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otra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obra</a:t>
            </a:r>
            <a:r>
              <a:rPr lang="en-US" sz="900" i="1" dirty="0">
                <a:solidFill>
                  <a:srgbClr val="333333"/>
                </a:solidFill>
                <a:latin typeface="Helvetica Neue"/>
                <a:ea typeface="Helvetica Neue"/>
                <a:cs typeface="Helvetica Neue"/>
                <a:sym typeface="Helvetica Neue"/>
              </a:rPr>
              <a:t> y </a:t>
            </a:r>
            <a:r>
              <a:rPr lang="en-US" sz="900" i="1" dirty="0" err="1">
                <a:solidFill>
                  <a:srgbClr val="333333"/>
                </a:solidFill>
                <a:latin typeface="Helvetica Neue"/>
                <a:ea typeface="Helvetica Neue"/>
                <a:cs typeface="Helvetica Neue"/>
                <a:sym typeface="Helvetica Neue"/>
              </a:rPr>
              <a:t>licencia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habrá</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recurrir</a:t>
            </a:r>
            <a:r>
              <a:rPr lang="en-US" sz="900" i="1" dirty="0">
                <a:solidFill>
                  <a:srgbClr val="333333"/>
                </a:solidFill>
                <a:latin typeface="Helvetica Neue"/>
                <a:ea typeface="Helvetica Neue"/>
                <a:cs typeface="Helvetica Neue"/>
                <a:sym typeface="Helvetica Neue"/>
              </a:rPr>
              <a:t> a los </a:t>
            </a:r>
            <a:r>
              <a:rPr lang="en-US" sz="900" i="1" dirty="0" err="1">
                <a:solidFill>
                  <a:srgbClr val="333333"/>
                </a:solidFill>
                <a:latin typeface="Helvetica Neue"/>
                <a:ea typeface="Helvetica Neue"/>
                <a:cs typeface="Helvetica Neue"/>
                <a:sym typeface="Helvetica Neue"/>
              </a:rPr>
              <a:t>tribunales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Cuando</a:t>
            </a:r>
            <a:r>
              <a:rPr lang="en-US" sz="900" i="1" dirty="0">
                <a:solidFill>
                  <a:srgbClr val="333333"/>
                </a:solidFill>
                <a:latin typeface="Helvetica Neue"/>
                <a:ea typeface="Helvetica Neue"/>
                <a:cs typeface="Helvetica Neue"/>
                <a:sym typeface="Helvetica Neue"/>
              </a:rPr>
              <a:t> se </a:t>
            </a:r>
            <a:r>
              <a:rPr lang="en-US" sz="900" i="1" dirty="0" err="1">
                <a:solidFill>
                  <a:srgbClr val="333333"/>
                </a:solidFill>
                <a:latin typeface="Helvetica Neue"/>
                <a:ea typeface="Helvetica Neue"/>
                <a:cs typeface="Helvetica Neue"/>
                <a:sym typeface="Helvetica Neue"/>
              </a:rPr>
              <a:t>trate</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una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infracción</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directa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un </a:t>
            </a:r>
            <a:r>
              <a:rPr lang="en-US" sz="900" i="1" dirty="0" err="1">
                <a:solidFill>
                  <a:srgbClr val="333333"/>
                </a:solidFill>
                <a:latin typeface="Helvetica Neue"/>
                <a:ea typeface="Helvetica Neue"/>
                <a:cs typeface="Helvetica Neue"/>
                <a:sym typeface="Helvetica Neue"/>
              </a:rPr>
              <a:t>usuario</a:t>
            </a:r>
            <a:r>
              <a:rPr lang="en-US" sz="900" i="1" dirty="0">
                <a:solidFill>
                  <a:srgbClr val="333333"/>
                </a:solidFill>
                <a:latin typeface="Helvetica Neue"/>
                <a:ea typeface="Helvetica Neue"/>
                <a:cs typeface="Helvetica Neue"/>
                <a:sym typeface="Helvetica Neue"/>
              </a:rPr>
              <a:t> de la </a:t>
            </a:r>
            <a:r>
              <a:rPr lang="en-US" sz="900" i="1" dirty="0" err="1">
                <a:solidFill>
                  <a:srgbClr val="333333"/>
                </a:solidFill>
                <a:latin typeface="Helvetica Neue"/>
                <a:ea typeface="Helvetica Neue"/>
                <a:cs typeface="Helvetica Neue"/>
                <a:sym typeface="Helvetica Neue"/>
              </a:rPr>
              <a:t>licencia</a:t>
            </a:r>
            <a:r>
              <a:rPr lang="en-US" sz="900" i="1" dirty="0">
                <a:solidFill>
                  <a:srgbClr val="333333"/>
                </a:solidFill>
                <a:latin typeface="Helvetica Neue"/>
                <a:ea typeface="Helvetica Neue"/>
                <a:cs typeface="Helvetica Neue"/>
                <a:sym typeface="Helvetica Neue"/>
              </a:rPr>
              <a:t> Creative Commons), el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le </a:t>
            </a:r>
            <a:r>
              <a:rPr lang="en-US" sz="900" i="1" dirty="0" err="1">
                <a:solidFill>
                  <a:srgbClr val="333333"/>
                </a:solidFill>
                <a:latin typeface="Helvetica Neue"/>
                <a:ea typeface="Helvetica Neue"/>
                <a:cs typeface="Helvetica Neue"/>
                <a:sym typeface="Helvetica Neue"/>
              </a:rPr>
              <a:t>podrá</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demandar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tanto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infracción</a:t>
            </a:r>
            <a:r>
              <a:rPr lang="en-US" sz="900" i="1" dirty="0">
                <a:solidFill>
                  <a:srgbClr val="333333"/>
                </a:solidFill>
                <a:latin typeface="Helvetica Neue"/>
                <a:ea typeface="Helvetica Neue"/>
                <a:cs typeface="Helvetica Neue"/>
                <a:sym typeface="Helvetica Neue"/>
              </a:rPr>
              <a:t> de la </a:t>
            </a:r>
            <a:r>
              <a:rPr lang="en-US" sz="900" i="1" dirty="0" err="1">
                <a:solidFill>
                  <a:srgbClr val="333333"/>
                </a:solidFill>
                <a:latin typeface="Helvetica Neue"/>
                <a:ea typeface="Helvetica Neue"/>
                <a:cs typeface="Helvetica Neue"/>
                <a:sym typeface="Helvetica Neue"/>
              </a:rPr>
              <a:t>propiedad</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intelectual</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como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incumplimiento</a:t>
            </a:r>
            <a:r>
              <a:rPr lang="en-US" sz="900" i="1" dirty="0">
                <a:solidFill>
                  <a:srgbClr val="333333"/>
                </a:solidFill>
                <a:latin typeface="Helvetica Neue"/>
                <a:ea typeface="Helvetica Neue"/>
                <a:cs typeface="Helvetica Neue"/>
                <a:sym typeface="Helvetica Neue"/>
              </a:rPr>
              <a:t> contractual (</a:t>
            </a:r>
            <a:r>
              <a:rPr lang="en-US" sz="900" i="1" dirty="0" err="1">
                <a:solidFill>
                  <a:srgbClr val="333333"/>
                </a:solidFill>
                <a:latin typeface="Helvetica Neue"/>
                <a:ea typeface="Helvetica Neue"/>
                <a:cs typeface="Helvetica Neue"/>
                <a:sym typeface="Helvetica Neue"/>
              </a:rPr>
              <a:t>ya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que</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licencia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crea</a:t>
            </a:r>
            <a:r>
              <a:rPr lang="en-US" sz="900" i="1" dirty="0">
                <a:solidFill>
                  <a:srgbClr val="333333"/>
                </a:solidFill>
                <a:latin typeface="Helvetica Neue"/>
                <a:ea typeface="Helvetica Neue"/>
                <a:cs typeface="Helvetica Neue"/>
                <a:sym typeface="Helvetica Neue"/>
              </a:rPr>
              <a:t> un </a:t>
            </a:r>
            <a:r>
              <a:rPr lang="en-US" sz="900" i="1" dirty="0" err="1">
                <a:solidFill>
                  <a:srgbClr val="333333"/>
                </a:solidFill>
                <a:latin typeface="Helvetica Neue"/>
                <a:ea typeface="Helvetica Neue"/>
                <a:cs typeface="Helvetica Neue"/>
                <a:sym typeface="Helvetica Neue"/>
              </a:rPr>
              <a:t>vínculo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directo</a:t>
            </a:r>
            <a:r>
              <a:rPr lang="en-US" sz="900" i="1" dirty="0">
                <a:solidFill>
                  <a:srgbClr val="333333"/>
                </a:solidFill>
                <a:latin typeface="Helvetica Neue"/>
                <a:ea typeface="Helvetica Neue"/>
                <a:cs typeface="Helvetica Neue"/>
                <a:sym typeface="Helvetica Neue"/>
              </a:rPr>
              <a:t> entre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y </a:t>
            </a:r>
            <a:r>
              <a:rPr lang="en-US" sz="900" i="1" dirty="0" err="1">
                <a:solidFill>
                  <a:srgbClr val="333333"/>
                </a:solidFill>
                <a:latin typeface="Helvetica Neue"/>
                <a:ea typeface="Helvetica Neue"/>
                <a:cs typeface="Helvetica Neue"/>
                <a:sym typeface="Helvetica Neue"/>
              </a:rPr>
              <a:t>usuario</a:t>
            </a:r>
            <a:r>
              <a:rPr lang="en-US" sz="900" i="1" dirty="0">
                <a:solidFill>
                  <a:srgbClr val="333333"/>
                </a:solidFill>
                <a:latin typeface="Helvetica Neue"/>
                <a:ea typeface="Helvetica Neue"/>
                <a:cs typeface="Helvetica Neue"/>
                <a:sym typeface="Helvetica Neue"/>
              </a:rPr>
              <a:t>/</a:t>
            </a:r>
            <a:r>
              <a:rPr lang="en-US" sz="900" i="1" dirty="0" err="1">
                <a:solidFill>
                  <a:srgbClr val="333333"/>
                </a:solidFill>
                <a:latin typeface="Helvetica Neue"/>
                <a:ea typeface="Helvetica Neue"/>
                <a:cs typeface="Helvetica Neue"/>
                <a:sym typeface="Helvetica Neue"/>
              </a:rPr>
              <a:t>licenciatario</a:t>
            </a:r>
            <a:r>
              <a:rPr lang="en-US" sz="900" i="1" dirty="0">
                <a:solidFill>
                  <a:srgbClr val="333333"/>
                </a:solidFill>
                <a:latin typeface="Helvetica Neue"/>
                <a:ea typeface="Helvetica Neue"/>
                <a:cs typeface="Helvetica Neue"/>
                <a:sym typeface="Helvetica Neue"/>
              </a:rPr>
              <a:t>). El </a:t>
            </a:r>
            <a:r>
              <a:rPr lang="en-US" sz="900" i="1" dirty="0" err="1">
                <a:solidFill>
                  <a:srgbClr val="333333"/>
                </a:solidFill>
                <a:latin typeface="Helvetica Neue"/>
                <a:ea typeface="Helvetica Neue"/>
                <a:cs typeface="Helvetica Neue"/>
                <a:sym typeface="Helvetica Neue"/>
              </a:rPr>
              <a:t>derecho</a:t>
            </a:r>
            <a:r>
              <a:rPr lang="en-US" sz="900" i="1" dirty="0">
                <a:solidFill>
                  <a:srgbClr val="333333"/>
                </a:solidFill>
                <a:latin typeface="Helvetica Neue"/>
                <a:ea typeface="Helvetica Neue"/>
                <a:cs typeface="Helvetica Neue"/>
                <a:sym typeface="Helvetica Neue"/>
              </a:rPr>
              <a:t> moral de </a:t>
            </a:r>
            <a:r>
              <a:rPr lang="en-US" sz="900" i="1" dirty="0" err="1">
                <a:solidFill>
                  <a:srgbClr val="333333"/>
                </a:solidFill>
                <a:latin typeface="Helvetica Neue"/>
                <a:ea typeface="Helvetica Neue"/>
                <a:cs typeface="Helvetica Neue"/>
                <a:sym typeface="Helvetica Neue"/>
              </a:rPr>
              <a:t>integridad</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recogido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legislación</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española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queda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protegido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aunque</a:t>
            </a:r>
            <a:r>
              <a:rPr lang="en-US" sz="900" i="1" dirty="0">
                <a:solidFill>
                  <a:srgbClr val="333333"/>
                </a:solidFill>
                <a:latin typeface="Helvetica Neue"/>
                <a:ea typeface="Helvetica Neue"/>
                <a:cs typeface="Helvetica Neue"/>
                <a:sym typeface="Helvetica Neue"/>
              </a:rPr>
              <a:t> no </a:t>
            </a:r>
            <a:r>
              <a:rPr lang="en-US" sz="900" i="1" dirty="0" err="1">
                <a:solidFill>
                  <a:srgbClr val="333333"/>
                </a:solidFill>
                <a:latin typeface="Helvetica Neue"/>
                <a:ea typeface="Helvetica Neue"/>
                <a:cs typeface="Helvetica Neue"/>
                <a:sym typeface="Helvetica Neue"/>
              </a:rPr>
              <a:t>aparezca</a:t>
            </a:r>
            <a:r>
              <a:rPr lang="en-US" sz="900" i="1" dirty="0">
                <a:solidFill>
                  <a:srgbClr val="333333"/>
                </a:solidFill>
                <a:latin typeface="Helvetica Neue"/>
                <a:ea typeface="Helvetica Neue"/>
                <a:cs typeface="Helvetica Neue"/>
                <a:sym typeface="Helvetica Neue"/>
              </a:rPr>
              <a:t> en </a:t>
            </a:r>
            <a:r>
              <a:rPr lang="en-US" sz="900" i="1" dirty="0" err="1">
                <a:solidFill>
                  <a:srgbClr val="333333"/>
                </a:solidFill>
                <a:latin typeface="Helvetica Neue"/>
                <a:ea typeface="Helvetica Neue"/>
                <a:cs typeface="Helvetica Neue"/>
                <a:sym typeface="Helvetica Neue"/>
              </a:rPr>
              <a:t>las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licencias</a:t>
            </a:r>
            <a:r>
              <a:rPr lang="en-US" sz="900" i="1" dirty="0">
                <a:solidFill>
                  <a:srgbClr val="333333"/>
                </a:solidFill>
                <a:latin typeface="Helvetica Neue"/>
                <a:ea typeface="Helvetica Neue"/>
                <a:cs typeface="Helvetica Neue"/>
                <a:sym typeface="Helvetica Neue"/>
              </a:rPr>
              <a:t> Creative Commons. </a:t>
            </a:r>
            <a:r>
              <a:rPr lang="en-US" sz="900" i="1" dirty="0" err="1">
                <a:solidFill>
                  <a:srgbClr val="333333"/>
                </a:solidFill>
                <a:latin typeface="Helvetica Neue"/>
                <a:ea typeface="Helvetica Neue"/>
                <a:cs typeface="Helvetica Neue"/>
                <a:sym typeface="Helvetica Neue"/>
              </a:rPr>
              <a:t>Estas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licencias</a:t>
            </a:r>
            <a:r>
              <a:rPr lang="en-US" sz="900" i="1" dirty="0">
                <a:solidFill>
                  <a:srgbClr val="333333"/>
                </a:solidFill>
                <a:latin typeface="Helvetica Neue"/>
                <a:ea typeface="Helvetica Neue"/>
                <a:cs typeface="Helvetica Neue"/>
                <a:sym typeface="Helvetica Neue"/>
              </a:rPr>
              <a:t> no </a:t>
            </a:r>
            <a:r>
              <a:rPr lang="en-US" sz="900" i="1" dirty="0" err="1">
                <a:solidFill>
                  <a:srgbClr val="333333"/>
                </a:solidFill>
                <a:latin typeface="Helvetica Neue"/>
                <a:ea typeface="Helvetica Neue"/>
                <a:cs typeface="Helvetica Neue"/>
                <a:sym typeface="Helvetica Neue"/>
              </a:rPr>
              <a:t>sustituyen</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ni</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reducen</a:t>
            </a:r>
            <a:r>
              <a:rPr lang="en-US" sz="900" i="1" dirty="0">
                <a:solidFill>
                  <a:srgbClr val="333333"/>
                </a:solidFill>
                <a:latin typeface="Helvetica Neue"/>
                <a:ea typeface="Helvetica Neue"/>
                <a:cs typeface="Helvetica Neue"/>
                <a:sym typeface="Helvetica Neue"/>
              </a:rPr>
              <a:t> los </a:t>
            </a:r>
            <a:r>
              <a:rPr lang="en-US" sz="900" i="1" dirty="0" err="1">
                <a:solidFill>
                  <a:srgbClr val="333333"/>
                </a:solidFill>
                <a:latin typeface="Helvetica Neue"/>
                <a:ea typeface="Helvetica Neue"/>
                <a:cs typeface="Helvetica Neue"/>
                <a:sym typeface="Helvetica Neue"/>
              </a:rPr>
              <a:t>derechos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que</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ley</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confiere</a:t>
            </a:r>
            <a:r>
              <a:rPr lang="en-US" sz="900" i="1" dirty="0">
                <a:solidFill>
                  <a:srgbClr val="333333"/>
                </a:solidFill>
                <a:latin typeface="Helvetica Neue"/>
                <a:ea typeface="Helvetica Neue"/>
                <a:cs typeface="Helvetica Neue"/>
                <a:sym typeface="Helvetica Neue"/>
              </a:rPr>
              <a:t> al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tanto</a:t>
            </a:r>
            <a:r>
              <a:rPr lang="en-US" sz="900" i="1" dirty="0">
                <a:solidFill>
                  <a:srgbClr val="333333"/>
                </a:solidFill>
                <a:latin typeface="Helvetica Neue"/>
                <a:ea typeface="Helvetica Neue"/>
                <a:cs typeface="Helvetica Neue"/>
                <a:sym typeface="Helvetica Neue"/>
              </a:rPr>
              <a:t>, el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podría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demandar</a:t>
            </a:r>
            <a:r>
              <a:rPr lang="en-US" sz="900" i="1" dirty="0">
                <a:solidFill>
                  <a:srgbClr val="333333"/>
                </a:solidFill>
                <a:latin typeface="Helvetica Neue"/>
                <a:ea typeface="Helvetica Neue"/>
                <a:cs typeface="Helvetica Neue"/>
                <a:sym typeface="Helvetica Neue"/>
              </a:rPr>
              <a:t> a un </a:t>
            </a:r>
            <a:r>
              <a:rPr lang="en-US" sz="900" i="1" dirty="0" err="1">
                <a:solidFill>
                  <a:srgbClr val="333333"/>
                </a:solidFill>
                <a:latin typeface="Helvetica Neue"/>
                <a:ea typeface="Helvetica Neue"/>
                <a:cs typeface="Helvetica Neue"/>
                <a:sym typeface="Helvetica Neue"/>
              </a:rPr>
              <a:t>usuario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que</a:t>
            </a:r>
            <a:r>
              <a:rPr lang="en-US" sz="900" i="1" dirty="0">
                <a:solidFill>
                  <a:srgbClr val="333333"/>
                </a:solidFill>
                <a:latin typeface="Helvetica Neue"/>
                <a:ea typeface="Helvetica Neue"/>
                <a:cs typeface="Helvetica Neue"/>
                <a:sym typeface="Helvetica Neue"/>
              </a:rPr>
              <a:t>, con </a:t>
            </a:r>
            <a:r>
              <a:rPr lang="en-US" sz="900" i="1" dirty="0" err="1">
                <a:solidFill>
                  <a:srgbClr val="333333"/>
                </a:solidFill>
                <a:latin typeface="Helvetica Neue"/>
                <a:ea typeface="Helvetica Neue"/>
                <a:cs typeface="Helvetica Neue"/>
                <a:sym typeface="Helvetica Neue"/>
              </a:rPr>
              <a:t>cualquier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licencia</a:t>
            </a:r>
            <a:r>
              <a:rPr lang="en-US" sz="900" i="1" dirty="0">
                <a:solidFill>
                  <a:srgbClr val="333333"/>
                </a:solidFill>
                <a:latin typeface="Helvetica Neue"/>
                <a:ea typeface="Helvetica Neue"/>
                <a:cs typeface="Helvetica Neue"/>
                <a:sym typeface="Helvetica Neue"/>
              </a:rPr>
              <a:t> Creative Commons, </a:t>
            </a:r>
            <a:r>
              <a:rPr lang="en-US" sz="900" i="1" dirty="0" err="1">
                <a:solidFill>
                  <a:srgbClr val="333333"/>
                </a:solidFill>
                <a:latin typeface="Helvetica Neue"/>
                <a:ea typeface="Helvetica Neue"/>
                <a:cs typeface="Helvetica Neue"/>
                <a:sym typeface="Helvetica Neue"/>
              </a:rPr>
              <a:t>hubiera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modificado</a:t>
            </a:r>
            <a:r>
              <a:rPr lang="en-US" sz="900" i="1" dirty="0">
                <a:solidFill>
                  <a:srgbClr val="333333"/>
                </a:solidFill>
                <a:latin typeface="Helvetica Neue"/>
                <a:ea typeface="Helvetica Neue"/>
                <a:cs typeface="Helvetica Neue"/>
                <a:sym typeface="Helvetica Neue"/>
              </a:rPr>
              <a:t> o </a:t>
            </a:r>
            <a:r>
              <a:rPr lang="en-US" sz="900" i="1" dirty="0" err="1">
                <a:solidFill>
                  <a:srgbClr val="333333"/>
                </a:solidFill>
                <a:latin typeface="Helvetica Neue"/>
                <a:ea typeface="Helvetica Neue"/>
                <a:cs typeface="Helvetica Neue"/>
                <a:sym typeface="Helvetica Neue"/>
              </a:rPr>
              <a:t>mutilado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su</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obra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causando</a:t>
            </a:r>
            <a:r>
              <a:rPr lang="en-US" sz="900" i="1" dirty="0">
                <a:solidFill>
                  <a:srgbClr val="333333"/>
                </a:solidFill>
                <a:latin typeface="Helvetica Neue"/>
                <a:ea typeface="Helvetica Neue"/>
                <a:cs typeface="Helvetica Neue"/>
                <a:sym typeface="Helvetica Neue"/>
              </a:rPr>
              <a:t> un </a:t>
            </a:r>
            <a:r>
              <a:rPr lang="en-US" sz="900" i="1" dirty="0" err="1">
                <a:solidFill>
                  <a:srgbClr val="333333"/>
                </a:solidFill>
                <a:latin typeface="Helvetica Neue"/>
                <a:ea typeface="Helvetica Neue"/>
                <a:cs typeface="Helvetica Neue"/>
                <a:sym typeface="Helvetica Neue"/>
              </a:rPr>
              <a:t>perjuicio</a:t>
            </a:r>
            <a:r>
              <a:rPr lang="en-US" sz="900" i="1" dirty="0">
                <a:solidFill>
                  <a:srgbClr val="333333"/>
                </a:solidFill>
                <a:latin typeface="Helvetica Neue"/>
                <a:ea typeface="Helvetica Neue"/>
                <a:cs typeface="Helvetica Neue"/>
                <a:sym typeface="Helvetica Neue"/>
              </a:rPr>
              <a:t> a </a:t>
            </a:r>
            <a:r>
              <a:rPr lang="en-US" sz="900" i="1" dirty="0" err="1">
                <a:solidFill>
                  <a:srgbClr val="333333"/>
                </a:solidFill>
                <a:latin typeface="Helvetica Neue"/>
                <a:ea typeface="Helvetica Neue"/>
                <a:cs typeface="Helvetica Neue"/>
                <a:sym typeface="Helvetica Neue"/>
              </a:rPr>
              <a:t>su</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reputación</a:t>
            </a:r>
            <a:r>
              <a:rPr lang="en-US" sz="900" i="1" dirty="0">
                <a:solidFill>
                  <a:srgbClr val="333333"/>
                </a:solidFill>
                <a:latin typeface="Helvetica Neue"/>
                <a:ea typeface="Helvetica Neue"/>
                <a:cs typeface="Helvetica Neue"/>
                <a:sym typeface="Helvetica Neue"/>
              </a:rPr>
              <a:t> o </a:t>
            </a:r>
            <a:r>
              <a:rPr lang="en-US" sz="900" i="1" dirty="0" err="1">
                <a:solidFill>
                  <a:srgbClr val="333333"/>
                </a:solidFill>
                <a:latin typeface="Helvetica Neue"/>
                <a:ea typeface="Helvetica Neue"/>
                <a:cs typeface="Helvetica Neue"/>
                <a:sym typeface="Helvetica Neue"/>
              </a:rPr>
              <a:t>sus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intereses</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descontado</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decisión</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cuándo</a:t>
            </a:r>
            <a:r>
              <a:rPr lang="en-US" sz="900" i="1" dirty="0">
                <a:solidFill>
                  <a:srgbClr val="333333"/>
                </a:solidFill>
                <a:latin typeface="Helvetica Neue"/>
                <a:ea typeface="Helvetica Neue"/>
                <a:cs typeface="Helvetica Neue"/>
                <a:sym typeface="Helvetica Neue"/>
              </a:rPr>
              <a:t> ha </a:t>
            </a:r>
            <a:r>
              <a:rPr lang="en-US" sz="900" i="1" dirty="0" err="1">
                <a:solidFill>
                  <a:srgbClr val="333333"/>
                </a:solidFill>
                <a:latin typeface="Helvetica Neue"/>
                <a:ea typeface="Helvetica Neue"/>
                <a:cs typeface="Helvetica Neue"/>
                <a:sym typeface="Helvetica Neue"/>
              </a:rPr>
              <a:t>habido</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mutilación</a:t>
            </a:r>
            <a:r>
              <a:rPr lang="en-US" sz="900" i="1" dirty="0">
                <a:solidFill>
                  <a:srgbClr val="333333"/>
                </a:solidFill>
                <a:latin typeface="Helvetica Neue"/>
                <a:ea typeface="Helvetica Neue"/>
                <a:cs typeface="Helvetica Neue"/>
                <a:sym typeface="Helvetica Neue"/>
              </a:rPr>
              <a:t> y de </a:t>
            </a:r>
            <a:r>
              <a:rPr lang="en-US" sz="900" i="1" dirty="0" err="1">
                <a:solidFill>
                  <a:srgbClr val="333333"/>
                </a:solidFill>
                <a:latin typeface="Helvetica Neue"/>
                <a:ea typeface="Helvetica Neue"/>
                <a:cs typeface="Helvetica Neue"/>
                <a:sym typeface="Helvetica Neue"/>
              </a:rPr>
              <a:t>cuándo</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mutilación</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perjudica</a:t>
            </a:r>
            <a:r>
              <a:rPr lang="en-US" sz="900" i="1" dirty="0">
                <a:solidFill>
                  <a:srgbClr val="333333"/>
                </a:solidFill>
                <a:latin typeface="Helvetica Neue"/>
                <a:ea typeface="Helvetica Neue"/>
                <a:cs typeface="Helvetica Neue"/>
                <a:sym typeface="Helvetica Neue"/>
              </a:rPr>
              <a:t> la </a:t>
            </a:r>
            <a:r>
              <a:rPr lang="en-US" sz="900" i="1" dirty="0" err="1">
                <a:solidFill>
                  <a:srgbClr val="333333"/>
                </a:solidFill>
                <a:latin typeface="Helvetica Neue"/>
                <a:ea typeface="Helvetica Neue"/>
                <a:cs typeface="Helvetica Neue"/>
                <a:sym typeface="Helvetica Neue"/>
              </a:rPr>
              <a:t>reputación</a:t>
            </a:r>
            <a:r>
              <a:rPr lang="en-US" sz="900" i="1" dirty="0">
                <a:solidFill>
                  <a:srgbClr val="333333"/>
                </a:solidFill>
                <a:latin typeface="Helvetica Neue"/>
                <a:ea typeface="Helvetica Neue"/>
                <a:cs typeface="Helvetica Neue"/>
                <a:sym typeface="Helvetica Neue"/>
              </a:rPr>
              <a:t> o los </a:t>
            </a:r>
            <a:r>
              <a:rPr lang="en-US" sz="900" i="1" dirty="0" err="1">
                <a:solidFill>
                  <a:srgbClr val="333333"/>
                </a:solidFill>
                <a:latin typeface="Helvetica Neue"/>
                <a:ea typeface="Helvetica Neue"/>
                <a:cs typeface="Helvetica Neue"/>
                <a:sym typeface="Helvetica Neue"/>
              </a:rPr>
              <a:t>intereses</a:t>
            </a:r>
            <a:r>
              <a:rPr lang="en-US" sz="900" i="1" dirty="0">
                <a:solidFill>
                  <a:srgbClr val="333333"/>
                </a:solidFill>
                <a:latin typeface="Helvetica Neue"/>
                <a:ea typeface="Helvetica Neue"/>
                <a:cs typeface="Helvetica Neue"/>
                <a:sym typeface="Helvetica Neue"/>
              </a:rPr>
              <a:t> del </a:t>
            </a:r>
            <a:r>
              <a:rPr lang="en-US" sz="900" i="1" dirty="0" err="1">
                <a:solidFill>
                  <a:srgbClr val="333333"/>
                </a:solidFill>
                <a:latin typeface="Helvetica Neue"/>
                <a:ea typeface="Helvetica Neue"/>
                <a:cs typeface="Helvetica Neue"/>
                <a:sym typeface="Helvetica Neue"/>
              </a:rPr>
              <a:t>autor</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quedaría</a:t>
            </a:r>
            <a:r>
              <a:rPr lang="en-US" sz="900" i="1" dirty="0">
                <a:solidFill>
                  <a:srgbClr val="333333"/>
                </a:solidFill>
                <a:latin typeface="Helvetica Neue"/>
                <a:ea typeface="Helvetica Neue"/>
                <a:cs typeface="Helvetica Neue"/>
                <a:sym typeface="Helvetica Neue"/>
              </a:rPr>
              <a:t> en </a:t>
            </a:r>
            <a:r>
              <a:rPr lang="en-US" sz="900" i="1" dirty="0" err="1">
                <a:solidFill>
                  <a:srgbClr val="333333"/>
                </a:solidFill>
                <a:latin typeface="Helvetica Neue"/>
                <a:ea typeface="Helvetica Neue"/>
                <a:cs typeface="Helvetica Neue"/>
                <a:sym typeface="Helvetica Neue"/>
              </a:rPr>
              <a:t>manos</a:t>
            </a:r>
            <a:r>
              <a:rPr lang="en-US" sz="900" i="1" dirty="0">
                <a:solidFill>
                  <a:srgbClr val="333333"/>
                </a:solidFill>
                <a:latin typeface="Helvetica Neue"/>
                <a:ea typeface="Helvetica Neue"/>
                <a:cs typeface="Helvetica Neue"/>
                <a:sym typeface="Helvetica Neue"/>
              </a:rPr>
              <a:t> de </a:t>
            </a:r>
            <a:r>
              <a:rPr lang="en-US" sz="900" i="1" dirty="0" err="1">
                <a:solidFill>
                  <a:srgbClr val="333333"/>
                </a:solidFill>
                <a:latin typeface="Helvetica Neue"/>
                <a:ea typeface="Helvetica Neue"/>
                <a:cs typeface="Helvetica Neue"/>
                <a:sym typeface="Helvetica Neue"/>
              </a:rPr>
              <a:t>cada</a:t>
            </a:r>
            <a:r>
              <a:rPr lang="en-US" sz="900" i="1" dirty="0">
                <a:solidFill>
                  <a:srgbClr val="333333"/>
                </a:solidFill>
                <a:latin typeface="Helvetica Neue"/>
                <a:ea typeface="Helvetica Neue"/>
                <a:cs typeface="Helvetica Neue"/>
                <a:sym typeface="Helvetica Neue"/>
              </a:rPr>
              <a:t> </a:t>
            </a:r>
            <a:r>
              <a:rPr lang="en-US" sz="900" i="1" dirty="0" err="1">
                <a:solidFill>
                  <a:srgbClr val="333333"/>
                </a:solidFill>
                <a:latin typeface="Helvetica Neue"/>
                <a:ea typeface="Helvetica Neue"/>
                <a:cs typeface="Helvetica Neue"/>
                <a:sym typeface="Helvetica Neue"/>
              </a:rPr>
              <a:t>Juez</a:t>
            </a:r>
            <a:r>
              <a:rPr lang="en-US" sz="900" i="1" dirty="0">
                <a:solidFill>
                  <a:srgbClr val="333333"/>
                </a:solidFill>
                <a:latin typeface="Helvetica Neue"/>
                <a:ea typeface="Helvetica Neue"/>
                <a:cs typeface="Helvetica Neue"/>
                <a:sym typeface="Helvetica Neue"/>
              </a:rPr>
              <a:t> o Tribunal.</a:t>
            </a:r>
            <a:endParaRPr sz="900" i="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20</a:t>
            </a:fld>
            <a:endParaRPr lang="es-ES" dirty="0"/>
          </a:p>
        </p:txBody>
      </p:sp>
      <p:sp>
        <p:nvSpPr>
          <p:cNvPr id="8" name="CuadroTexto 7">
            <a:extLst>
              <a:ext uri="{FF2B5EF4-FFF2-40B4-BE49-F238E27FC236}">
                <a16:creationId xmlns:a16="http://schemas.microsoft.com/office/drawing/2014/main" id="{570B719E-4B51-1540-68A0-19C845F10964}"/>
              </a:ext>
            </a:extLst>
          </p:cNvPr>
          <p:cNvSpPr txBox="1"/>
          <p:nvPr/>
        </p:nvSpPr>
        <p:spPr>
          <a:xfrm>
            <a:off x="107504" y="339502"/>
            <a:ext cx="8928992" cy="4524315"/>
          </a:xfrm>
          <a:prstGeom prst="rect">
            <a:avLst/>
          </a:prstGeom>
          <a:noFill/>
        </p:spPr>
        <p:txBody>
          <a:bodyPr wrap="square">
            <a:spAutoFit/>
          </a:bodyPr>
          <a:lstStyle/>
          <a:p>
            <a:r>
              <a:rPr lang="es-ES" sz="1600" dirty="0">
                <a:solidFill>
                  <a:schemeClr val="dk1"/>
                </a:solidFill>
                <a:latin typeface="Calibri" panose="020F0502020204030204" pitchFamily="34" charset="0"/>
                <a:ea typeface="Lato"/>
                <a:cs typeface="Calibri" panose="020F0502020204030204" pitchFamily="34" charset="0"/>
              </a:rPr>
              <a:t>Número: &lt;input </a:t>
            </a:r>
            <a:r>
              <a:rPr lang="es-ES" sz="1600" dirty="0" err="1">
                <a:solidFill>
                  <a:schemeClr val="dk1"/>
                </a:solidFill>
                <a:latin typeface="Calibri" panose="020F0502020204030204" pitchFamily="34" charset="0"/>
                <a:ea typeface="Lato"/>
                <a:cs typeface="Calibri" panose="020F0502020204030204" pitchFamily="34" charset="0"/>
              </a:rPr>
              <a:t>type</a:t>
            </a:r>
            <a:r>
              <a:rPr lang="es-ES" sz="1600" dirty="0">
                <a:solidFill>
                  <a:schemeClr val="dk1"/>
                </a:solidFill>
                <a:latin typeface="Calibri" panose="020F0502020204030204" pitchFamily="34" charset="0"/>
                <a:ea typeface="Lato"/>
                <a:cs typeface="Calibri" panose="020F0502020204030204" pitchFamily="34" charset="0"/>
              </a:rPr>
              <a:t>="</a:t>
            </a:r>
            <a:r>
              <a:rPr lang="es-ES" sz="1600" dirty="0" err="1">
                <a:solidFill>
                  <a:schemeClr val="dk1"/>
                </a:solidFill>
                <a:latin typeface="Calibri" panose="020F0502020204030204" pitchFamily="34" charset="0"/>
                <a:ea typeface="Lato"/>
                <a:cs typeface="Calibri" panose="020F0502020204030204" pitchFamily="34" charset="0"/>
              </a:rPr>
              <a:t>number</a:t>
            </a:r>
            <a:r>
              <a:rPr lang="es-ES" sz="1600" dirty="0">
                <a:solidFill>
                  <a:schemeClr val="dk1"/>
                </a:solidFill>
                <a:latin typeface="Calibri" panose="020F0502020204030204" pitchFamily="34" charset="0"/>
                <a:ea typeface="Lato"/>
                <a:cs typeface="Calibri" panose="020F0502020204030204" pitchFamily="34" charset="0"/>
              </a:rPr>
              <a:t>"&gt;&lt;input </a:t>
            </a:r>
            <a:r>
              <a:rPr lang="es-ES" sz="1600" dirty="0" err="1">
                <a:solidFill>
                  <a:schemeClr val="dk1"/>
                </a:solidFill>
                <a:latin typeface="Calibri" panose="020F0502020204030204" pitchFamily="34" charset="0"/>
                <a:ea typeface="Lato"/>
                <a:cs typeface="Calibri" panose="020F0502020204030204" pitchFamily="34" charset="0"/>
              </a:rPr>
              <a:t>number</a:t>
            </a:r>
            <a:r>
              <a:rPr lang="es-ES" sz="1600" dirty="0">
                <a:solidFill>
                  <a:schemeClr val="dk1"/>
                </a:solidFill>
                <a:latin typeface="Calibri" panose="020F0502020204030204" pitchFamily="34" charset="0"/>
                <a:ea typeface="Lato"/>
                <a:cs typeface="Calibri" panose="020F0502020204030204" pitchFamily="34" charset="0"/>
              </a:rPr>
              <a:t>&gt;</a:t>
            </a:r>
          </a:p>
          <a:p>
            <a:r>
              <a:rPr lang="es-ES" sz="1600" dirty="0">
                <a:solidFill>
                  <a:schemeClr val="dk1"/>
                </a:solidFill>
                <a:latin typeface="Calibri" panose="020F0502020204030204" pitchFamily="34" charset="0"/>
                <a:ea typeface="Lato"/>
                <a:cs typeface="Calibri" panose="020F0502020204030204" pitchFamily="34" charset="0"/>
              </a:rPr>
              <a:t>HTML Living Standard Mozilla </a:t>
            </a:r>
            <a:r>
              <a:rPr lang="es-ES" sz="1600" dirty="0" err="1">
                <a:solidFill>
                  <a:schemeClr val="dk1"/>
                </a:solidFill>
                <a:latin typeface="Calibri" panose="020F0502020204030204" pitchFamily="34" charset="0"/>
                <a:ea typeface="Lato"/>
                <a:cs typeface="Calibri" panose="020F0502020204030204" pitchFamily="34" charset="0"/>
              </a:rPr>
              <a:t>Developer</a:t>
            </a:r>
            <a:r>
              <a:rPr lang="es-ES" sz="1600" dirty="0">
                <a:solidFill>
                  <a:schemeClr val="dk1"/>
                </a:solidFill>
                <a:latin typeface="Calibri" panose="020F0502020204030204" pitchFamily="34" charset="0"/>
                <a:ea typeface="Lato"/>
                <a:cs typeface="Calibri" panose="020F0502020204030204" pitchFamily="34" charset="0"/>
              </a:rPr>
              <a:t> Network</a:t>
            </a:r>
          </a:p>
          <a:p>
            <a:r>
              <a:rPr lang="es-ES" sz="1600" dirty="0">
                <a:solidFill>
                  <a:schemeClr val="dk1"/>
                </a:solidFill>
                <a:latin typeface="Calibri" panose="020F0502020204030204" pitchFamily="34" charset="0"/>
                <a:ea typeface="Lato"/>
                <a:cs typeface="Calibri" panose="020F0502020204030204" pitchFamily="34" charset="0"/>
              </a:rPr>
              <a:t>Las cajas de texto de una sola línea específicas para números se crean mediante una etiqueta &lt;input&gt; cuyo atributo </a:t>
            </a:r>
            <a:r>
              <a:rPr lang="es-ES" sz="1600" dirty="0" err="1">
                <a:solidFill>
                  <a:schemeClr val="dk1"/>
                </a:solidFill>
                <a:latin typeface="Calibri" panose="020F0502020204030204" pitchFamily="34" charset="0"/>
                <a:ea typeface="Lato"/>
                <a:cs typeface="Calibri" panose="020F0502020204030204" pitchFamily="34" charset="0"/>
              </a:rPr>
              <a:t>type</a:t>
            </a:r>
            <a:r>
              <a:rPr lang="es-ES" sz="1600" dirty="0">
                <a:solidFill>
                  <a:schemeClr val="dk1"/>
                </a:solidFill>
                <a:latin typeface="Calibri" panose="020F0502020204030204" pitchFamily="34" charset="0"/>
                <a:ea typeface="Lato"/>
                <a:cs typeface="Calibri" panose="020F0502020204030204" pitchFamily="34" charset="0"/>
              </a:rPr>
              <a:t> tiene el valor </a:t>
            </a:r>
            <a:r>
              <a:rPr lang="es-ES" sz="1600" dirty="0" err="1">
                <a:solidFill>
                  <a:schemeClr val="dk1"/>
                </a:solidFill>
                <a:latin typeface="Calibri" panose="020F0502020204030204" pitchFamily="34" charset="0"/>
                <a:ea typeface="Lato"/>
                <a:cs typeface="Calibri" panose="020F0502020204030204" pitchFamily="34" charset="0"/>
              </a:rPr>
              <a:t>number</a:t>
            </a:r>
            <a:r>
              <a:rPr lang="es-ES" sz="1600" dirty="0">
                <a:solidFill>
                  <a:schemeClr val="dk1"/>
                </a:solidFill>
                <a:latin typeface="Calibri" panose="020F0502020204030204" pitchFamily="34" charset="0"/>
                <a:ea typeface="Lato"/>
                <a:cs typeface="Calibri" panose="020F0502020204030204" pitchFamily="34" charset="0"/>
              </a:rPr>
              <a:t>.</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En principio, los valores admitidos por el control son números enteros.</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El atributo step permite que el control admita números decimales. Los navegadores alertan al usuario cuando no ha escrito un valor correcto, como mínimo al enviar el formulario.</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En el caso de los números decimales:</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Chrome admite la coma (,) y el punto (.) como separadores de la parte decimal.</a:t>
            </a:r>
          </a:p>
          <a:p>
            <a:r>
              <a:rPr lang="es-ES" sz="1600" dirty="0">
                <a:solidFill>
                  <a:schemeClr val="dk1"/>
                </a:solidFill>
                <a:latin typeface="Calibri" panose="020F0502020204030204" pitchFamily="34" charset="0"/>
                <a:ea typeface="Lato"/>
                <a:cs typeface="Calibri" panose="020F0502020204030204" pitchFamily="34" charset="0"/>
              </a:rPr>
              <a:t>Firefox sólo admite la coma (,) como separador de la parte decimal.</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El atributo min establece un valor mínimo en la respuesta</a:t>
            </a:r>
          </a:p>
          <a:p>
            <a:endParaRPr lang="es-ES" sz="1600" dirty="0">
              <a:solidFill>
                <a:schemeClr val="dk1"/>
              </a:solidFill>
              <a:latin typeface="Calibri" panose="020F0502020204030204" pitchFamily="34" charset="0"/>
              <a:ea typeface="Lato"/>
              <a:cs typeface="Calibri" panose="020F0502020204030204" pitchFamily="34" charset="0"/>
            </a:endParaRPr>
          </a:p>
          <a:p>
            <a:r>
              <a:rPr lang="es-ES" sz="1600" dirty="0">
                <a:solidFill>
                  <a:schemeClr val="dk1"/>
                </a:solidFill>
                <a:latin typeface="Calibri" panose="020F0502020204030204" pitchFamily="34" charset="0"/>
                <a:ea typeface="Lato"/>
                <a:cs typeface="Calibri" panose="020F0502020204030204" pitchFamily="34" charset="0"/>
              </a:rPr>
              <a:t>El atributo </a:t>
            </a:r>
            <a:r>
              <a:rPr lang="es-ES" sz="1600" dirty="0" err="1">
                <a:solidFill>
                  <a:schemeClr val="dk1"/>
                </a:solidFill>
                <a:latin typeface="Calibri" panose="020F0502020204030204" pitchFamily="34" charset="0"/>
                <a:ea typeface="Lato"/>
                <a:cs typeface="Calibri" panose="020F0502020204030204" pitchFamily="34" charset="0"/>
              </a:rPr>
              <a:t>max</a:t>
            </a:r>
            <a:r>
              <a:rPr lang="es-ES" sz="1600" dirty="0">
                <a:solidFill>
                  <a:schemeClr val="dk1"/>
                </a:solidFill>
                <a:latin typeface="Calibri" panose="020F0502020204030204" pitchFamily="34" charset="0"/>
                <a:ea typeface="Lato"/>
                <a:cs typeface="Calibri" panose="020F0502020204030204" pitchFamily="34" charset="0"/>
              </a:rPr>
              <a:t> establece un valor máximo en la respuesta:</a:t>
            </a:r>
          </a:p>
        </p:txBody>
      </p:sp>
    </p:spTree>
    <p:extLst>
      <p:ext uri="{BB962C8B-B14F-4D97-AF65-F5344CB8AC3E}">
        <p14:creationId xmlns:p14="http://schemas.microsoft.com/office/powerpoint/2010/main" val="11984947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22830" y="78429"/>
            <a:ext cx="8512518" cy="1198162"/>
          </a:xfrm>
        </p:spPr>
        <p:txBody>
          <a:bodyPr/>
          <a:lstStyle/>
          <a:p>
            <a:pPr marL="114300" indent="0">
              <a:buNone/>
            </a:pPr>
            <a:r>
              <a:rPr lang="es-ES" sz="1800" dirty="0"/>
              <a:t>Estos problemas se pueden resolver comprobando que el índice está definido antes de hacer referencia a él, utilizando la función </a:t>
            </a:r>
            <a:r>
              <a:rPr lang="es-ES" sz="1800" dirty="0" err="1"/>
              <a:t>isset</a:t>
            </a:r>
            <a:r>
              <a:rPr lang="es-ES" sz="1800" dirty="0"/>
              <a:t>($variable), que admite como argumento una variable y devuelve true si existe y false si no existe.</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200</a:t>
            </a:fld>
            <a:endParaRPr lang="es-ES" dirty="0"/>
          </a:p>
        </p:txBody>
      </p:sp>
      <p:graphicFrame>
        <p:nvGraphicFramePr>
          <p:cNvPr id="5" name="Objeto 4">
            <a:extLst>
              <a:ext uri="{FF2B5EF4-FFF2-40B4-BE49-F238E27FC236}">
                <a16:creationId xmlns:a16="http://schemas.microsoft.com/office/drawing/2014/main" id="{36CB7B76-FD10-2534-ECB3-EE5C25EC8826}"/>
              </a:ext>
            </a:extLst>
          </p:cNvPr>
          <p:cNvGraphicFramePr>
            <a:graphicFrameLocks noChangeAspect="1"/>
          </p:cNvGraphicFramePr>
          <p:nvPr>
            <p:extLst>
              <p:ext uri="{D42A27DB-BD31-4B8C-83A1-F6EECF244321}">
                <p14:modId xmlns:p14="http://schemas.microsoft.com/office/powerpoint/2010/main" val="2396459369"/>
              </p:ext>
            </p:extLst>
          </p:nvPr>
        </p:nvGraphicFramePr>
        <p:xfrm>
          <a:off x="179512" y="1487378"/>
          <a:ext cx="6336704" cy="3219508"/>
        </p:xfrm>
        <a:graphic>
          <a:graphicData uri="http://schemas.openxmlformats.org/presentationml/2006/ole">
            <mc:AlternateContent xmlns:mc="http://schemas.openxmlformats.org/markup-compatibility/2006">
              <mc:Choice xmlns:v="urn:schemas-microsoft-com:vml" Requires="v">
                <p:oleObj name="Bitmap Image" r:id="rId2" imgW="9925200" imgH="5041800" progId="PBrush">
                  <p:embed/>
                </p:oleObj>
              </mc:Choice>
              <mc:Fallback>
                <p:oleObj name="Bitmap Image" r:id="rId2" imgW="9925200" imgH="5041800" progId="PBrush">
                  <p:embed/>
                  <p:pic>
                    <p:nvPicPr>
                      <p:cNvPr id="0" name=""/>
                      <p:cNvPicPr/>
                      <p:nvPr/>
                    </p:nvPicPr>
                    <p:blipFill>
                      <a:blip r:embed="rId3"/>
                      <a:stretch>
                        <a:fillRect/>
                      </a:stretch>
                    </p:blipFill>
                    <p:spPr>
                      <a:xfrm>
                        <a:off x="179512" y="1487378"/>
                        <a:ext cx="6336704" cy="3219508"/>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90C0AFFF-9333-BB5E-DE14-15E45CE31EBF}"/>
              </a:ext>
            </a:extLst>
          </p:cNvPr>
          <p:cNvSpPr txBox="1"/>
          <p:nvPr/>
        </p:nvSpPr>
        <p:spPr>
          <a:xfrm>
            <a:off x="6660232" y="1995686"/>
            <a:ext cx="2219803" cy="1600438"/>
          </a:xfrm>
          <a:prstGeom prst="rect">
            <a:avLst/>
          </a:prstGeom>
          <a:noFill/>
        </p:spPr>
        <p:txBody>
          <a:bodyPr wrap="square">
            <a:spAutoFit/>
          </a:bodyPr>
          <a:lstStyle/>
          <a:p>
            <a:r>
              <a:rPr lang="es-ES" b="0" i="0" dirty="0">
                <a:solidFill>
                  <a:srgbClr val="000000"/>
                </a:solidFill>
                <a:effectLst/>
                <a:latin typeface="Arial" panose="020B0604020202020204" pitchFamily="34" charset="0"/>
              </a:rPr>
              <a:t>Es conveniente efectuar siempre la verificación de existencia para prevenir los casos en que un usuario intente acceder a la página PHP sin pasar por el formulario.</a:t>
            </a:r>
            <a:endParaRPr lang="es-ES" dirty="0"/>
          </a:p>
        </p:txBody>
      </p:sp>
    </p:spTree>
    <p:extLst>
      <p:ext uri="{BB962C8B-B14F-4D97-AF65-F5344CB8AC3E}">
        <p14:creationId xmlns:p14="http://schemas.microsoft.com/office/powerpoint/2010/main" val="33269167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07504" y="58425"/>
            <a:ext cx="8568952" cy="3552300"/>
          </a:xfrm>
        </p:spPr>
        <p:txBody>
          <a:bodyPr/>
          <a:lstStyle/>
          <a:p>
            <a:pPr marL="114300" indent="0">
              <a:buNone/>
            </a:pPr>
            <a:r>
              <a:rPr lang="es-ES" sz="1600" b="1" dirty="0"/>
              <a:t>Seguridad en las entradas</a:t>
            </a:r>
          </a:p>
          <a:p>
            <a:pPr marL="114300" indent="0">
              <a:buNone/>
            </a:pPr>
            <a:r>
              <a:rPr lang="es-ES" sz="1600" dirty="0"/>
              <a:t>Un usuario puede insertar código </a:t>
            </a:r>
            <a:r>
              <a:rPr lang="es-ES" sz="1600" dirty="0" err="1"/>
              <a:t>html</a:t>
            </a:r>
            <a:r>
              <a:rPr lang="es-ES" sz="1600" dirty="0"/>
              <a:t> en la entrada de un formulario, lo que puede acarrear comportamientos inesperados y riesgos de seguridad. El siguiente ejemplo solamente perjudicaría al aspecto de la página:</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201</a:t>
            </a:fld>
            <a:endParaRPr lang="es-ES" dirty="0"/>
          </a:p>
        </p:txBody>
      </p:sp>
      <p:graphicFrame>
        <p:nvGraphicFramePr>
          <p:cNvPr id="5" name="Objeto 4">
            <a:extLst>
              <a:ext uri="{FF2B5EF4-FFF2-40B4-BE49-F238E27FC236}">
                <a16:creationId xmlns:a16="http://schemas.microsoft.com/office/drawing/2014/main" id="{A89D8419-2D1F-ED8C-4EE3-4F39043332E9}"/>
              </a:ext>
            </a:extLst>
          </p:cNvPr>
          <p:cNvGraphicFramePr>
            <a:graphicFrameLocks noChangeAspect="1"/>
          </p:cNvGraphicFramePr>
          <p:nvPr>
            <p:extLst>
              <p:ext uri="{D42A27DB-BD31-4B8C-83A1-F6EECF244321}">
                <p14:modId xmlns:p14="http://schemas.microsoft.com/office/powerpoint/2010/main" val="65217607"/>
              </p:ext>
            </p:extLst>
          </p:nvPr>
        </p:nvGraphicFramePr>
        <p:xfrm>
          <a:off x="251520" y="1347614"/>
          <a:ext cx="6096000" cy="1211263"/>
        </p:xfrm>
        <a:graphic>
          <a:graphicData uri="http://schemas.openxmlformats.org/presentationml/2006/ole">
            <mc:AlternateContent xmlns:mc="http://schemas.openxmlformats.org/markup-compatibility/2006">
              <mc:Choice xmlns:v="urn:schemas-microsoft-com:vml" Requires="v">
                <p:oleObj name="Bitmap Image" r:id="rId2" imgW="9944280" imgH="1974960" progId="PBrush">
                  <p:embed/>
                </p:oleObj>
              </mc:Choice>
              <mc:Fallback>
                <p:oleObj name="Bitmap Image" r:id="rId2" imgW="9944280" imgH="1974960" progId="PBrush">
                  <p:embed/>
                  <p:pic>
                    <p:nvPicPr>
                      <p:cNvPr id="0" name=""/>
                      <p:cNvPicPr/>
                      <p:nvPr/>
                    </p:nvPicPr>
                    <p:blipFill>
                      <a:blip r:embed="rId3"/>
                      <a:stretch>
                        <a:fillRect/>
                      </a:stretch>
                    </p:blipFill>
                    <p:spPr>
                      <a:xfrm>
                        <a:off x="251520" y="1347614"/>
                        <a:ext cx="6096000" cy="1211263"/>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A1E63F87-2842-F788-4638-DE0B9755DA3B}"/>
              </a:ext>
            </a:extLst>
          </p:cNvPr>
          <p:cNvSpPr txBox="1"/>
          <p:nvPr/>
        </p:nvSpPr>
        <p:spPr>
          <a:xfrm>
            <a:off x="179512" y="2715766"/>
            <a:ext cx="8648939" cy="830997"/>
          </a:xfrm>
          <a:prstGeom prst="rect">
            <a:avLst/>
          </a:prstGeom>
          <a:noFill/>
        </p:spPr>
        <p:txBody>
          <a:bodyPr wrap="square">
            <a:spAutoFit/>
          </a:bodyPr>
          <a:lstStyle/>
          <a:p>
            <a:r>
              <a:rPr lang="es-ES" sz="1600" dirty="0">
                <a:solidFill>
                  <a:schemeClr val="tx1"/>
                </a:solidFill>
                <a:latin typeface="Lato" panose="020F0502020204030203" pitchFamily="34" charset="0"/>
                <a:ea typeface="Lato" panose="020F0502020204030203" pitchFamily="34" charset="0"/>
                <a:cs typeface="Lato" panose="020F0502020204030203" pitchFamily="34" charset="0"/>
              </a:rPr>
              <a:t>El siguiente ejemplo muestra cómo puede utilizarse un formulario para inyectar en la página código JavaScript. En este caso el código genera una ventana emergente que sólo afecta al propio usuario, pero esta vía podría utilizarse para atacar al servidor.</a:t>
            </a:r>
          </a:p>
        </p:txBody>
      </p:sp>
      <p:graphicFrame>
        <p:nvGraphicFramePr>
          <p:cNvPr id="8" name="Objeto 7">
            <a:extLst>
              <a:ext uri="{FF2B5EF4-FFF2-40B4-BE49-F238E27FC236}">
                <a16:creationId xmlns:a16="http://schemas.microsoft.com/office/drawing/2014/main" id="{E26239EC-F9CE-5037-772F-DF020C5C9059}"/>
              </a:ext>
            </a:extLst>
          </p:cNvPr>
          <p:cNvGraphicFramePr>
            <a:graphicFrameLocks noChangeAspect="1"/>
          </p:cNvGraphicFramePr>
          <p:nvPr>
            <p:extLst>
              <p:ext uri="{D42A27DB-BD31-4B8C-83A1-F6EECF244321}">
                <p14:modId xmlns:p14="http://schemas.microsoft.com/office/powerpoint/2010/main" val="1942823747"/>
              </p:ext>
            </p:extLst>
          </p:nvPr>
        </p:nvGraphicFramePr>
        <p:xfrm>
          <a:off x="1115616" y="3547108"/>
          <a:ext cx="6096000" cy="1206500"/>
        </p:xfrm>
        <a:graphic>
          <a:graphicData uri="http://schemas.openxmlformats.org/presentationml/2006/ole">
            <mc:AlternateContent xmlns:mc="http://schemas.openxmlformats.org/markup-compatibility/2006">
              <mc:Choice xmlns:v="urn:schemas-microsoft-com:vml" Requires="v">
                <p:oleObj name="Bitmap Image" r:id="rId4" imgW="9918720" imgH="1962000" progId="PBrush">
                  <p:embed/>
                </p:oleObj>
              </mc:Choice>
              <mc:Fallback>
                <p:oleObj name="Bitmap Image" r:id="rId4" imgW="9918720" imgH="1962000" progId="PBrush">
                  <p:embed/>
                  <p:pic>
                    <p:nvPicPr>
                      <p:cNvPr id="0" name=""/>
                      <p:cNvPicPr/>
                      <p:nvPr/>
                    </p:nvPicPr>
                    <p:blipFill>
                      <a:blip r:embed="rId5"/>
                      <a:stretch>
                        <a:fillRect/>
                      </a:stretch>
                    </p:blipFill>
                    <p:spPr>
                      <a:xfrm>
                        <a:off x="1115616" y="3547108"/>
                        <a:ext cx="6096000" cy="1206500"/>
                      </a:xfrm>
                      <a:prstGeom prst="rect">
                        <a:avLst/>
                      </a:prstGeom>
                    </p:spPr>
                  </p:pic>
                </p:oleObj>
              </mc:Fallback>
            </mc:AlternateContent>
          </a:graphicData>
        </a:graphic>
      </p:graphicFrame>
    </p:spTree>
    <p:extLst>
      <p:ext uri="{BB962C8B-B14F-4D97-AF65-F5344CB8AC3E}">
        <p14:creationId xmlns:p14="http://schemas.microsoft.com/office/powerpoint/2010/main" val="10025390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379962" y="1373588"/>
            <a:ext cx="8656534" cy="3552300"/>
          </a:xfrm>
        </p:spPr>
        <p:txBody>
          <a:bodyPr/>
          <a:lstStyle/>
          <a:p>
            <a:pPr marL="114300" indent="0">
              <a:buNone/>
            </a:pPr>
            <a:r>
              <a:rPr lang="es-ES" dirty="0"/>
              <a:t>Estos dos ejemplos no pondrían el riesgo el servidor, pero si en una aplicación web los datos que envía el usuario se incluyen sin precaución en una consulta SQL estaríamos hablando de una vía de ataque al servidor muy peligrosa (puede consultarse una introducción elemental a estas técnicas en la lección Inyección SQL).</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202</a:t>
            </a:fld>
            <a:endParaRPr lang="es-ES" dirty="0"/>
          </a:p>
        </p:txBody>
      </p:sp>
    </p:spTree>
    <p:extLst>
      <p:ext uri="{BB962C8B-B14F-4D97-AF65-F5344CB8AC3E}">
        <p14:creationId xmlns:p14="http://schemas.microsoft.com/office/powerpoint/2010/main" val="25968926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07504" y="27562"/>
            <a:ext cx="8784976" cy="3552300"/>
          </a:xfrm>
        </p:spPr>
        <p:txBody>
          <a:bodyPr/>
          <a:lstStyle/>
          <a:p>
            <a:pPr marL="114300" indent="0">
              <a:buNone/>
            </a:pPr>
            <a:r>
              <a:rPr lang="es-ES" sz="1600" b="1" dirty="0"/>
              <a:t>Eliminar etiquetas: </a:t>
            </a:r>
            <a:r>
              <a:rPr lang="es-ES" sz="1600" b="1" dirty="0" err="1"/>
              <a:t>strip_tags</a:t>
            </a:r>
            <a:r>
              <a:rPr lang="es-ES" sz="1600" b="1" dirty="0"/>
              <a:t>($cadena)</a:t>
            </a:r>
          </a:p>
          <a:p>
            <a:pPr marL="114300" indent="0">
              <a:buNone/>
            </a:pPr>
            <a:r>
              <a:rPr lang="es-ES" sz="1600" dirty="0"/>
              <a:t>Una manera de resolver el problema anterior es utilizar la función </a:t>
            </a:r>
            <a:r>
              <a:rPr lang="es-ES" sz="1600" dirty="0" err="1"/>
              <a:t>strip_tags</a:t>
            </a:r>
            <a:r>
              <a:rPr lang="es-ES" sz="1600" dirty="0"/>
              <a:t>($cadena), que devuelve la cadena sin etiquetas, como muestra el siguiente ejemplo.</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203</a:t>
            </a:fld>
            <a:endParaRPr lang="es-ES" dirty="0"/>
          </a:p>
        </p:txBody>
      </p:sp>
      <p:graphicFrame>
        <p:nvGraphicFramePr>
          <p:cNvPr id="5" name="Objeto 4">
            <a:extLst>
              <a:ext uri="{FF2B5EF4-FFF2-40B4-BE49-F238E27FC236}">
                <a16:creationId xmlns:a16="http://schemas.microsoft.com/office/drawing/2014/main" id="{1C244FEA-8FEE-D54A-F835-9E35E62FFB8E}"/>
              </a:ext>
            </a:extLst>
          </p:cNvPr>
          <p:cNvGraphicFramePr>
            <a:graphicFrameLocks noChangeAspect="1"/>
          </p:cNvGraphicFramePr>
          <p:nvPr>
            <p:extLst>
              <p:ext uri="{D42A27DB-BD31-4B8C-83A1-F6EECF244321}">
                <p14:modId xmlns:p14="http://schemas.microsoft.com/office/powerpoint/2010/main" val="2156351892"/>
              </p:ext>
            </p:extLst>
          </p:nvPr>
        </p:nvGraphicFramePr>
        <p:xfrm>
          <a:off x="251520" y="1131590"/>
          <a:ext cx="7200800" cy="1589087"/>
        </p:xfrm>
        <a:graphic>
          <a:graphicData uri="http://schemas.openxmlformats.org/presentationml/2006/ole">
            <mc:AlternateContent xmlns:mc="http://schemas.openxmlformats.org/markup-compatibility/2006">
              <mc:Choice xmlns:v="urn:schemas-microsoft-com:vml" Requires="v">
                <p:oleObj name="Bitmap Image" r:id="rId2" imgW="9937800" imgH="2590920" progId="PBrush">
                  <p:embed/>
                </p:oleObj>
              </mc:Choice>
              <mc:Fallback>
                <p:oleObj name="Bitmap Image" r:id="rId2" imgW="9937800" imgH="2590920" progId="PBrush">
                  <p:embed/>
                  <p:pic>
                    <p:nvPicPr>
                      <p:cNvPr id="0" name=""/>
                      <p:cNvPicPr/>
                      <p:nvPr/>
                    </p:nvPicPr>
                    <p:blipFill>
                      <a:blip r:embed="rId3"/>
                      <a:stretch>
                        <a:fillRect/>
                      </a:stretch>
                    </p:blipFill>
                    <p:spPr>
                      <a:xfrm>
                        <a:off x="251520" y="1131590"/>
                        <a:ext cx="7200800" cy="1589087"/>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139B7391-E441-E8D5-684C-6159FAD09A1E}"/>
              </a:ext>
            </a:extLst>
          </p:cNvPr>
          <p:cNvSpPr txBox="1"/>
          <p:nvPr/>
        </p:nvSpPr>
        <p:spPr>
          <a:xfrm>
            <a:off x="107504" y="2859782"/>
            <a:ext cx="8928992" cy="584775"/>
          </a:xfrm>
          <a:prstGeom prst="rect">
            <a:avLst/>
          </a:prstGeom>
          <a:noFill/>
        </p:spPr>
        <p:txBody>
          <a:bodyPr wrap="square">
            <a:spAutoFit/>
          </a:bodyPr>
          <a:lstStyle/>
          <a:p>
            <a:r>
              <a:rPr lang="es-ES" sz="1600" dirty="0">
                <a:solidFill>
                  <a:schemeClr val="dk1"/>
                </a:solidFill>
                <a:latin typeface="Lato"/>
                <a:ea typeface="Lato"/>
                <a:cs typeface="Lato"/>
                <a:sym typeface="Lato"/>
              </a:rPr>
              <a:t>Aunque hay que tener en cuenta que esta función elimina cualquier cosa que se interprete como una etiqueta, es decir, que empiece por "&lt;".</a:t>
            </a:r>
          </a:p>
        </p:txBody>
      </p:sp>
      <p:graphicFrame>
        <p:nvGraphicFramePr>
          <p:cNvPr id="8" name="Objeto 7">
            <a:extLst>
              <a:ext uri="{FF2B5EF4-FFF2-40B4-BE49-F238E27FC236}">
                <a16:creationId xmlns:a16="http://schemas.microsoft.com/office/drawing/2014/main" id="{508B9AFB-6B9D-B44A-F03C-C0E897CD4FD2}"/>
              </a:ext>
            </a:extLst>
          </p:cNvPr>
          <p:cNvGraphicFramePr>
            <a:graphicFrameLocks noChangeAspect="1"/>
          </p:cNvGraphicFramePr>
          <p:nvPr>
            <p:extLst>
              <p:ext uri="{D42A27DB-BD31-4B8C-83A1-F6EECF244321}">
                <p14:modId xmlns:p14="http://schemas.microsoft.com/office/powerpoint/2010/main" val="1053652724"/>
              </p:ext>
            </p:extLst>
          </p:nvPr>
        </p:nvGraphicFramePr>
        <p:xfrm>
          <a:off x="971600" y="3442636"/>
          <a:ext cx="6096000" cy="1346200"/>
        </p:xfrm>
        <a:graphic>
          <a:graphicData uri="http://schemas.openxmlformats.org/presentationml/2006/ole">
            <mc:AlternateContent xmlns:mc="http://schemas.openxmlformats.org/markup-compatibility/2006">
              <mc:Choice xmlns:v="urn:schemas-microsoft-com:vml" Requires="v">
                <p:oleObj name="Bitmap Image" r:id="rId4" imgW="9918720" imgH="2190600" progId="PBrush">
                  <p:embed/>
                </p:oleObj>
              </mc:Choice>
              <mc:Fallback>
                <p:oleObj name="Bitmap Image" r:id="rId4" imgW="9918720" imgH="2190600" progId="PBrush">
                  <p:embed/>
                  <p:pic>
                    <p:nvPicPr>
                      <p:cNvPr id="0" name=""/>
                      <p:cNvPicPr/>
                      <p:nvPr/>
                    </p:nvPicPr>
                    <p:blipFill>
                      <a:blip r:embed="rId5"/>
                      <a:stretch>
                        <a:fillRect/>
                      </a:stretch>
                    </p:blipFill>
                    <p:spPr>
                      <a:xfrm>
                        <a:off x="971600" y="3442636"/>
                        <a:ext cx="6096000" cy="1346200"/>
                      </a:xfrm>
                      <a:prstGeom prst="rect">
                        <a:avLst/>
                      </a:prstGeom>
                    </p:spPr>
                  </p:pic>
                </p:oleObj>
              </mc:Fallback>
            </mc:AlternateContent>
          </a:graphicData>
        </a:graphic>
      </p:graphicFrame>
    </p:spTree>
    <p:extLst>
      <p:ext uri="{BB962C8B-B14F-4D97-AF65-F5344CB8AC3E}">
        <p14:creationId xmlns:p14="http://schemas.microsoft.com/office/powerpoint/2010/main" val="3137548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07504" y="123478"/>
            <a:ext cx="8928992" cy="3552300"/>
          </a:xfrm>
        </p:spPr>
        <p:txBody>
          <a:bodyPr/>
          <a:lstStyle/>
          <a:p>
            <a:pPr marL="114300" indent="0">
              <a:buNone/>
            </a:pPr>
            <a:r>
              <a:rPr lang="es-ES" sz="1800" b="1" dirty="0"/>
              <a:t>Eliminar espacios en blanco iniciales y finales: </a:t>
            </a:r>
            <a:r>
              <a:rPr lang="es-ES" sz="1800" b="1" dirty="0" err="1"/>
              <a:t>trim</a:t>
            </a:r>
            <a:r>
              <a:rPr lang="es-ES" sz="1800" b="1" dirty="0"/>
              <a:t>($cadena)</a:t>
            </a:r>
          </a:p>
          <a:p>
            <a:pPr marL="114300" indent="0">
              <a:buNone/>
            </a:pPr>
            <a:endParaRPr lang="es-ES" sz="1800" dirty="0"/>
          </a:p>
          <a:p>
            <a:pPr marL="114300" indent="0">
              <a:buNone/>
            </a:pPr>
            <a:r>
              <a:rPr lang="es-ES" sz="1800" dirty="0"/>
              <a:t>A veces, al rellenar un formulario, los usuarios escriben o pegan por error espacios en blanco (o incluso tabuladores o saltos de línea) al principio o al final de las cajas de texto y si el programa PHP no tiene en cuenta esa posibilidad se pueden obtener resultados inesperados.</a:t>
            </a:r>
          </a:p>
          <a:p>
            <a:pPr marL="114300" indent="0">
              <a:buNone/>
            </a:pPr>
            <a:endParaRPr lang="es-ES" sz="1800" dirty="0"/>
          </a:p>
          <a:p>
            <a:pPr marL="114300" indent="0">
              <a:buNone/>
            </a:pPr>
            <a:r>
              <a:rPr lang="es-ES" sz="1800" dirty="0"/>
              <a:t>En el programa de ejemplo del apartado anterior en el que se escribía una estructura </a:t>
            </a:r>
            <a:r>
              <a:rPr lang="es-ES" sz="1800" dirty="0" err="1"/>
              <a:t>if</a:t>
            </a:r>
            <a:r>
              <a:rPr lang="es-ES" sz="1800" dirty="0"/>
              <a:t> ... </a:t>
            </a:r>
            <a:r>
              <a:rPr lang="es-ES" sz="1800" dirty="0" err="1"/>
              <a:t>else</a:t>
            </a:r>
            <a:r>
              <a:rPr lang="es-ES" sz="1800" dirty="0"/>
              <a:t> ... para avisar al usuario si no escribía el nombre, si el usuario escribe únicamente espacios en blanco, el programa funciona, pero no da la respuesta adecuada ya que la cadena con espacios en blanco no es una cadena vacía.</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204</a:t>
            </a:fld>
            <a:endParaRPr lang="es-ES" dirty="0"/>
          </a:p>
        </p:txBody>
      </p:sp>
    </p:spTree>
    <p:extLst>
      <p:ext uri="{BB962C8B-B14F-4D97-AF65-F5344CB8AC3E}">
        <p14:creationId xmlns:p14="http://schemas.microsoft.com/office/powerpoint/2010/main" val="17777150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2859782"/>
            <a:ext cx="8964488" cy="1584176"/>
          </a:xfrm>
        </p:spPr>
        <p:txBody>
          <a:bodyPr/>
          <a:lstStyle/>
          <a:p>
            <a:pPr marL="114300" indent="0">
              <a:buNone/>
            </a:pPr>
            <a:r>
              <a:rPr lang="es-ES" sz="1800" b="0" i="0" dirty="0">
                <a:solidFill>
                  <a:srgbClr val="000000"/>
                </a:solidFill>
                <a:effectLst/>
                <a:latin typeface="Arial" panose="020B0604020202020204" pitchFamily="34" charset="0"/>
              </a:rPr>
              <a:t>Este problema se puede resolver utilizando la función </a:t>
            </a:r>
            <a:r>
              <a:rPr lang="es-ES" sz="1800" b="1" i="0" dirty="0" err="1">
                <a:effectLst/>
                <a:latin typeface="Arial" panose="020B0604020202020204" pitchFamily="34" charset="0"/>
                <a:hlinkClick r:id="rId2"/>
              </a:rPr>
              <a:t>trim</a:t>
            </a:r>
            <a:r>
              <a:rPr lang="es-ES" sz="1800" b="1" i="0" dirty="0">
                <a:effectLst/>
                <a:latin typeface="Arial" panose="020B0604020202020204" pitchFamily="34" charset="0"/>
                <a:hlinkClick r:id="rId2"/>
              </a:rPr>
              <a:t>($cadena)</a:t>
            </a:r>
            <a:r>
              <a:rPr lang="es-ES" sz="1800" b="0" i="0" dirty="0">
                <a:solidFill>
                  <a:srgbClr val="000000"/>
                </a:solidFill>
                <a:effectLst/>
                <a:latin typeface="Arial" panose="020B0604020202020204" pitchFamily="34" charset="0"/>
              </a:rPr>
              <a:t>, que elimina los espacios en blanco iniciales y finales (además de saltos de línea y tabuladores) y devuelve la cadena sin esos espacios. Modificando el ejemplo anterior, la cadena introducida queda reducida a la cadena vacía y la comprobación la detecta:</a:t>
            </a:r>
            <a:endParaRPr lang="es-ES" sz="18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205</a:t>
            </a:fld>
            <a:endParaRPr lang="es-ES" dirty="0"/>
          </a:p>
        </p:txBody>
      </p:sp>
      <p:graphicFrame>
        <p:nvGraphicFramePr>
          <p:cNvPr id="5" name="Objeto 4">
            <a:extLst>
              <a:ext uri="{FF2B5EF4-FFF2-40B4-BE49-F238E27FC236}">
                <a16:creationId xmlns:a16="http://schemas.microsoft.com/office/drawing/2014/main" id="{90D0B6A0-04E4-709F-66BC-4CB0B511D47C}"/>
              </a:ext>
            </a:extLst>
          </p:cNvPr>
          <p:cNvGraphicFramePr>
            <a:graphicFrameLocks noChangeAspect="1"/>
          </p:cNvGraphicFramePr>
          <p:nvPr>
            <p:extLst>
              <p:ext uri="{D42A27DB-BD31-4B8C-83A1-F6EECF244321}">
                <p14:modId xmlns:p14="http://schemas.microsoft.com/office/powerpoint/2010/main" val="444451872"/>
              </p:ext>
            </p:extLst>
          </p:nvPr>
        </p:nvGraphicFramePr>
        <p:xfrm>
          <a:off x="1077000" y="699542"/>
          <a:ext cx="6096000" cy="2057400"/>
        </p:xfrm>
        <a:graphic>
          <a:graphicData uri="http://schemas.openxmlformats.org/presentationml/2006/ole">
            <mc:AlternateContent xmlns:mc="http://schemas.openxmlformats.org/markup-compatibility/2006">
              <mc:Choice xmlns:v="urn:schemas-microsoft-com:vml" Requires="v">
                <p:oleObj name="Bitmap Image" r:id="rId3" imgW="9855360" imgH="3327480" progId="PBrush">
                  <p:embed/>
                </p:oleObj>
              </mc:Choice>
              <mc:Fallback>
                <p:oleObj name="Bitmap Image" r:id="rId3" imgW="9855360" imgH="3327480" progId="PBrush">
                  <p:embed/>
                  <p:pic>
                    <p:nvPicPr>
                      <p:cNvPr id="0" name=""/>
                      <p:cNvPicPr/>
                      <p:nvPr/>
                    </p:nvPicPr>
                    <p:blipFill>
                      <a:blip r:embed="rId4"/>
                      <a:stretch>
                        <a:fillRect/>
                      </a:stretch>
                    </p:blipFill>
                    <p:spPr>
                      <a:xfrm>
                        <a:off x="1077000" y="699542"/>
                        <a:ext cx="6096000" cy="2057400"/>
                      </a:xfrm>
                      <a:prstGeom prst="rect">
                        <a:avLst/>
                      </a:prstGeom>
                    </p:spPr>
                  </p:pic>
                </p:oleObj>
              </mc:Fallback>
            </mc:AlternateContent>
          </a:graphicData>
        </a:graphic>
      </p:graphicFrame>
    </p:spTree>
    <p:extLst>
      <p:ext uri="{BB962C8B-B14F-4D97-AF65-F5344CB8AC3E}">
        <p14:creationId xmlns:p14="http://schemas.microsoft.com/office/powerpoint/2010/main" val="40499565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206</a:t>
            </a:fld>
            <a:endParaRPr lang="es-ES" dirty="0"/>
          </a:p>
        </p:txBody>
      </p:sp>
      <p:graphicFrame>
        <p:nvGraphicFramePr>
          <p:cNvPr id="5" name="Objeto 4">
            <a:extLst>
              <a:ext uri="{FF2B5EF4-FFF2-40B4-BE49-F238E27FC236}">
                <a16:creationId xmlns:a16="http://schemas.microsoft.com/office/drawing/2014/main" id="{212D4FC9-97A3-BF56-419E-D5A43607FBBF}"/>
              </a:ext>
            </a:extLst>
          </p:cNvPr>
          <p:cNvGraphicFramePr>
            <a:graphicFrameLocks noChangeAspect="1"/>
          </p:cNvGraphicFramePr>
          <p:nvPr>
            <p:extLst>
              <p:ext uri="{D42A27DB-BD31-4B8C-83A1-F6EECF244321}">
                <p14:modId xmlns:p14="http://schemas.microsoft.com/office/powerpoint/2010/main" val="999599485"/>
              </p:ext>
            </p:extLst>
          </p:nvPr>
        </p:nvGraphicFramePr>
        <p:xfrm>
          <a:off x="467544" y="921150"/>
          <a:ext cx="6984776" cy="2315525"/>
        </p:xfrm>
        <a:graphic>
          <a:graphicData uri="http://schemas.openxmlformats.org/presentationml/2006/ole">
            <mc:AlternateContent xmlns:mc="http://schemas.openxmlformats.org/markup-compatibility/2006">
              <mc:Choice xmlns:v="urn:schemas-microsoft-com:vml" Requires="v">
                <p:oleObj name="Bitmap Image" r:id="rId2" imgW="9975960" imgH="3308400" progId="PBrush">
                  <p:embed/>
                </p:oleObj>
              </mc:Choice>
              <mc:Fallback>
                <p:oleObj name="Bitmap Image" r:id="rId2" imgW="9975960" imgH="3308400" progId="PBrush">
                  <p:embed/>
                  <p:pic>
                    <p:nvPicPr>
                      <p:cNvPr id="0" name=""/>
                      <p:cNvPicPr/>
                      <p:nvPr/>
                    </p:nvPicPr>
                    <p:blipFill>
                      <a:blip r:embed="rId3"/>
                      <a:stretch>
                        <a:fillRect/>
                      </a:stretch>
                    </p:blipFill>
                    <p:spPr>
                      <a:xfrm>
                        <a:off x="467544" y="921150"/>
                        <a:ext cx="6984776" cy="2315525"/>
                      </a:xfrm>
                      <a:prstGeom prst="rect">
                        <a:avLst/>
                      </a:prstGeom>
                    </p:spPr>
                  </p:pic>
                </p:oleObj>
              </mc:Fallback>
            </mc:AlternateContent>
          </a:graphicData>
        </a:graphic>
      </p:graphicFrame>
    </p:spTree>
    <p:extLst>
      <p:ext uri="{BB962C8B-B14F-4D97-AF65-F5344CB8AC3E}">
        <p14:creationId xmlns:p14="http://schemas.microsoft.com/office/powerpoint/2010/main" val="20142031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195486"/>
            <a:ext cx="8856984" cy="3552300"/>
          </a:xfrm>
        </p:spPr>
        <p:txBody>
          <a:bodyPr/>
          <a:lstStyle/>
          <a:p>
            <a:pPr marL="114300" indent="0">
              <a:buNone/>
            </a:pPr>
            <a:r>
              <a:rPr lang="es-ES" sz="1800" b="1" dirty="0"/>
              <a:t>Utilización de variables</a:t>
            </a:r>
          </a:p>
          <a:p>
            <a:pPr marL="114300" indent="0">
              <a:buNone/>
            </a:pPr>
            <a:endParaRPr lang="es-ES" sz="1800" b="1" dirty="0"/>
          </a:p>
          <a:p>
            <a:pPr marL="114300" indent="0">
              <a:buNone/>
            </a:pPr>
            <a:r>
              <a:rPr lang="es-ES" sz="1800" dirty="0"/>
              <a:t>Hemos visto que para resolver los problemas comentados en los apartados anteriores, al incluir cualquier referencia a $_REQUEST[control] habría que:</a:t>
            </a:r>
          </a:p>
          <a:p>
            <a:pPr marL="114300" indent="0">
              <a:buNone/>
            </a:pPr>
            <a:endParaRPr lang="es-ES" sz="1800" dirty="0"/>
          </a:p>
          <a:p>
            <a:pPr lvl="1"/>
            <a:r>
              <a:rPr lang="es-ES" sz="1800" dirty="0"/>
              <a:t>comprobar que el control esté definido con la función </a:t>
            </a:r>
            <a:r>
              <a:rPr lang="es-ES" sz="1800" dirty="0" err="1"/>
              <a:t>isset</a:t>
            </a:r>
            <a:r>
              <a:rPr lang="es-ES" sz="1800" dirty="0"/>
              <a:t>()</a:t>
            </a:r>
          </a:p>
          <a:p>
            <a:pPr lvl="1"/>
            <a:r>
              <a:rPr lang="es-ES" sz="1800" dirty="0"/>
              <a:t>eliminar las etiquetas con la función </a:t>
            </a:r>
            <a:r>
              <a:rPr lang="es-ES" sz="1800" dirty="0" err="1"/>
              <a:t>strip_tags</a:t>
            </a:r>
            <a:r>
              <a:rPr lang="es-ES" sz="1800" dirty="0"/>
              <a:t>()</a:t>
            </a:r>
          </a:p>
          <a:p>
            <a:pPr lvl="1"/>
            <a:r>
              <a:rPr lang="es-ES" sz="1800" dirty="0"/>
              <a:t>eliminar los espacios en blanco iniciales y finales con la función </a:t>
            </a:r>
            <a:r>
              <a:rPr lang="es-ES" sz="1800" dirty="0" err="1"/>
              <a:t>trim</a:t>
            </a:r>
            <a:r>
              <a:rPr lang="es-ES" sz="1800" dirty="0"/>
              <a:t>()</a:t>
            </a:r>
          </a:p>
          <a:p>
            <a:pPr lvl="1"/>
            <a:endParaRPr lang="es-ES" sz="1800" dirty="0"/>
          </a:p>
          <a:p>
            <a:pPr marL="114300" indent="0">
              <a:buNone/>
            </a:pPr>
            <a:r>
              <a:rPr lang="es-ES" sz="1800" dirty="0"/>
              <a:t>Una manera de hacerlo sin complicar excesivamente el programa es guardar los valores de la matriz $_REQUEST en variables y realizar todas las comprobaciones al definir esas variables. En el resto del código basta con utilizar la variable en vez del elemento de la matriz $_REQUEST. En los siguientes ejemplos, se puede ver cómo el programa no genera avisos y muestra el mensaje correspondiente al dato recibido:</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207</a:t>
            </a:fld>
            <a:endParaRPr lang="es-ES" dirty="0"/>
          </a:p>
        </p:txBody>
      </p:sp>
    </p:spTree>
    <p:extLst>
      <p:ext uri="{BB962C8B-B14F-4D97-AF65-F5344CB8AC3E}">
        <p14:creationId xmlns:p14="http://schemas.microsoft.com/office/powerpoint/2010/main" val="3109720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208</a:t>
            </a:fld>
            <a:endParaRPr lang="es-ES" dirty="0"/>
          </a:p>
        </p:txBody>
      </p:sp>
      <p:graphicFrame>
        <p:nvGraphicFramePr>
          <p:cNvPr id="5" name="Objeto 4">
            <a:extLst>
              <a:ext uri="{FF2B5EF4-FFF2-40B4-BE49-F238E27FC236}">
                <a16:creationId xmlns:a16="http://schemas.microsoft.com/office/drawing/2014/main" id="{01A35A8C-ACA7-B7E3-4A74-EE2CF58D0C74}"/>
              </a:ext>
            </a:extLst>
          </p:cNvPr>
          <p:cNvGraphicFramePr>
            <a:graphicFrameLocks noChangeAspect="1"/>
          </p:cNvGraphicFramePr>
          <p:nvPr>
            <p:extLst>
              <p:ext uri="{D42A27DB-BD31-4B8C-83A1-F6EECF244321}">
                <p14:modId xmlns:p14="http://schemas.microsoft.com/office/powerpoint/2010/main" val="56284099"/>
              </p:ext>
            </p:extLst>
          </p:nvPr>
        </p:nvGraphicFramePr>
        <p:xfrm>
          <a:off x="893700" y="483518"/>
          <a:ext cx="6096000" cy="2759075"/>
        </p:xfrm>
        <a:graphic>
          <a:graphicData uri="http://schemas.openxmlformats.org/presentationml/2006/ole">
            <mc:AlternateContent xmlns:mc="http://schemas.openxmlformats.org/markup-compatibility/2006">
              <mc:Choice xmlns:v="urn:schemas-microsoft-com:vml" Requires="v">
                <p:oleObj name="Bitmap Image" r:id="rId2" imgW="9836280" imgH="4451400" progId="PBrush">
                  <p:embed/>
                </p:oleObj>
              </mc:Choice>
              <mc:Fallback>
                <p:oleObj name="Bitmap Image" r:id="rId2" imgW="9836280" imgH="4451400" progId="PBrush">
                  <p:embed/>
                  <p:pic>
                    <p:nvPicPr>
                      <p:cNvPr id="0" name=""/>
                      <p:cNvPicPr/>
                      <p:nvPr/>
                    </p:nvPicPr>
                    <p:blipFill>
                      <a:blip r:embed="rId3"/>
                      <a:stretch>
                        <a:fillRect/>
                      </a:stretch>
                    </p:blipFill>
                    <p:spPr>
                      <a:xfrm>
                        <a:off x="893700" y="483518"/>
                        <a:ext cx="6096000" cy="2759075"/>
                      </a:xfrm>
                      <a:prstGeom prst="rect">
                        <a:avLst/>
                      </a:prstGeom>
                    </p:spPr>
                  </p:pic>
                </p:oleObj>
              </mc:Fallback>
            </mc:AlternateContent>
          </a:graphicData>
        </a:graphic>
      </p:graphicFrame>
    </p:spTree>
    <p:extLst>
      <p:ext uri="{BB962C8B-B14F-4D97-AF65-F5344CB8AC3E}">
        <p14:creationId xmlns:p14="http://schemas.microsoft.com/office/powerpoint/2010/main" val="29961600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209</a:t>
            </a:fld>
            <a:endParaRPr lang="es-ES" dirty="0"/>
          </a:p>
        </p:txBody>
      </p:sp>
      <p:graphicFrame>
        <p:nvGraphicFramePr>
          <p:cNvPr id="5" name="Objeto 4">
            <a:extLst>
              <a:ext uri="{FF2B5EF4-FFF2-40B4-BE49-F238E27FC236}">
                <a16:creationId xmlns:a16="http://schemas.microsoft.com/office/drawing/2014/main" id="{83863B53-BB05-0840-86D9-4799C41A2C6F}"/>
              </a:ext>
            </a:extLst>
          </p:cNvPr>
          <p:cNvGraphicFramePr>
            <a:graphicFrameLocks noChangeAspect="1"/>
          </p:cNvGraphicFramePr>
          <p:nvPr>
            <p:extLst>
              <p:ext uri="{D42A27DB-BD31-4B8C-83A1-F6EECF244321}">
                <p14:modId xmlns:p14="http://schemas.microsoft.com/office/powerpoint/2010/main" val="3407830452"/>
              </p:ext>
            </p:extLst>
          </p:nvPr>
        </p:nvGraphicFramePr>
        <p:xfrm>
          <a:off x="1524000" y="1193800"/>
          <a:ext cx="6096000" cy="2754313"/>
        </p:xfrm>
        <a:graphic>
          <a:graphicData uri="http://schemas.openxmlformats.org/presentationml/2006/ole">
            <mc:AlternateContent xmlns:mc="http://schemas.openxmlformats.org/markup-compatibility/2006">
              <mc:Choice xmlns:v="urn:schemas-microsoft-com:vml" Requires="v">
                <p:oleObj name="Bitmap Image" r:id="rId2" imgW="9880560" imgH="4464000" progId="PBrush">
                  <p:embed/>
                </p:oleObj>
              </mc:Choice>
              <mc:Fallback>
                <p:oleObj name="Bitmap Image" r:id="rId2" imgW="9880560" imgH="4464000" progId="PBrush">
                  <p:embed/>
                  <p:pic>
                    <p:nvPicPr>
                      <p:cNvPr id="0" name=""/>
                      <p:cNvPicPr/>
                      <p:nvPr/>
                    </p:nvPicPr>
                    <p:blipFill>
                      <a:blip r:embed="rId3"/>
                      <a:stretch>
                        <a:fillRect/>
                      </a:stretch>
                    </p:blipFill>
                    <p:spPr>
                      <a:xfrm>
                        <a:off x="1524000" y="1193800"/>
                        <a:ext cx="6096000" cy="2754313"/>
                      </a:xfrm>
                      <a:prstGeom prst="rect">
                        <a:avLst/>
                      </a:prstGeom>
                    </p:spPr>
                  </p:pic>
                </p:oleObj>
              </mc:Fallback>
            </mc:AlternateContent>
          </a:graphicData>
        </a:graphic>
      </p:graphicFrame>
    </p:spTree>
    <p:extLst>
      <p:ext uri="{BB962C8B-B14F-4D97-AF65-F5344CB8AC3E}">
        <p14:creationId xmlns:p14="http://schemas.microsoft.com/office/powerpoint/2010/main" val="639891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5496" y="51470"/>
            <a:ext cx="8640960" cy="3552300"/>
          </a:xfrm>
        </p:spPr>
        <p:txBody>
          <a:bodyPr/>
          <a:lstStyle/>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Fecha: &lt;input </a:t>
            </a:r>
            <a:r>
              <a:rPr lang="es-ES" sz="1600" dirty="0" err="1">
                <a:solidFill>
                  <a:schemeClr val="tx1">
                    <a:lumMod val="75000"/>
                  </a:schemeClr>
                </a:solidFill>
                <a:latin typeface="Calibri" panose="020F0502020204030204" pitchFamily="34" charset="0"/>
                <a:cs typeface="Calibri" panose="020F0502020204030204" pitchFamily="34" charset="0"/>
              </a:rPr>
              <a:t>type</a:t>
            </a:r>
            <a:r>
              <a:rPr lang="es-ES" sz="1600" dirty="0">
                <a:solidFill>
                  <a:schemeClr val="tx1">
                    <a:lumMod val="75000"/>
                  </a:schemeClr>
                </a:solidFill>
                <a:latin typeface="Calibri" panose="020F0502020204030204" pitchFamily="34" charset="0"/>
                <a:cs typeface="Calibri" panose="020F0502020204030204" pitchFamily="34" charset="0"/>
              </a:rPr>
              <a:t>="date"&gt;&lt;input date&gt;</a:t>
            </a:r>
          </a:p>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HTML Living Standard Mozilla </a:t>
            </a:r>
            <a:r>
              <a:rPr lang="es-ES" sz="1600" dirty="0" err="1">
                <a:solidFill>
                  <a:schemeClr val="tx1">
                    <a:lumMod val="75000"/>
                  </a:schemeClr>
                </a:solidFill>
                <a:latin typeface="Calibri" panose="020F0502020204030204" pitchFamily="34" charset="0"/>
                <a:cs typeface="Calibri" panose="020F0502020204030204" pitchFamily="34" charset="0"/>
              </a:rPr>
              <a:t>Developer</a:t>
            </a:r>
            <a:r>
              <a:rPr lang="es-ES" sz="1600" dirty="0">
                <a:solidFill>
                  <a:schemeClr val="tx1">
                    <a:lumMod val="75000"/>
                  </a:schemeClr>
                </a:solidFill>
                <a:latin typeface="Calibri" panose="020F0502020204030204" pitchFamily="34" charset="0"/>
                <a:cs typeface="Calibri" panose="020F0502020204030204" pitchFamily="34" charset="0"/>
              </a:rPr>
              <a:t> Network</a:t>
            </a:r>
          </a:p>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Las cajas de texto de una sola línea específicas para fechas (días, meses, años) se crean mediante una etiqueta &lt;input&gt; cuyo atributo </a:t>
            </a:r>
            <a:r>
              <a:rPr lang="es-ES" sz="1600" dirty="0" err="1">
                <a:solidFill>
                  <a:schemeClr val="tx1">
                    <a:lumMod val="75000"/>
                  </a:schemeClr>
                </a:solidFill>
                <a:latin typeface="Calibri" panose="020F0502020204030204" pitchFamily="34" charset="0"/>
                <a:cs typeface="Calibri" panose="020F0502020204030204" pitchFamily="34" charset="0"/>
              </a:rPr>
              <a:t>type</a:t>
            </a:r>
            <a:r>
              <a:rPr lang="es-ES" sz="1600" dirty="0">
                <a:solidFill>
                  <a:schemeClr val="tx1">
                    <a:lumMod val="75000"/>
                  </a:schemeClr>
                </a:solidFill>
                <a:latin typeface="Calibri" panose="020F0502020204030204" pitchFamily="34" charset="0"/>
                <a:cs typeface="Calibri" panose="020F0502020204030204" pitchFamily="34" charset="0"/>
              </a:rPr>
              <a:t> tiene el valor date. El dato se envía con el formato AAAA-MM-DD donde AAAA es el número de año, MM el número de mes y DD el número de día.</a:t>
            </a:r>
          </a:p>
          <a:p>
            <a:pPr marL="114300" indent="0">
              <a:buNone/>
            </a:pPr>
            <a:endParaRPr lang="es-ES" sz="1600" dirty="0">
              <a:solidFill>
                <a:schemeClr val="tx1">
                  <a:lumMod val="75000"/>
                </a:schemeClr>
              </a:solidFill>
              <a:latin typeface="Calibri" panose="020F0502020204030204" pitchFamily="34" charset="0"/>
              <a:cs typeface="Calibri" panose="020F0502020204030204" pitchFamily="34" charset="0"/>
            </a:endParaRPr>
          </a:p>
          <a:p>
            <a:pPr marL="114300" indent="0">
              <a:buNone/>
            </a:pPr>
            <a:endParaRPr lang="es-ES" sz="1600" dirty="0">
              <a:solidFill>
                <a:schemeClr val="tx1">
                  <a:lumMod val="75000"/>
                </a:schemeClr>
              </a:solidFill>
              <a:latin typeface="Calibri" panose="020F0502020204030204" pitchFamily="34" charset="0"/>
              <a:cs typeface="Calibri" panose="020F0502020204030204" pitchFamily="34" charset="0"/>
            </a:endParaRPr>
          </a:p>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Hora: &lt;input </a:t>
            </a:r>
            <a:r>
              <a:rPr lang="es-ES" sz="1600" dirty="0" err="1">
                <a:solidFill>
                  <a:schemeClr val="tx1">
                    <a:lumMod val="75000"/>
                  </a:schemeClr>
                </a:solidFill>
                <a:latin typeface="Calibri" panose="020F0502020204030204" pitchFamily="34" charset="0"/>
                <a:cs typeface="Calibri" panose="020F0502020204030204" pitchFamily="34" charset="0"/>
              </a:rPr>
              <a:t>type</a:t>
            </a:r>
            <a:r>
              <a:rPr lang="es-ES" sz="1600" dirty="0">
                <a:solidFill>
                  <a:schemeClr val="tx1">
                    <a:lumMod val="75000"/>
                  </a:schemeClr>
                </a:solidFill>
                <a:latin typeface="Calibri" panose="020F0502020204030204" pitchFamily="34" charset="0"/>
                <a:cs typeface="Calibri" panose="020F0502020204030204" pitchFamily="34" charset="0"/>
              </a:rPr>
              <a:t>="time"&gt;&lt;input time&gt;</a:t>
            </a:r>
          </a:p>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HTML Living Standard Mozilla </a:t>
            </a:r>
            <a:r>
              <a:rPr lang="es-ES" sz="1600" dirty="0" err="1">
                <a:solidFill>
                  <a:schemeClr val="tx1">
                    <a:lumMod val="75000"/>
                  </a:schemeClr>
                </a:solidFill>
                <a:latin typeface="Calibri" panose="020F0502020204030204" pitchFamily="34" charset="0"/>
                <a:cs typeface="Calibri" panose="020F0502020204030204" pitchFamily="34" charset="0"/>
              </a:rPr>
              <a:t>Developer</a:t>
            </a:r>
            <a:r>
              <a:rPr lang="es-ES" sz="1600" dirty="0">
                <a:solidFill>
                  <a:schemeClr val="tx1">
                    <a:lumMod val="75000"/>
                  </a:schemeClr>
                </a:solidFill>
                <a:latin typeface="Calibri" panose="020F0502020204030204" pitchFamily="34" charset="0"/>
                <a:cs typeface="Calibri" panose="020F0502020204030204" pitchFamily="34" charset="0"/>
              </a:rPr>
              <a:t> Network</a:t>
            </a:r>
          </a:p>
          <a:p>
            <a:pPr marL="114300" indent="0">
              <a:buNone/>
            </a:pPr>
            <a:r>
              <a:rPr lang="es-ES" sz="1600" dirty="0">
                <a:solidFill>
                  <a:schemeClr val="tx1">
                    <a:lumMod val="75000"/>
                  </a:schemeClr>
                </a:solidFill>
                <a:latin typeface="Calibri" panose="020F0502020204030204" pitchFamily="34" charset="0"/>
                <a:cs typeface="Calibri" panose="020F0502020204030204" pitchFamily="34" charset="0"/>
              </a:rPr>
              <a:t>Las cajas de texto de una sola línea específicas para tiempos (horas, minutos) se crean mediante una etiqueta &lt;input&gt; cuyo atributo </a:t>
            </a:r>
            <a:r>
              <a:rPr lang="es-ES" sz="1600" dirty="0" err="1">
                <a:solidFill>
                  <a:schemeClr val="tx1">
                    <a:lumMod val="75000"/>
                  </a:schemeClr>
                </a:solidFill>
                <a:latin typeface="Calibri" panose="020F0502020204030204" pitchFamily="34" charset="0"/>
                <a:cs typeface="Calibri" panose="020F0502020204030204" pitchFamily="34" charset="0"/>
              </a:rPr>
              <a:t>type</a:t>
            </a:r>
            <a:r>
              <a:rPr lang="es-ES" sz="1600" dirty="0">
                <a:solidFill>
                  <a:schemeClr val="tx1">
                    <a:lumMod val="75000"/>
                  </a:schemeClr>
                </a:solidFill>
                <a:latin typeface="Calibri" panose="020F0502020204030204" pitchFamily="34" charset="0"/>
                <a:cs typeface="Calibri" panose="020F0502020204030204" pitchFamily="34" charset="0"/>
              </a:rPr>
              <a:t> tiene el valor time. El dato se envía con el formato HH-MM donde HH son las horas y MM los minutos.</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21</a:t>
            </a:fld>
            <a:endParaRPr lang="es-ES" dirty="0"/>
          </a:p>
        </p:txBody>
      </p:sp>
    </p:spTree>
    <p:extLst>
      <p:ext uri="{BB962C8B-B14F-4D97-AF65-F5344CB8AC3E}">
        <p14:creationId xmlns:p14="http://schemas.microsoft.com/office/powerpoint/2010/main" val="11799666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379962" y="1373588"/>
            <a:ext cx="8440510" cy="3552300"/>
          </a:xfrm>
        </p:spPr>
        <p:txBody>
          <a:bodyPr/>
          <a:lstStyle/>
          <a:p>
            <a:pPr marL="114300" indent="0" algn="just">
              <a:buNone/>
            </a:pPr>
            <a:r>
              <a:rPr lang="es-ES" sz="1800" b="1" i="0" dirty="0">
                <a:solidFill>
                  <a:srgbClr val="000000"/>
                </a:solidFill>
                <a:effectLst/>
                <a:latin typeface="Arial" panose="020B0604020202020204" pitchFamily="34" charset="0"/>
              </a:rPr>
              <a:t>El carácter &amp; (</a:t>
            </a:r>
            <a:r>
              <a:rPr lang="es-ES" sz="1800" b="1" i="0" dirty="0" err="1">
                <a:solidFill>
                  <a:srgbClr val="000000"/>
                </a:solidFill>
                <a:effectLst/>
                <a:latin typeface="Arial" panose="020B0604020202020204" pitchFamily="34" charset="0"/>
              </a:rPr>
              <a:t>ampersand</a:t>
            </a:r>
            <a:r>
              <a:rPr lang="es-ES" sz="1800" b="1" i="0" dirty="0">
                <a:solidFill>
                  <a:srgbClr val="000000"/>
                </a:solidFill>
                <a:effectLst/>
                <a:latin typeface="Arial" panose="020B0604020202020204" pitchFamily="34" charset="0"/>
              </a:rPr>
              <a:t>)</a:t>
            </a:r>
          </a:p>
          <a:p>
            <a:pPr marL="114300" indent="0" algn="just">
              <a:buNone/>
            </a:pPr>
            <a:r>
              <a:rPr lang="es-ES" sz="1800" b="0" i="0" dirty="0">
                <a:solidFill>
                  <a:srgbClr val="000000"/>
                </a:solidFill>
                <a:effectLst/>
                <a:latin typeface="Arial" panose="020B0604020202020204" pitchFamily="34" charset="0"/>
              </a:rPr>
              <a:t>Si el usuario escribe en una entrada el carácter &amp; (</a:t>
            </a:r>
            <a:r>
              <a:rPr lang="es-ES" sz="1800" b="0" i="0" dirty="0" err="1">
                <a:solidFill>
                  <a:srgbClr val="000000"/>
                </a:solidFill>
                <a:effectLst/>
                <a:latin typeface="Arial" panose="020B0604020202020204" pitchFamily="34" charset="0"/>
              </a:rPr>
              <a:t>ampersand</a:t>
            </a:r>
            <a:r>
              <a:rPr lang="es-ES" sz="1800" b="0" i="0" dirty="0">
                <a:solidFill>
                  <a:srgbClr val="000000"/>
                </a:solidFill>
                <a:effectLst/>
                <a:latin typeface="Arial" panose="020B0604020202020204" pitchFamily="34" charset="0"/>
              </a:rPr>
              <a:t>, entidad de carácter &amp;</a:t>
            </a:r>
            <a:r>
              <a:rPr lang="es-ES" sz="1800" b="0" i="0" dirty="0" err="1">
                <a:solidFill>
                  <a:srgbClr val="000000"/>
                </a:solidFill>
                <a:effectLst/>
                <a:latin typeface="Arial" panose="020B0604020202020204" pitchFamily="34" charset="0"/>
              </a:rPr>
              <a:t>amp</a:t>
            </a:r>
            <a:r>
              <a:rPr lang="es-ES" sz="1800" b="0" i="0" dirty="0">
                <a:solidFill>
                  <a:srgbClr val="000000"/>
                </a:solidFill>
                <a:effectLst/>
                <a:latin typeface="Arial" panose="020B0604020202020204" pitchFamily="34" charset="0"/>
              </a:rPr>
              <a:t>;) y esa cadena se escribe en una página, la página se verá correctamente en el navegador, pero la página no será válida (el </a:t>
            </a:r>
            <a:r>
              <a:rPr lang="es-ES" sz="1800" b="0" i="0" dirty="0" err="1">
                <a:solidFill>
                  <a:srgbClr val="000000"/>
                </a:solidFill>
                <a:effectLst/>
                <a:latin typeface="Arial" panose="020B0604020202020204" pitchFamily="34" charset="0"/>
              </a:rPr>
              <a:t>html</a:t>
            </a:r>
            <a:r>
              <a:rPr lang="es-ES" sz="1800" b="0" i="0" dirty="0">
                <a:solidFill>
                  <a:srgbClr val="000000"/>
                </a:solidFill>
                <a:effectLst/>
                <a:latin typeface="Arial" panose="020B0604020202020204" pitchFamily="34" charset="0"/>
              </a:rPr>
              <a:t> será inválido).</a:t>
            </a:r>
          </a:p>
          <a:p>
            <a:pPr marL="114300" indent="0" algn="just">
              <a:buNone/>
            </a:pPr>
            <a:endParaRPr lang="es-ES" sz="1800" b="0" i="0" dirty="0">
              <a:solidFill>
                <a:srgbClr val="000000"/>
              </a:solidFill>
              <a:effectLst/>
              <a:latin typeface="Arial" panose="020B0604020202020204" pitchFamily="34" charset="0"/>
            </a:endParaRPr>
          </a:p>
          <a:p>
            <a:pPr marL="114300" indent="0" algn="just">
              <a:buNone/>
            </a:pPr>
            <a:r>
              <a:rPr lang="es-ES" sz="1800" b="0" i="0" dirty="0">
                <a:solidFill>
                  <a:srgbClr val="000000"/>
                </a:solidFill>
                <a:effectLst/>
                <a:latin typeface="Arial" panose="020B0604020202020204" pitchFamily="34" charset="0"/>
              </a:rPr>
              <a:t>La página es inválida porque el carácter &amp; indica el comienzo de una entidad de carácter, así que no el código fuente no puede haber un &amp; sin nada a continuación. Si se quiere mostrar un carácter &amp; en el navegador, en el código fuente debe escribirse la entidad de carácter &amp;</a:t>
            </a:r>
            <a:r>
              <a:rPr lang="es-ES" sz="1800" b="0" i="0" dirty="0" err="1">
                <a:solidFill>
                  <a:srgbClr val="000000"/>
                </a:solidFill>
                <a:effectLst/>
                <a:latin typeface="Arial" panose="020B0604020202020204" pitchFamily="34" charset="0"/>
              </a:rPr>
              <a:t>amp</a:t>
            </a:r>
            <a:r>
              <a:rPr lang="es-ES" sz="1800" b="0" i="0" dirty="0">
                <a:solidFill>
                  <a:srgbClr val="000000"/>
                </a:solidFill>
                <a:effectLst/>
                <a:latin typeface="Arial" panose="020B0604020202020204" pitchFamily="34" charset="0"/>
              </a:rPr>
              <a:t>;.</a:t>
            </a:r>
          </a:p>
          <a:p>
            <a:pPr marL="114300" indent="0">
              <a:buNone/>
            </a:pPr>
            <a:endParaRPr lang="es-ES" sz="18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210</a:t>
            </a:fld>
            <a:endParaRPr lang="es-ES" dirty="0"/>
          </a:p>
        </p:txBody>
      </p:sp>
    </p:spTree>
    <p:extLst>
      <p:ext uri="{BB962C8B-B14F-4D97-AF65-F5344CB8AC3E}">
        <p14:creationId xmlns:p14="http://schemas.microsoft.com/office/powerpoint/2010/main" val="23935504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2427734"/>
            <a:ext cx="8683190" cy="2062258"/>
          </a:xfrm>
        </p:spPr>
        <p:txBody>
          <a:bodyPr/>
          <a:lstStyle/>
          <a:p>
            <a:pPr marL="114300" indent="0">
              <a:buNone/>
            </a:pPr>
            <a:r>
              <a:rPr lang="es-ES" sz="1800" b="0" i="0" dirty="0">
                <a:solidFill>
                  <a:srgbClr val="000000"/>
                </a:solidFill>
                <a:effectLst/>
                <a:latin typeface="Arial" panose="020B0604020202020204" pitchFamily="34" charset="0"/>
              </a:rPr>
              <a:t>La solución es sustituir el carácter &amp; por su entidad de carácter correspondiente (&amp;</a:t>
            </a:r>
            <a:r>
              <a:rPr lang="es-ES" sz="1800" b="0" i="0" dirty="0" err="1">
                <a:solidFill>
                  <a:srgbClr val="000000"/>
                </a:solidFill>
                <a:effectLst/>
                <a:latin typeface="Arial" panose="020B0604020202020204" pitchFamily="34" charset="0"/>
              </a:rPr>
              <a:t>amp</a:t>
            </a:r>
            <a:r>
              <a:rPr lang="es-ES" sz="1800" b="0" i="0" dirty="0">
                <a:solidFill>
                  <a:srgbClr val="000000"/>
                </a:solidFill>
                <a:effectLst/>
                <a:latin typeface="Arial" panose="020B0604020202020204" pitchFamily="34" charset="0"/>
              </a:rPr>
              <a:t>;). Eso se puede hacer con la función </a:t>
            </a:r>
            <a:r>
              <a:rPr lang="es-ES" sz="1800" b="1" i="0" dirty="0" err="1">
                <a:effectLst/>
                <a:latin typeface="Arial" panose="020B0604020202020204" pitchFamily="34" charset="0"/>
                <a:hlinkClick r:id="rId2"/>
              </a:rPr>
              <a:t>str_replace</a:t>
            </a:r>
            <a:r>
              <a:rPr lang="es-ES" sz="1800" b="1" i="0" dirty="0">
                <a:effectLst/>
                <a:latin typeface="Arial" panose="020B0604020202020204" pitchFamily="34" charset="0"/>
                <a:hlinkClick r:id="rId2"/>
              </a:rPr>
              <a:t>()</a:t>
            </a:r>
            <a:endParaRPr lang="es-ES" sz="18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211</a:t>
            </a:fld>
            <a:endParaRPr lang="es-ES" dirty="0"/>
          </a:p>
        </p:txBody>
      </p:sp>
      <p:graphicFrame>
        <p:nvGraphicFramePr>
          <p:cNvPr id="5" name="Objeto 4">
            <a:extLst>
              <a:ext uri="{FF2B5EF4-FFF2-40B4-BE49-F238E27FC236}">
                <a16:creationId xmlns:a16="http://schemas.microsoft.com/office/drawing/2014/main" id="{3C0CD492-076B-490C-A49A-BD8F4B0F82E9}"/>
              </a:ext>
            </a:extLst>
          </p:cNvPr>
          <p:cNvGraphicFramePr>
            <a:graphicFrameLocks noChangeAspect="1"/>
          </p:cNvGraphicFramePr>
          <p:nvPr>
            <p:extLst>
              <p:ext uri="{D42A27DB-BD31-4B8C-83A1-F6EECF244321}">
                <p14:modId xmlns:p14="http://schemas.microsoft.com/office/powerpoint/2010/main" val="3649689393"/>
              </p:ext>
            </p:extLst>
          </p:nvPr>
        </p:nvGraphicFramePr>
        <p:xfrm>
          <a:off x="443898" y="108506"/>
          <a:ext cx="6576373" cy="2389074"/>
        </p:xfrm>
        <a:graphic>
          <a:graphicData uri="http://schemas.openxmlformats.org/presentationml/2006/ole">
            <mc:AlternateContent xmlns:mc="http://schemas.openxmlformats.org/markup-compatibility/2006">
              <mc:Choice xmlns:v="urn:schemas-microsoft-com:vml" Requires="v">
                <p:oleObj name="Bitmap Image" r:id="rId3" imgW="9474120" imgH="3441600" progId="PBrush">
                  <p:embed/>
                </p:oleObj>
              </mc:Choice>
              <mc:Fallback>
                <p:oleObj name="Bitmap Image" r:id="rId3" imgW="9474120" imgH="3441600" progId="PBrush">
                  <p:embed/>
                  <p:pic>
                    <p:nvPicPr>
                      <p:cNvPr id="0" name=""/>
                      <p:cNvPicPr/>
                      <p:nvPr/>
                    </p:nvPicPr>
                    <p:blipFill>
                      <a:blip r:embed="rId4"/>
                      <a:stretch>
                        <a:fillRect/>
                      </a:stretch>
                    </p:blipFill>
                    <p:spPr>
                      <a:xfrm>
                        <a:off x="443898" y="108506"/>
                        <a:ext cx="6576373" cy="2389074"/>
                      </a:xfrm>
                      <a:prstGeom prst="rect">
                        <a:avLst/>
                      </a:prstGeom>
                    </p:spPr>
                  </p:pic>
                </p:oleObj>
              </mc:Fallback>
            </mc:AlternateContent>
          </a:graphicData>
        </a:graphic>
      </p:graphicFrame>
    </p:spTree>
    <p:extLst>
      <p:ext uri="{BB962C8B-B14F-4D97-AF65-F5344CB8AC3E}">
        <p14:creationId xmlns:p14="http://schemas.microsoft.com/office/powerpoint/2010/main" val="209726682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212</a:t>
            </a:fld>
            <a:endParaRPr lang="es-ES" dirty="0"/>
          </a:p>
        </p:txBody>
      </p:sp>
      <p:graphicFrame>
        <p:nvGraphicFramePr>
          <p:cNvPr id="5" name="Objeto 4">
            <a:extLst>
              <a:ext uri="{FF2B5EF4-FFF2-40B4-BE49-F238E27FC236}">
                <a16:creationId xmlns:a16="http://schemas.microsoft.com/office/drawing/2014/main" id="{88298CC5-E42B-050A-96E8-D2908B2AA408}"/>
              </a:ext>
            </a:extLst>
          </p:cNvPr>
          <p:cNvGraphicFramePr>
            <a:graphicFrameLocks noChangeAspect="1"/>
          </p:cNvGraphicFramePr>
          <p:nvPr>
            <p:extLst>
              <p:ext uri="{D42A27DB-BD31-4B8C-83A1-F6EECF244321}">
                <p14:modId xmlns:p14="http://schemas.microsoft.com/office/powerpoint/2010/main" val="3098661299"/>
              </p:ext>
            </p:extLst>
          </p:nvPr>
        </p:nvGraphicFramePr>
        <p:xfrm>
          <a:off x="323528" y="555526"/>
          <a:ext cx="7449598" cy="2923580"/>
        </p:xfrm>
        <a:graphic>
          <a:graphicData uri="http://schemas.openxmlformats.org/presentationml/2006/ole">
            <mc:AlternateContent xmlns:mc="http://schemas.openxmlformats.org/markup-compatibility/2006">
              <mc:Choice xmlns:v="urn:schemas-microsoft-com:vml" Requires="v">
                <p:oleObj name="Bitmap Image" r:id="rId2" imgW="9398160" imgH="3689280" progId="PBrush">
                  <p:embed/>
                </p:oleObj>
              </mc:Choice>
              <mc:Fallback>
                <p:oleObj name="Bitmap Image" r:id="rId2" imgW="9398160" imgH="3689280" progId="PBrush">
                  <p:embed/>
                  <p:pic>
                    <p:nvPicPr>
                      <p:cNvPr id="0" name=""/>
                      <p:cNvPicPr/>
                      <p:nvPr/>
                    </p:nvPicPr>
                    <p:blipFill>
                      <a:blip r:embed="rId3"/>
                      <a:stretch>
                        <a:fillRect/>
                      </a:stretch>
                    </p:blipFill>
                    <p:spPr>
                      <a:xfrm>
                        <a:off x="323528" y="555526"/>
                        <a:ext cx="7449598" cy="2923580"/>
                      </a:xfrm>
                      <a:prstGeom prst="rect">
                        <a:avLst/>
                      </a:prstGeom>
                    </p:spPr>
                  </p:pic>
                </p:oleObj>
              </mc:Fallback>
            </mc:AlternateContent>
          </a:graphicData>
        </a:graphic>
      </p:graphicFrame>
    </p:spTree>
    <p:extLst>
      <p:ext uri="{BB962C8B-B14F-4D97-AF65-F5344CB8AC3E}">
        <p14:creationId xmlns:p14="http://schemas.microsoft.com/office/powerpoint/2010/main" val="42641253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467544" y="1373588"/>
            <a:ext cx="8424936" cy="3552300"/>
          </a:xfrm>
        </p:spPr>
        <p:txBody>
          <a:bodyPr/>
          <a:lstStyle/>
          <a:p>
            <a:pPr marL="114300" indent="0" algn="just">
              <a:buNone/>
            </a:pPr>
            <a:r>
              <a:rPr lang="es-ES" b="1" i="0" dirty="0">
                <a:solidFill>
                  <a:srgbClr val="000000"/>
                </a:solidFill>
                <a:effectLst/>
                <a:latin typeface="Arial" panose="020B0604020202020204" pitchFamily="34" charset="0"/>
              </a:rPr>
              <a:t>El carácter " (comillas)</a:t>
            </a:r>
          </a:p>
          <a:p>
            <a:pPr marL="114300" indent="0" algn="just">
              <a:buNone/>
            </a:pPr>
            <a:r>
              <a:rPr lang="es-ES" b="0" i="0" dirty="0">
                <a:solidFill>
                  <a:srgbClr val="000000"/>
                </a:solidFill>
                <a:effectLst/>
                <a:latin typeface="Arial" panose="020B0604020202020204" pitchFamily="34" charset="0"/>
              </a:rPr>
              <a:t>Si el usuario escribe en una entrada el carácter " (comillas, entidad de carácter &amp;</a:t>
            </a:r>
            <a:r>
              <a:rPr lang="es-ES" b="0" i="0" dirty="0" err="1">
                <a:solidFill>
                  <a:srgbClr val="000000"/>
                </a:solidFill>
                <a:effectLst/>
                <a:latin typeface="Arial" panose="020B0604020202020204" pitchFamily="34" charset="0"/>
              </a:rPr>
              <a:t>quot</a:t>
            </a:r>
            <a:r>
              <a:rPr lang="es-ES" b="0" i="0" dirty="0">
                <a:solidFill>
                  <a:srgbClr val="000000"/>
                </a:solidFill>
                <a:effectLst/>
                <a:latin typeface="Arial" panose="020B0604020202020204" pitchFamily="34" charset="0"/>
              </a:rPr>
              <a:t>;), si esa cadena se escribe dentro de otras comillas (por ejemplo, en el atributo </a:t>
            </a:r>
            <a:r>
              <a:rPr lang="es-ES" b="0" i="0" dirty="0" err="1">
                <a:solidFill>
                  <a:srgbClr val="FF0000"/>
                </a:solidFill>
                <a:effectLst/>
                <a:latin typeface="Arial" panose="020B0604020202020204" pitchFamily="34" charset="0"/>
              </a:rPr>
              <a:t>value</a:t>
            </a:r>
            <a:r>
              <a:rPr lang="es-ES" b="0" i="0" dirty="0">
                <a:solidFill>
                  <a:srgbClr val="000000"/>
                </a:solidFill>
                <a:effectLst/>
                <a:latin typeface="Arial" panose="020B0604020202020204" pitchFamily="34" charset="0"/>
              </a:rPr>
              <a:t> de una etiqueta </a:t>
            </a:r>
            <a:r>
              <a:rPr lang="es-ES" b="0" i="0" dirty="0">
                <a:solidFill>
                  <a:srgbClr val="911F00"/>
                </a:solidFill>
                <a:effectLst/>
                <a:latin typeface="Arial" panose="020B0604020202020204" pitchFamily="34" charset="0"/>
              </a:rPr>
              <a:t>input</a:t>
            </a:r>
            <a:r>
              <a:rPr lang="es-ES" b="0" i="0" dirty="0">
                <a:solidFill>
                  <a:srgbClr val="000000"/>
                </a:solidFill>
                <a:effectLst/>
                <a:latin typeface="Arial" panose="020B0604020202020204" pitchFamily="34" charset="0"/>
              </a:rPr>
              <a:t>), la página no se verá correctamente y además no será válida.</a:t>
            </a:r>
          </a:p>
          <a:p>
            <a:pPr marL="114300" indent="0">
              <a:buNone/>
            </a:pPr>
            <a:endParaRPr lang="es-ES"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213</a:t>
            </a:fld>
            <a:endParaRPr lang="es-ES" dirty="0"/>
          </a:p>
        </p:txBody>
      </p:sp>
    </p:spTree>
    <p:extLst>
      <p:ext uri="{BB962C8B-B14F-4D97-AF65-F5344CB8AC3E}">
        <p14:creationId xmlns:p14="http://schemas.microsoft.com/office/powerpoint/2010/main" val="31807312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7388" y="2643758"/>
            <a:ext cx="8957100" cy="2422298"/>
          </a:xfrm>
        </p:spPr>
        <p:txBody>
          <a:bodyPr/>
          <a:lstStyle/>
          <a:p>
            <a:pPr marL="114300" indent="0">
              <a:buNone/>
            </a:pPr>
            <a:r>
              <a:rPr lang="es-ES" sz="1600" dirty="0"/>
              <a:t>El problema es que el código fuente contiene comillas dentro de comillas y el navegador no puede interpretar correctamente el código (en este caso, el valor del atributo </a:t>
            </a:r>
            <a:r>
              <a:rPr lang="es-ES" sz="1600" dirty="0" err="1"/>
              <a:t>value</a:t>
            </a:r>
            <a:r>
              <a:rPr lang="es-ES" sz="1600" dirty="0"/>
              <a:t> es solamente "Me llamo":</a:t>
            </a:r>
          </a:p>
          <a:p>
            <a:pPr marL="114300" indent="0">
              <a:buNone/>
            </a:pPr>
            <a:endParaRPr lang="es-ES" sz="1600" dirty="0"/>
          </a:p>
          <a:p>
            <a:pPr marL="114300" indent="0">
              <a:buNone/>
            </a:pPr>
            <a:r>
              <a:rPr lang="es-ES" sz="1600" dirty="0"/>
              <a:t>&lt;p&gt;Corrige: &lt;input </a:t>
            </a:r>
            <a:r>
              <a:rPr lang="es-ES" sz="1600" dirty="0" err="1"/>
              <a:t>type</a:t>
            </a:r>
            <a:r>
              <a:rPr lang="es-ES" sz="1600" dirty="0"/>
              <a:t>="</a:t>
            </a:r>
            <a:r>
              <a:rPr lang="es-ES" sz="1600" dirty="0" err="1"/>
              <a:t>text</a:t>
            </a:r>
            <a:r>
              <a:rPr lang="es-ES" sz="1600" dirty="0"/>
              <a:t>" </a:t>
            </a:r>
            <a:r>
              <a:rPr lang="es-ES" sz="1600" dirty="0" err="1"/>
              <a:t>value</a:t>
            </a:r>
            <a:r>
              <a:rPr lang="es-ES" sz="1600" dirty="0"/>
              <a:t>="Me llamo "Pepe""&gt;&lt;/p&gt;</a:t>
            </a:r>
          </a:p>
          <a:p>
            <a:pPr marL="114300" indent="0">
              <a:buNone/>
            </a:pPr>
            <a:r>
              <a:rPr lang="es-ES" sz="1600" dirty="0"/>
              <a:t>Como en el caso anterior, la solución es sustituir el carácter " por su entidad de carácter correspondiente (&amp;</a:t>
            </a:r>
            <a:r>
              <a:rPr lang="es-ES" sz="1600" dirty="0" err="1"/>
              <a:t>quot</a:t>
            </a:r>
            <a:r>
              <a:rPr lang="es-ES" sz="1600" dirty="0"/>
              <a:t>;). Eso se puede hacer con la función </a:t>
            </a:r>
            <a:r>
              <a:rPr lang="es-ES" sz="1600" dirty="0" err="1"/>
              <a:t>str_replace</a:t>
            </a:r>
            <a:r>
              <a:rPr lang="es-ES" sz="1600" dirty="0"/>
              <a:t>()</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214</a:t>
            </a:fld>
            <a:endParaRPr lang="es-ES" dirty="0"/>
          </a:p>
        </p:txBody>
      </p:sp>
      <p:graphicFrame>
        <p:nvGraphicFramePr>
          <p:cNvPr id="5" name="Objeto 4">
            <a:extLst>
              <a:ext uri="{FF2B5EF4-FFF2-40B4-BE49-F238E27FC236}">
                <a16:creationId xmlns:a16="http://schemas.microsoft.com/office/drawing/2014/main" id="{B719BBDC-904F-E63D-F6CB-526F9CBED0C3}"/>
              </a:ext>
            </a:extLst>
          </p:cNvPr>
          <p:cNvGraphicFramePr>
            <a:graphicFrameLocks noChangeAspect="1"/>
          </p:cNvGraphicFramePr>
          <p:nvPr>
            <p:extLst>
              <p:ext uri="{D42A27DB-BD31-4B8C-83A1-F6EECF244321}">
                <p14:modId xmlns:p14="http://schemas.microsoft.com/office/powerpoint/2010/main" val="1810256405"/>
              </p:ext>
            </p:extLst>
          </p:nvPr>
        </p:nvGraphicFramePr>
        <p:xfrm>
          <a:off x="179512" y="18766"/>
          <a:ext cx="7272808" cy="2697000"/>
        </p:xfrm>
        <a:graphic>
          <a:graphicData uri="http://schemas.openxmlformats.org/presentationml/2006/ole">
            <mc:AlternateContent xmlns:mc="http://schemas.openxmlformats.org/markup-compatibility/2006">
              <mc:Choice xmlns:v="urn:schemas-microsoft-com:vml" Requires="v">
                <p:oleObj name="Bitmap Image" r:id="rId2" imgW="9487080" imgH="3517920" progId="PBrush">
                  <p:embed/>
                </p:oleObj>
              </mc:Choice>
              <mc:Fallback>
                <p:oleObj name="Bitmap Image" r:id="rId2" imgW="9487080" imgH="3517920" progId="PBrush">
                  <p:embed/>
                  <p:pic>
                    <p:nvPicPr>
                      <p:cNvPr id="0" name=""/>
                      <p:cNvPicPr/>
                      <p:nvPr/>
                    </p:nvPicPr>
                    <p:blipFill>
                      <a:blip r:embed="rId3"/>
                      <a:stretch>
                        <a:fillRect/>
                      </a:stretch>
                    </p:blipFill>
                    <p:spPr>
                      <a:xfrm>
                        <a:off x="179512" y="18766"/>
                        <a:ext cx="7272808" cy="2697000"/>
                      </a:xfrm>
                      <a:prstGeom prst="rect">
                        <a:avLst/>
                      </a:prstGeom>
                    </p:spPr>
                  </p:pic>
                </p:oleObj>
              </mc:Fallback>
            </mc:AlternateContent>
          </a:graphicData>
        </a:graphic>
      </p:graphicFrame>
    </p:spTree>
    <p:extLst>
      <p:ext uri="{BB962C8B-B14F-4D97-AF65-F5344CB8AC3E}">
        <p14:creationId xmlns:p14="http://schemas.microsoft.com/office/powerpoint/2010/main" val="29635174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pPr lvl="1"/>
            <a:endParaRPr lang="es-ES"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215</a:t>
            </a:fld>
            <a:endParaRPr lang="es-ES" dirty="0"/>
          </a:p>
        </p:txBody>
      </p:sp>
      <p:graphicFrame>
        <p:nvGraphicFramePr>
          <p:cNvPr id="5" name="Objeto 4">
            <a:extLst>
              <a:ext uri="{FF2B5EF4-FFF2-40B4-BE49-F238E27FC236}">
                <a16:creationId xmlns:a16="http://schemas.microsoft.com/office/drawing/2014/main" id="{A1F5F192-E9FB-E328-13F3-28BB706E288E}"/>
              </a:ext>
            </a:extLst>
          </p:cNvPr>
          <p:cNvGraphicFramePr>
            <a:graphicFrameLocks noChangeAspect="1"/>
          </p:cNvGraphicFramePr>
          <p:nvPr>
            <p:extLst>
              <p:ext uri="{D42A27DB-BD31-4B8C-83A1-F6EECF244321}">
                <p14:modId xmlns:p14="http://schemas.microsoft.com/office/powerpoint/2010/main" val="545812175"/>
              </p:ext>
            </p:extLst>
          </p:nvPr>
        </p:nvGraphicFramePr>
        <p:xfrm>
          <a:off x="1043608" y="1309687"/>
          <a:ext cx="6096000" cy="2524125"/>
        </p:xfrm>
        <a:graphic>
          <a:graphicData uri="http://schemas.openxmlformats.org/presentationml/2006/ole">
            <mc:AlternateContent xmlns:mc="http://schemas.openxmlformats.org/markup-compatibility/2006">
              <mc:Choice xmlns:v="urn:schemas-microsoft-com:vml" Requires="v">
                <p:oleObj name="Bitmap Image" r:id="rId2" imgW="9461520" imgH="3917880" progId="PBrush">
                  <p:embed/>
                </p:oleObj>
              </mc:Choice>
              <mc:Fallback>
                <p:oleObj name="Bitmap Image" r:id="rId2" imgW="9461520" imgH="3917880" progId="PBrush">
                  <p:embed/>
                  <p:pic>
                    <p:nvPicPr>
                      <p:cNvPr id="0" name=""/>
                      <p:cNvPicPr/>
                      <p:nvPr/>
                    </p:nvPicPr>
                    <p:blipFill>
                      <a:blip r:embed="rId3"/>
                      <a:stretch>
                        <a:fillRect/>
                      </a:stretch>
                    </p:blipFill>
                    <p:spPr>
                      <a:xfrm>
                        <a:off x="1043608" y="1309687"/>
                        <a:ext cx="6096000" cy="2524125"/>
                      </a:xfrm>
                      <a:prstGeom prst="rect">
                        <a:avLst/>
                      </a:prstGeom>
                    </p:spPr>
                  </p:pic>
                </p:oleObj>
              </mc:Fallback>
            </mc:AlternateContent>
          </a:graphicData>
        </a:graphic>
      </p:graphicFrame>
    </p:spTree>
    <p:extLst>
      <p:ext uri="{BB962C8B-B14F-4D97-AF65-F5344CB8AC3E}">
        <p14:creationId xmlns:p14="http://schemas.microsoft.com/office/powerpoint/2010/main" val="21879378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1373588"/>
            <a:ext cx="8496944" cy="3552300"/>
          </a:xfrm>
        </p:spPr>
        <p:txBody>
          <a:bodyPr/>
          <a:lstStyle/>
          <a:p>
            <a:pPr marL="114300" indent="0">
              <a:buNone/>
            </a:pPr>
            <a:r>
              <a:rPr lang="es-ES" b="1" dirty="0"/>
              <a:t>Solución general: </a:t>
            </a:r>
            <a:r>
              <a:rPr lang="es-ES" b="1" dirty="0" err="1"/>
              <a:t>htmlspecialchars</a:t>
            </a:r>
            <a:r>
              <a:rPr lang="es-ES" b="1" dirty="0"/>
              <a:t>()</a:t>
            </a:r>
          </a:p>
          <a:p>
            <a:pPr marL="114300" indent="0">
              <a:buNone/>
            </a:pPr>
            <a:endParaRPr lang="es-ES" b="1" dirty="0"/>
          </a:p>
          <a:p>
            <a:pPr marL="114300" indent="0">
              <a:buNone/>
            </a:pPr>
            <a:r>
              <a:rPr lang="es-ES" dirty="0"/>
              <a:t>Además de los caracteres </a:t>
            </a:r>
            <a:r>
              <a:rPr lang="es-ES" dirty="0" err="1"/>
              <a:t>ampersand</a:t>
            </a:r>
            <a:r>
              <a:rPr lang="es-ES" dirty="0"/>
              <a:t> (&amp;) y comillas ("), también podrían dar problemas los caracteres comillas simples (') o las desigualdades (&lt; y &gt;). Se podría sustituir cada uno de ellos como se ha hecho en los ejemplos anteriores, pero la función </a:t>
            </a:r>
            <a:r>
              <a:rPr lang="es-ES" dirty="0" err="1"/>
              <a:t>htmlspecialchars</a:t>
            </a:r>
            <a:r>
              <a:rPr lang="es-ES" dirty="0"/>
              <a:t>() realiza todas las sustituciones de una sola vez.</a:t>
            </a:r>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216</a:t>
            </a:fld>
            <a:endParaRPr lang="es-ES" dirty="0"/>
          </a:p>
        </p:txBody>
      </p:sp>
    </p:spTree>
    <p:extLst>
      <p:ext uri="{BB962C8B-B14F-4D97-AF65-F5344CB8AC3E}">
        <p14:creationId xmlns:p14="http://schemas.microsoft.com/office/powerpoint/2010/main" val="37211772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3029772"/>
            <a:ext cx="8640960" cy="1918242"/>
          </a:xfrm>
        </p:spPr>
        <p:txBody>
          <a:bodyPr/>
          <a:lstStyle/>
          <a:p>
            <a:r>
              <a:rPr lang="es-ES" b="0" i="0" dirty="0">
                <a:solidFill>
                  <a:srgbClr val="000000"/>
                </a:solidFill>
                <a:effectLst/>
                <a:latin typeface="Arial" panose="020B0604020202020204" pitchFamily="34" charset="0"/>
              </a:rPr>
              <a:t>El ejemplo anterior tiene el inconveniente de que la primera función que se aplica es </a:t>
            </a:r>
            <a:r>
              <a:rPr lang="es-ES" b="1" i="0" dirty="0" err="1">
                <a:effectLst/>
                <a:latin typeface="Arial" panose="020B0604020202020204" pitchFamily="34" charset="0"/>
                <a:hlinkClick r:id="rId2"/>
              </a:rPr>
              <a:t>strip_tags</a:t>
            </a:r>
            <a:r>
              <a:rPr lang="es-ES" b="1" i="0" dirty="0">
                <a:effectLst/>
                <a:latin typeface="Arial" panose="020B0604020202020204" pitchFamily="34" charset="0"/>
                <a:hlinkClick r:id="rId2"/>
              </a:rPr>
              <a:t>()</a:t>
            </a:r>
            <a:r>
              <a:rPr lang="es-ES" b="0" i="0" dirty="0">
                <a:solidFill>
                  <a:srgbClr val="000000"/>
                </a:solidFill>
                <a:effectLst/>
                <a:latin typeface="Arial" panose="020B0604020202020204" pitchFamily="34" charset="0"/>
              </a:rPr>
              <a:t> por lo que se eliminará todo lo que esté entre marcas (&lt;&gt;).</a:t>
            </a:r>
            <a:endParaRPr lang="es-ES"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217</a:t>
            </a:fld>
            <a:endParaRPr lang="es-ES" dirty="0"/>
          </a:p>
        </p:txBody>
      </p:sp>
      <p:graphicFrame>
        <p:nvGraphicFramePr>
          <p:cNvPr id="5" name="Objeto 4">
            <a:extLst>
              <a:ext uri="{FF2B5EF4-FFF2-40B4-BE49-F238E27FC236}">
                <a16:creationId xmlns:a16="http://schemas.microsoft.com/office/drawing/2014/main" id="{FB51B195-CA7F-6142-8F64-EF6F7AB6C8C3}"/>
              </a:ext>
            </a:extLst>
          </p:cNvPr>
          <p:cNvGraphicFramePr>
            <a:graphicFrameLocks noChangeAspect="1"/>
          </p:cNvGraphicFramePr>
          <p:nvPr>
            <p:extLst>
              <p:ext uri="{D42A27DB-BD31-4B8C-83A1-F6EECF244321}">
                <p14:modId xmlns:p14="http://schemas.microsoft.com/office/powerpoint/2010/main" val="4029355035"/>
              </p:ext>
            </p:extLst>
          </p:nvPr>
        </p:nvGraphicFramePr>
        <p:xfrm>
          <a:off x="539552" y="793536"/>
          <a:ext cx="7560840" cy="2254469"/>
        </p:xfrm>
        <a:graphic>
          <a:graphicData uri="http://schemas.openxmlformats.org/presentationml/2006/ole">
            <mc:AlternateContent xmlns:mc="http://schemas.openxmlformats.org/markup-compatibility/2006">
              <mc:Choice xmlns:v="urn:schemas-microsoft-com:vml" Requires="v">
                <p:oleObj name="Bitmap Image" r:id="rId3" imgW="9880560" imgH="2946240" progId="PBrush">
                  <p:embed/>
                </p:oleObj>
              </mc:Choice>
              <mc:Fallback>
                <p:oleObj name="Bitmap Image" r:id="rId3" imgW="9880560" imgH="2946240" progId="PBrush">
                  <p:embed/>
                  <p:pic>
                    <p:nvPicPr>
                      <p:cNvPr id="0" name=""/>
                      <p:cNvPicPr/>
                      <p:nvPr/>
                    </p:nvPicPr>
                    <p:blipFill>
                      <a:blip r:embed="rId4"/>
                      <a:stretch>
                        <a:fillRect/>
                      </a:stretch>
                    </p:blipFill>
                    <p:spPr>
                      <a:xfrm>
                        <a:off x="539552" y="793536"/>
                        <a:ext cx="7560840" cy="2254469"/>
                      </a:xfrm>
                      <a:prstGeom prst="rect">
                        <a:avLst/>
                      </a:prstGeom>
                    </p:spPr>
                  </p:pic>
                </p:oleObj>
              </mc:Fallback>
            </mc:AlternateContent>
          </a:graphicData>
        </a:graphic>
      </p:graphicFrame>
    </p:spTree>
    <p:extLst>
      <p:ext uri="{BB962C8B-B14F-4D97-AF65-F5344CB8AC3E}">
        <p14:creationId xmlns:p14="http://schemas.microsoft.com/office/powerpoint/2010/main" val="36610625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467544" y="2813748"/>
            <a:ext cx="8070788" cy="1630210"/>
          </a:xfrm>
        </p:spPr>
        <p:txBody>
          <a:bodyPr/>
          <a:lstStyle/>
          <a:p>
            <a:pPr marL="114300" indent="0">
              <a:buNone/>
            </a:pPr>
            <a:r>
              <a:rPr lang="es-ES" sz="2000" b="0" i="0" dirty="0">
                <a:solidFill>
                  <a:srgbClr val="000000"/>
                </a:solidFill>
                <a:effectLst/>
                <a:latin typeface="Arial" panose="020B0604020202020204" pitchFamily="34" charset="0"/>
              </a:rPr>
              <a:t>Si no queremos quitar etiquetas, pero no queremos que se consideren como etiquetas sino como texto, habría que aplicar primero la función </a:t>
            </a:r>
            <a:r>
              <a:rPr lang="es-ES" sz="2000" b="1" i="0" dirty="0" err="1">
                <a:effectLst/>
                <a:latin typeface="Arial" panose="020B0604020202020204" pitchFamily="34" charset="0"/>
                <a:hlinkClick r:id="rId2"/>
              </a:rPr>
              <a:t>htmlspecialchars</a:t>
            </a:r>
            <a:r>
              <a:rPr lang="es-ES" sz="2000" b="1" i="0" dirty="0">
                <a:effectLst/>
                <a:latin typeface="Arial" panose="020B0604020202020204" pitchFamily="34" charset="0"/>
                <a:hlinkClick r:id="rId2"/>
              </a:rPr>
              <a:t>()</a:t>
            </a:r>
            <a:r>
              <a:rPr lang="es-ES" sz="2000" b="0" i="0" dirty="0">
                <a:solidFill>
                  <a:srgbClr val="000000"/>
                </a:solidFill>
                <a:effectLst/>
                <a:latin typeface="Arial" panose="020B0604020202020204" pitchFamily="34" charset="0"/>
              </a:rPr>
              <a:t>, como en el ejemplo siguiente.</a:t>
            </a:r>
            <a:endParaRPr lang="es-ES" sz="20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218</a:t>
            </a:fld>
            <a:endParaRPr lang="es-ES" dirty="0"/>
          </a:p>
        </p:txBody>
      </p:sp>
      <p:graphicFrame>
        <p:nvGraphicFramePr>
          <p:cNvPr id="5" name="Objeto 4">
            <a:extLst>
              <a:ext uri="{FF2B5EF4-FFF2-40B4-BE49-F238E27FC236}">
                <a16:creationId xmlns:a16="http://schemas.microsoft.com/office/drawing/2014/main" id="{63804259-9651-3E19-5F55-EBA05DE62885}"/>
              </a:ext>
            </a:extLst>
          </p:cNvPr>
          <p:cNvGraphicFramePr>
            <a:graphicFrameLocks noChangeAspect="1"/>
          </p:cNvGraphicFramePr>
          <p:nvPr>
            <p:extLst>
              <p:ext uri="{D42A27DB-BD31-4B8C-83A1-F6EECF244321}">
                <p14:modId xmlns:p14="http://schemas.microsoft.com/office/powerpoint/2010/main" val="1996231757"/>
              </p:ext>
            </p:extLst>
          </p:nvPr>
        </p:nvGraphicFramePr>
        <p:xfrm>
          <a:off x="323528" y="269903"/>
          <a:ext cx="7383534" cy="2207369"/>
        </p:xfrm>
        <a:graphic>
          <a:graphicData uri="http://schemas.openxmlformats.org/presentationml/2006/ole">
            <mc:AlternateContent xmlns:mc="http://schemas.openxmlformats.org/markup-compatibility/2006">
              <mc:Choice xmlns:v="urn:schemas-microsoft-com:vml" Requires="v">
                <p:oleObj name="Bitmap Image" r:id="rId3" imgW="9944280" imgH="2971800" progId="PBrush">
                  <p:embed/>
                </p:oleObj>
              </mc:Choice>
              <mc:Fallback>
                <p:oleObj name="Bitmap Image" r:id="rId3" imgW="9944280" imgH="2971800" progId="PBrush">
                  <p:embed/>
                  <p:pic>
                    <p:nvPicPr>
                      <p:cNvPr id="0" name=""/>
                      <p:cNvPicPr/>
                      <p:nvPr/>
                    </p:nvPicPr>
                    <p:blipFill>
                      <a:blip r:embed="rId4"/>
                      <a:stretch>
                        <a:fillRect/>
                      </a:stretch>
                    </p:blipFill>
                    <p:spPr>
                      <a:xfrm>
                        <a:off x="323528" y="269903"/>
                        <a:ext cx="7383534" cy="2207369"/>
                      </a:xfrm>
                      <a:prstGeom prst="rect">
                        <a:avLst/>
                      </a:prstGeom>
                    </p:spPr>
                  </p:pic>
                </p:oleObj>
              </mc:Fallback>
            </mc:AlternateContent>
          </a:graphicData>
        </a:graphic>
      </p:graphicFrame>
    </p:spTree>
    <p:extLst>
      <p:ext uri="{BB962C8B-B14F-4D97-AF65-F5344CB8AC3E}">
        <p14:creationId xmlns:p14="http://schemas.microsoft.com/office/powerpoint/2010/main" val="21218842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219</a:t>
            </a:fld>
            <a:endParaRPr lang="es-ES" dirty="0"/>
          </a:p>
        </p:txBody>
      </p:sp>
    </p:spTree>
    <p:extLst>
      <p:ext uri="{BB962C8B-B14F-4D97-AF65-F5344CB8AC3E}">
        <p14:creationId xmlns:p14="http://schemas.microsoft.com/office/powerpoint/2010/main" val="827357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123478"/>
            <a:ext cx="8496944" cy="3552300"/>
          </a:xfrm>
        </p:spPr>
        <p:txBody>
          <a:bodyPr/>
          <a:lstStyle/>
          <a:p>
            <a:pPr marL="114300" indent="0">
              <a:buNone/>
            </a:pPr>
            <a:r>
              <a:rPr lang="es-ES" sz="1800" dirty="0">
                <a:latin typeface="Calibri" panose="020F0502020204030204" pitchFamily="34" charset="0"/>
                <a:cs typeface="Calibri" panose="020F0502020204030204" pitchFamily="34" charset="0"/>
              </a:rPr>
              <a:t>Casilla de verificación: &lt;input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checkbox</a:t>
            </a:r>
            <a:r>
              <a:rPr lang="es-ES" sz="1800" dirty="0">
                <a:latin typeface="Calibri" panose="020F0502020204030204" pitchFamily="34" charset="0"/>
                <a:cs typeface="Calibri" panose="020F0502020204030204" pitchFamily="34" charset="0"/>
              </a:rPr>
              <a:t>"&gt;&lt;input </a:t>
            </a:r>
            <a:r>
              <a:rPr lang="es-ES" sz="1800" dirty="0" err="1">
                <a:latin typeface="Calibri" panose="020F0502020204030204" pitchFamily="34" charset="0"/>
                <a:cs typeface="Calibri" panose="020F0502020204030204" pitchFamily="34" charset="0"/>
              </a:rPr>
              <a:t>checkbox</a:t>
            </a:r>
            <a:r>
              <a:rPr lang="es-ES" sz="1800" dirty="0">
                <a:latin typeface="Calibri" panose="020F0502020204030204" pitchFamily="34" charset="0"/>
                <a:cs typeface="Calibri" panose="020F0502020204030204" pitchFamily="34" charset="0"/>
              </a:rPr>
              <a:t>&gt;</a:t>
            </a:r>
          </a:p>
          <a:p>
            <a:pPr marL="114300" indent="0">
              <a:buNone/>
            </a:pPr>
            <a:r>
              <a:rPr lang="es-ES" sz="1800" dirty="0">
                <a:latin typeface="Calibri" panose="020F0502020204030204" pitchFamily="34" charset="0"/>
                <a:cs typeface="Calibri" panose="020F0502020204030204" pitchFamily="34" charset="0"/>
              </a:rPr>
              <a:t>HTML Living Standard Mozilla </a:t>
            </a:r>
            <a:r>
              <a:rPr lang="es-ES" sz="1800" dirty="0" err="1">
                <a:latin typeface="Calibri" panose="020F0502020204030204" pitchFamily="34" charset="0"/>
                <a:cs typeface="Calibri" panose="020F0502020204030204" pitchFamily="34" charset="0"/>
              </a:rPr>
              <a:t>Developer</a:t>
            </a:r>
            <a:r>
              <a:rPr lang="es-ES" sz="1800" dirty="0">
                <a:latin typeface="Calibri" panose="020F0502020204030204" pitchFamily="34" charset="0"/>
                <a:cs typeface="Calibri" panose="020F0502020204030204" pitchFamily="34" charset="0"/>
              </a:rPr>
              <a:t> Network</a:t>
            </a:r>
          </a:p>
          <a:p>
            <a:pPr marL="114300" indent="0">
              <a:buNone/>
            </a:pPr>
            <a:r>
              <a:rPr lang="es-ES" sz="1800" dirty="0">
                <a:latin typeface="Calibri" panose="020F0502020204030204" pitchFamily="34" charset="0"/>
                <a:cs typeface="Calibri" panose="020F0502020204030204" pitchFamily="34" charset="0"/>
              </a:rPr>
              <a:t>Las casillas de verificación se crean mediante una etiqueta &lt;input&gt; cuyo atributo </a:t>
            </a:r>
            <a:r>
              <a:rPr lang="es-ES" sz="1800" dirty="0" err="1">
                <a:latin typeface="Calibri" panose="020F0502020204030204" pitchFamily="34" charset="0"/>
                <a:cs typeface="Calibri" panose="020F0502020204030204" pitchFamily="34" charset="0"/>
              </a:rPr>
              <a:t>type</a:t>
            </a:r>
            <a:r>
              <a:rPr lang="es-ES" sz="1800" dirty="0">
                <a:latin typeface="Calibri" panose="020F0502020204030204" pitchFamily="34" charset="0"/>
                <a:cs typeface="Calibri" panose="020F0502020204030204" pitchFamily="34" charset="0"/>
              </a:rPr>
              <a:t> tiene el valor </a:t>
            </a:r>
            <a:r>
              <a:rPr lang="es-ES" sz="1800" dirty="0" err="1">
                <a:latin typeface="Calibri" panose="020F0502020204030204" pitchFamily="34" charset="0"/>
                <a:cs typeface="Calibri" panose="020F0502020204030204" pitchFamily="34" charset="0"/>
              </a:rPr>
              <a:t>checkbox</a:t>
            </a:r>
            <a:r>
              <a:rPr lang="es-ES" sz="1800" dirty="0">
                <a:latin typeface="Calibri" panose="020F0502020204030204" pitchFamily="34" charset="0"/>
                <a:cs typeface="Calibri" panose="020F0502020204030204" pitchFamily="34" charset="0"/>
              </a:rPr>
              <a:t>.</a:t>
            </a:r>
          </a:p>
          <a:p>
            <a:pPr marL="114300" indent="0">
              <a:buNone/>
            </a:pPr>
            <a:endParaRPr lang="es-ES" sz="1800" dirty="0">
              <a:solidFill>
                <a:srgbClr val="FF0000"/>
              </a:solidFill>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Si el atributo </a:t>
            </a:r>
            <a:r>
              <a:rPr lang="es-ES" sz="1800" dirty="0" err="1">
                <a:latin typeface="Calibri" panose="020F0502020204030204" pitchFamily="34" charset="0"/>
                <a:cs typeface="Calibri" panose="020F0502020204030204" pitchFamily="34" charset="0"/>
              </a:rPr>
              <a:t>checked</a:t>
            </a:r>
            <a:r>
              <a:rPr lang="es-ES" sz="1800" dirty="0">
                <a:latin typeface="Calibri" panose="020F0502020204030204" pitchFamily="34" charset="0"/>
                <a:cs typeface="Calibri" panose="020F0502020204030204" pitchFamily="34" charset="0"/>
              </a:rPr>
              <a:t> tiene el valor </a:t>
            </a:r>
            <a:r>
              <a:rPr lang="es-ES" sz="1800" dirty="0" err="1">
                <a:latin typeface="Calibri" panose="020F0502020204030204" pitchFamily="34" charset="0"/>
                <a:cs typeface="Calibri" panose="020F0502020204030204" pitchFamily="34" charset="0"/>
              </a:rPr>
              <a:t>checked</a:t>
            </a:r>
            <a:r>
              <a:rPr lang="es-ES" sz="1800" dirty="0">
                <a:latin typeface="Calibri" panose="020F0502020204030204" pitchFamily="34" charset="0"/>
                <a:cs typeface="Calibri" panose="020F0502020204030204" pitchFamily="34" charset="0"/>
              </a:rPr>
              <a:t>, la casilla aparece marcada</a:t>
            </a:r>
            <a:r>
              <a:rPr lang="es-ES" sz="1800" dirty="0">
                <a:solidFill>
                  <a:srgbClr val="FF0000"/>
                </a:solidFill>
                <a:latin typeface="Calibri" panose="020F0502020204030204" pitchFamily="34" charset="0"/>
                <a:cs typeface="Calibri" panose="020F0502020204030204" pitchFamily="34" charset="0"/>
              </a:rPr>
              <a:t>.</a:t>
            </a:r>
          </a:p>
          <a:p>
            <a:pPr marL="114300" indent="0">
              <a:buNone/>
            </a:pPr>
            <a:endParaRPr lang="es-ES" sz="1800" dirty="0">
              <a:solidFill>
                <a:srgbClr val="FF0000"/>
              </a:solidFill>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Las casillas de verificación sólo se envían si se han marcado. El atributo </a:t>
            </a:r>
            <a:r>
              <a:rPr lang="es-ES" sz="1800" dirty="0" err="1">
                <a:latin typeface="Calibri" panose="020F0502020204030204" pitchFamily="34" charset="0"/>
                <a:cs typeface="Calibri" panose="020F0502020204030204" pitchFamily="34" charset="0"/>
              </a:rPr>
              <a:t>value</a:t>
            </a:r>
            <a:r>
              <a:rPr lang="es-ES" sz="1800" dirty="0">
                <a:latin typeface="Calibri" panose="020F0502020204030204" pitchFamily="34" charset="0"/>
                <a:cs typeface="Calibri" panose="020F0502020204030204" pitchFamily="34" charset="0"/>
              </a:rPr>
              <a:t> contiene el valor que envía el formulario si la casilla de verificación está marcada. Si el atributo </a:t>
            </a:r>
            <a:r>
              <a:rPr lang="es-ES" sz="1800" dirty="0" err="1">
                <a:latin typeface="Calibri" panose="020F0502020204030204" pitchFamily="34" charset="0"/>
                <a:cs typeface="Calibri" panose="020F0502020204030204" pitchFamily="34" charset="0"/>
              </a:rPr>
              <a:t>value</a:t>
            </a:r>
            <a:r>
              <a:rPr lang="es-ES" sz="1800" dirty="0">
                <a:latin typeface="Calibri" panose="020F0502020204030204" pitchFamily="34" charset="0"/>
                <a:cs typeface="Calibri" panose="020F0502020204030204" pitchFamily="34" charset="0"/>
              </a:rPr>
              <a:t> no está establecido, el formulario envía el valor </a:t>
            </a:r>
            <a:r>
              <a:rPr lang="es-ES" sz="1800" dirty="0" err="1">
                <a:latin typeface="Calibri" panose="020F0502020204030204" pitchFamily="34" charset="0"/>
                <a:cs typeface="Calibri" panose="020F0502020204030204" pitchFamily="34" charset="0"/>
              </a:rPr>
              <a:t>on</a:t>
            </a:r>
            <a:r>
              <a:rPr lang="es-ES" sz="1800" dirty="0">
                <a:latin typeface="Calibri" panose="020F0502020204030204" pitchFamily="34" charset="0"/>
                <a:cs typeface="Calibri" panose="020F0502020204030204" pitchFamily="34" charset="0"/>
              </a:rPr>
              <a: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22</a:t>
            </a:fld>
            <a:endParaRPr lang="es-ES" dirty="0"/>
          </a:p>
        </p:txBody>
      </p:sp>
    </p:spTree>
    <p:extLst>
      <p:ext uri="{BB962C8B-B14F-4D97-AF65-F5344CB8AC3E}">
        <p14:creationId xmlns:p14="http://schemas.microsoft.com/office/powerpoint/2010/main" val="11728676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220</a:t>
            </a:fld>
            <a:endParaRPr lang="es-ES" dirty="0"/>
          </a:p>
        </p:txBody>
      </p:sp>
    </p:spTree>
    <p:extLst>
      <p:ext uri="{BB962C8B-B14F-4D97-AF65-F5344CB8AC3E}">
        <p14:creationId xmlns:p14="http://schemas.microsoft.com/office/powerpoint/2010/main" val="6861161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221</a:t>
            </a:fld>
            <a:endParaRPr lang="es-ES" dirty="0"/>
          </a:p>
        </p:txBody>
      </p:sp>
    </p:spTree>
    <p:extLst>
      <p:ext uri="{BB962C8B-B14F-4D97-AF65-F5344CB8AC3E}">
        <p14:creationId xmlns:p14="http://schemas.microsoft.com/office/powerpoint/2010/main" val="35929833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222</a:t>
            </a:fld>
            <a:endParaRPr lang="es-ES" dirty="0"/>
          </a:p>
        </p:txBody>
      </p:sp>
    </p:spTree>
    <p:extLst>
      <p:ext uri="{BB962C8B-B14F-4D97-AF65-F5344CB8AC3E}">
        <p14:creationId xmlns:p14="http://schemas.microsoft.com/office/powerpoint/2010/main" val="15659707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223</a:t>
            </a:fld>
            <a:endParaRPr lang="es-ES" dirty="0"/>
          </a:p>
        </p:txBody>
      </p:sp>
    </p:spTree>
    <p:extLst>
      <p:ext uri="{BB962C8B-B14F-4D97-AF65-F5344CB8AC3E}">
        <p14:creationId xmlns:p14="http://schemas.microsoft.com/office/powerpoint/2010/main" val="40457890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B4610-0379-C8A5-ABBA-0360118D86BB}"/>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944D1BD-66B6-CBF3-E2FE-B4D8310F5D6A}"/>
              </a:ext>
            </a:extLst>
          </p:cNvPr>
          <p:cNvSpPr>
            <a:spLocks noGrp="1"/>
          </p:cNvSpPr>
          <p:nvPr>
            <p:ph type="body" idx="1"/>
          </p:nvPr>
        </p:nvSpPr>
        <p:spPr>
          <a:xfrm>
            <a:off x="179512" y="3255653"/>
            <a:ext cx="8640960" cy="1332321"/>
          </a:xfrm>
        </p:spPr>
        <p:txBody>
          <a:bodyPr/>
          <a:lstStyle/>
          <a:p>
            <a:pPr marL="114300" indent="0">
              <a:buNone/>
            </a:pPr>
            <a:r>
              <a:rPr lang="es-ES" sz="2000" b="0" i="0" dirty="0">
                <a:solidFill>
                  <a:srgbClr val="000000"/>
                </a:solidFill>
                <a:effectLst/>
                <a:latin typeface="Arial" panose="020B0604020202020204" pitchFamily="34" charset="0"/>
              </a:rPr>
              <a:t>En el ejemplo anterior la función </a:t>
            </a:r>
            <a:r>
              <a:rPr lang="es-ES" sz="2000" b="1" i="0" dirty="0" err="1">
                <a:effectLst/>
                <a:latin typeface="Arial" panose="020B0604020202020204" pitchFamily="34" charset="0"/>
                <a:hlinkClick r:id="rId2"/>
              </a:rPr>
              <a:t>strip_tags</a:t>
            </a:r>
            <a:r>
              <a:rPr lang="es-ES" sz="2000" b="1" i="0" dirty="0">
                <a:effectLst/>
                <a:latin typeface="Arial" panose="020B0604020202020204" pitchFamily="34" charset="0"/>
                <a:hlinkClick r:id="rId2"/>
              </a:rPr>
              <a:t>()</a:t>
            </a:r>
            <a:r>
              <a:rPr lang="es-ES" sz="2000" b="0" i="0" dirty="0">
                <a:solidFill>
                  <a:srgbClr val="000000"/>
                </a:solidFill>
                <a:effectLst/>
                <a:latin typeface="Arial" panose="020B0604020202020204" pitchFamily="34" charset="0"/>
              </a:rPr>
              <a:t> no hace nada puesto que las marcas &lt; y &gt; se han cambiado antes por las entidades de carácter &amp;</a:t>
            </a:r>
            <a:r>
              <a:rPr lang="es-ES" sz="2000" b="0" i="0" dirty="0" err="1">
                <a:solidFill>
                  <a:srgbClr val="000000"/>
                </a:solidFill>
                <a:effectLst/>
                <a:latin typeface="Arial" panose="020B0604020202020204" pitchFamily="34" charset="0"/>
              </a:rPr>
              <a:t>lt</a:t>
            </a:r>
            <a:r>
              <a:rPr lang="es-ES" sz="2000" b="0" i="0" dirty="0">
                <a:solidFill>
                  <a:srgbClr val="000000"/>
                </a:solidFill>
                <a:effectLst/>
                <a:latin typeface="Arial" panose="020B0604020202020204" pitchFamily="34" charset="0"/>
              </a:rPr>
              <a:t>; y &amp;</a:t>
            </a:r>
            <a:r>
              <a:rPr lang="es-ES" sz="2000" b="0" i="0" dirty="0" err="1">
                <a:solidFill>
                  <a:srgbClr val="000000"/>
                </a:solidFill>
                <a:effectLst/>
                <a:latin typeface="Arial" panose="020B0604020202020204" pitchFamily="34" charset="0"/>
              </a:rPr>
              <a:t>gt</a:t>
            </a:r>
            <a:r>
              <a:rPr lang="es-ES" sz="2000" b="0" i="0" dirty="0">
                <a:solidFill>
                  <a:srgbClr val="000000"/>
                </a:solidFill>
                <a:effectLst/>
                <a:latin typeface="Arial" panose="020B0604020202020204" pitchFamily="34" charset="0"/>
              </a:rPr>
              <a:t>; así que se podría simplificar el programa:</a:t>
            </a:r>
            <a:endParaRPr lang="es-ES" sz="2000" dirty="0"/>
          </a:p>
        </p:txBody>
      </p:sp>
      <p:sp>
        <p:nvSpPr>
          <p:cNvPr id="4" name="Marcador de número de diapositiva 3">
            <a:extLst>
              <a:ext uri="{FF2B5EF4-FFF2-40B4-BE49-F238E27FC236}">
                <a16:creationId xmlns:a16="http://schemas.microsoft.com/office/drawing/2014/main" id="{33BFC734-FD9F-68D1-585A-5E10E83C4752}"/>
              </a:ext>
            </a:extLst>
          </p:cNvPr>
          <p:cNvSpPr>
            <a:spLocks noGrp="1"/>
          </p:cNvSpPr>
          <p:nvPr>
            <p:ph type="sldNum" idx="10"/>
          </p:nvPr>
        </p:nvSpPr>
        <p:spPr/>
        <p:txBody>
          <a:bodyPr/>
          <a:lstStyle/>
          <a:p>
            <a:fld id="{00000000-1234-1234-1234-123412341234}" type="slidenum">
              <a:rPr lang="es-ES" smtClean="0"/>
              <a:pPr/>
              <a:t>224</a:t>
            </a:fld>
            <a:endParaRPr lang="es-ES" dirty="0"/>
          </a:p>
        </p:txBody>
      </p:sp>
      <p:graphicFrame>
        <p:nvGraphicFramePr>
          <p:cNvPr id="5" name="Objeto 4">
            <a:extLst>
              <a:ext uri="{FF2B5EF4-FFF2-40B4-BE49-F238E27FC236}">
                <a16:creationId xmlns:a16="http://schemas.microsoft.com/office/drawing/2014/main" id="{1D79E893-9FC3-4837-DB51-CD898574E967}"/>
              </a:ext>
            </a:extLst>
          </p:cNvPr>
          <p:cNvGraphicFramePr>
            <a:graphicFrameLocks noChangeAspect="1"/>
          </p:cNvGraphicFramePr>
          <p:nvPr>
            <p:extLst>
              <p:ext uri="{D42A27DB-BD31-4B8C-83A1-F6EECF244321}">
                <p14:modId xmlns:p14="http://schemas.microsoft.com/office/powerpoint/2010/main" val="3909875928"/>
              </p:ext>
            </p:extLst>
          </p:nvPr>
        </p:nvGraphicFramePr>
        <p:xfrm>
          <a:off x="170408" y="699542"/>
          <a:ext cx="8319280" cy="2385293"/>
        </p:xfrm>
        <a:graphic>
          <a:graphicData uri="http://schemas.openxmlformats.org/presentationml/2006/ole">
            <mc:AlternateContent xmlns:mc="http://schemas.openxmlformats.org/markup-compatibility/2006">
              <mc:Choice xmlns:v="urn:schemas-microsoft-com:vml" Requires="v">
                <p:oleObj name="Bitmap Image" r:id="rId3" imgW="9963000" imgH="2857680" progId="PBrush">
                  <p:embed/>
                </p:oleObj>
              </mc:Choice>
              <mc:Fallback>
                <p:oleObj name="Bitmap Image" r:id="rId3" imgW="9963000" imgH="2857680" progId="PBrush">
                  <p:embed/>
                  <p:pic>
                    <p:nvPicPr>
                      <p:cNvPr id="0" name=""/>
                      <p:cNvPicPr/>
                      <p:nvPr/>
                    </p:nvPicPr>
                    <p:blipFill>
                      <a:blip r:embed="rId4"/>
                      <a:stretch>
                        <a:fillRect/>
                      </a:stretch>
                    </p:blipFill>
                    <p:spPr>
                      <a:xfrm>
                        <a:off x="170408" y="699542"/>
                        <a:ext cx="8319280" cy="2385293"/>
                      </a:xfrm>
                      <a:prstGeom prst="rect">
                        <a:avLst/>
                      </a:prstGeom>
                    </p:spPr>
                  </p:pic>
                </p:oleObj>
              </mc:Fallback>
            </mc:AlternateContent>
          </a:graphicData>
        </a:graphic>
      </p:graphicFrame>
    </p:spTree>
    <p:extLst>
      <p:ext uri="{BB962C8B-B14F-4D97-AF65-F5344CB8AC3E}">
        <p14:creationId xmlns:p14="http://schemas.microsoft.com/office/powerpoint/2010/main" val="23997050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C8AAB-896B-DE84-B051-1A15B0525D58}"/>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2A464A4E-40BF-E367-0AF8-283ACB3C9899}"/>
              </a:ext>
            </a:extLst>
          </p:cNvPr>
          <p:cNvSpPr>
            <a:spLocks noGrp="1"/>
          </p:cNvSpPr>
          <p:nvPr>
            <p:ph type="body" idx="1"/>
          </p:nvPr>
        </p:nvSpPr>
        <p:spPr>
          <a:xfrm>
            <a:off x="179512" y="1373588"/>
            <a:ext cx="8856984" cy="3552300"/>
          </a:xfrm>
        </p:spPr>
        <p:txBody>
          <a:bodyPr/>
          <a:lstStyle/>
          <a:p>
            <a:r>
              <a:rPr lang="es-ES" sz="1600" dirty="0"/>
              <a:t>Funciones de recogida de datos</a:t>
            </a:r>
          </a:p>
          <a:p>
            <a:r>
              <a:rPr lang="es-ES" sz="1600" dirty="0"/>
              <a:t>La forma más cómoda de tener en cuenta todos los aspectos comentados en los puntos anteriores es definir una función recoge():</a:t>
            </a:r>
          </a:p>
          <a:p>
            <a:endParaRPr lang="es-ES" sz="1600" dirty="0"/>
          </a:p>
          <a:p>
            <a:r>
              <a:rPr lang="es-ES" sz="1600" dirty="0"/>
              <a:t>La función tendrá como argumento el nombre del control que se quiere recibir y devolverá el valor recibido (o una cadena vacía si el control no se ha recibido).</a:t>
            </a:r>
          </a:p>
          <a:p>
            <a:r>
              <a:rPr lang="es-ES" sz="1600" dirty="0"/>
              <a:t>Para tratar los datos recibidos se aplicarán únicamente las funciones </a:t>
            </a:r>
            <a:r>
              <a:rPr lang="es-ES" sz="1600" dirty="0" err="1"/>
              <a:t>htmlspecialchars</a:t>
            </a:r>
            <a:r>
              <a:rPr lang="es-ES" sz="1600" dirty="0"/>
              <a:t>() y </a:t>
            </a:r>
            <a:r>
              <a:rPr lang="es-ES" sz="1600" dirty="0" err="1"/>
              <a:t>trim</a:t>
            </a:r>
            <a:r>
              <a:rPr lang="es-ES" sz="1600" dirty="0"/>
              <a:t>():</a:t>
            </a:r>
          </a:p>
          <a:p>
            <a:r>
              <a:rPr lang="es-ES" sz="1600" dirty="0" err="1"/>
              <a:t>trim</a:t>
            </a:r>
            <a:r>
              <a:rPr lang="es-ES" sz="1600" dirty="0"/>
              <a:t>(</a:t>
            </a:r>
            <a:r>
              <a:rPr lang="es-ES" sz="1600" dirty="0" err="1"/>
              <a:t>htmlspecialchars</a:t>
            </a:r>
            <a:r>
              <a:rPr lang="es-ES" sz="1600" dirty="0"/>
              <a:t>($_REQUEST[$</a:t>
            </a:r>
            <a:r>
              <a:rPr lang="es-ES" sz="1600" dirty="0" err="1"/>
              <a:t>var</a:t>
            </a:r>
            <a:r>
              <a:rPr lang="es-ES" sz="1600" dirty="0"/>
              <a:t>]))</a:t>
            </a:r>
          </a:p>
        </p:txBody>
      </p:sp>
      <p:sp>
        <p:nvSpPr>
          <p:cNvPr id="4" name="Marcador de número de diapositiva 3">
            <a:extLst>
              <a:ext uri="{FF2B5EF4-FFF2-40B4-BE49-F238E27FC236}">
                <a16:creationId xmlns:a16="http://schemas.microsoft.com/office/drawing/2014/main" id="{DA96C6E9-5A21-8E2F-5DCA-40251C2D64BC}"/>
              </a:ext>
            </a:extLst>
          </p:cNvPr>
          <p:cNvSpPr>
            <a:spLocks noGrp="1"/>
          </p:cNvSpPr>
          <p:nvPr>
            <p:ph type="sldNum" idx="10"/>
          </p:nvPr>
        </p:nvSpPr>
        <p:spPr/>
        <p:txBody>
          <a:bodyPr/>
          <a:lstStyle/>
          <a:p>
            <a:fld id="{00000000-1234-1234-1234-123412341234}" type="slidenum">
              <a:rPr lang="es-ES" smtClean="0"/>
              <a:pPr/>
              <a:t>225</a:t>
            </a:fld>
            <a:endParaRPr lang="es-ES" dirty="0"/>
          </a:p>
        </p:txBody>
      </p:sp>
      <p:graphicFrame>
        <p:nvGraphicFramePr>
          <p:cNvPr id="5" name="Objeto 4">
            <a:extLst>
              <a:ext uri="{FF2B5EF4-FFF2-40B4-BE49-F238E27FC236}">
                <a16:creationId xmlns:a16="http://schemas.microsoft.com/office/drawing/2014/main" id="{7A50BA50-7B41-9B40-EE8F-2280D1741934}"/>
              </a:ext>
            </a:extLst>
          </p:cNvPr>
          <p:cNvGraphicFramePr>
            <a:graphicFrameLocks noChangeAspect="1"/>
          </p:cNvGraphicFramePr>
          <p:nvPr>
            <p:extLst>
              <p:ext uri="{D42A27DB-BD31-4B8C-83A1-F6EECF244321}">
                <p14:modId xmlns:p14="http://schemas.microsoft.com/office/powerpoint/2010/main" val="374240247"/>
              </p:ext>
            </p:extLst>
          </p:nvPr>
        </p:nvGraphicFramePr>
        <p:xfrm>
          <a:off x="251520" y="86217"/>
          <a:ext cx="6840760" cy="2139518"/>
        </p:xfrm>
        <a:graphic>
          <a:graphicData uri="http://schemas.openxmlformats.org/presentationml/2006/ole">
            <mc:AlternateContent xmlns:mc="http://schemas.openxmlformats.org/markup-compatibility/2006">
              <mc:Choice xmlns:v="urn:schemas-microsoft-com:vml" Requires="v">
                <p:oleObj name="Bitmap Image" r:id="rId2" imgW="10007640" imgH="3130560" progId="PBrush">
                  <p:embed/>
                </p:oleObj>
              </mc:Choice>
              <mc:Fallback>
                <p:oleObj name="Bitmap Image" r:id="rId2" imgW="10007640" imgH="3130560" progId="PBrush">
                  <p:embed/>
                  <p:pic>
                    <p:nvPicPr>
                      <p:cNvPr id="0" name=""/>
                      <p:cNvPicPr/>
                      <p:nvPr/>
                    </p:nvPicPr>
                    <p:blipFill>
                      <a:blip r:embed="rId3"/>
                      <a:stretch>
                        <a:fillRect/>
                      </a:stretch>
                    </p:blipFill>
                    <p:spPr>
                      <a:xfrm>
                        <a:off x="251520" y="86217"/>
                        <a:ext cx="6840760" cy="2139518"/>
                      </a:xfrm>
                      <a:prstGeom prst="rect">
                        <a:avLst/>
                      </a:prstGeom>
                    </p:spPr>
                  </p:pic>
                </p:oleObj>
              </mc:Fallback>
            </mc:AlternateContent>
          </a:graphicData>
        </a:graphic>
      </p:graphicFrame>
    </p:spTree>
    <p:extLst>
      <p:ext uri="{BB962C8B-B14F-4D97-AF65-F5344CB8AC3E}">
        <p14:creationId xmlns:p14="http://schemas.microsoft.com/office/powerpoint/2010/main" val="4945218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06E9F-666F-3FB9-E638-520EFA959786}"/>
              </a:ext>
            </a:extLst>
          </p:cNvPr>
          <p:cNvSpPr>
            <a:spLocks noGrp="1"/>
          </p:cNvSpPr>
          <p:nvPr>
            <p:ph type="title"/>
          </p:nvPr>
        </p:nvSpPr>
        <p:spPr/>
        <p:txBody>
          <a:bodyPr/>
          <a:lstStyle/>
          <a:p>
            <a:endParaRPr lang="es-ES" dirty="0"/>
          </a:p>
        </p:txBody>
      </p:sp>
      <p:sp>
        <p:nvSpPr>
          <p:cNvPr id="3" name="Marcador de texto 2">
            <a:extLst>
              <a:ext uri="{FF2B5EF4-FFF2-40B4-BE49-F238E27FC236}">
                <a16:creationId xmlns:a16="http://schemas.microsoft.com/office/drawing/2014/main" id="{2345B634-A97D-2A56-49C0-6778817E5444}"/>
              </a:ext>
            </a:extLst>
          </p:cNvPr>
          <p:cNvSpPr>
            <a:spLocks noGrp="1"/>
          </p:cNvSpPr>
          <p:nvPr>
            <p:ph type="body" idx="1"/>
          </p:nvPr>
        </p:nvSpPr>
        <p:spPr>
          <a:xfrm>
            <a:off x="251520" y="1373588"/>
            <a:ext cx="8640960" cy="3552300"/>
          </a:xfrm>
        </p:spPr>
        <p:txBody>
          <a:bodyPr/>
          <a:lstStyle/>
          <a:p>
            <a:pPr marL="114300" indent="0">
              <a:buNone/>
            </a:pPr>
            <a:r>
              <a:rPr lang="es-ES" sz="1800" dirty="0"/>
              <a:t>De esta manera, si se reciben etiquetas (&lt;&gt;), las etiquetas no se borrarán, sino que se conservarán como texto.</a:t>
            </a:r>
          </a:p>
          <a:p>
            <a:pPr marL="114300" indent="0">
              <a:buNone/>
            </a:pPr>
            <a:r>
              <a:rPr lang="es-ES" sz="1800" dirty="0"/>
              <a:t>Si se quisieran borrar las etiquetas, habría que aplicar además la función </a:t>
            </a:r>
            <a:r>
              <a:rPr lang="es-ES" sz="1800" dirty="0" err="1"/>
              <a:t>strip_tags</a:t>
            </a:r>
            <a:r>
              <a:rPr lang="es-ES" sz="1800" dirty="0"/>
              <a:t>():</a:t>
            </a:r>
          </a:p>
          <a:p>
            <a:pPr marL="114300" indent="0">
              <a:buNone/>
            </a:pPr>
            <a:endParaRPr lang="es-ES" sz="1800" dirty="0"/>
          </a:p>
          <a:p>
            <a:pPr marL="114300" indent="0">
              <a:buNone/>
            </a:pPr>
            <a:r>
              <a:rPr lang="es-ES" sz="1800" dirty="0" err="1"/>
              <a:t>trim</a:t>
            </a:r>
            <a:r>
              <a:rPr lang="es-ES" sz="1800" dirty="0"/>
              <a:t>(</a:t>
            </a:r>
            <a:r>
              <a:rPr lang="es-ES" sz="1800" dirty="0" err="1"/>
              <a:t>htmlspecialchars</a:t>
            </a:r>
            <a:r>
              <a:rPr lang="es-ES" sz="1800" dirty="0"/>
              <a:t>(</a:t>
            </a:r>
            <a:r>
              <a:rPr lang="es-ES" sz="1800" dirty="0" err="1"/>
              <a:t>strip_tags</a:t>
            </a:r>
            <a:r>
              <a:rPr lang="es-ES" sz="1800" dirty="0"/>
              <a:t>($_REQUEST[$</a:t>
            </a:r>
            <a:r>
              <a:rPr lang="es-ES" sz="1800" dirty="0" err="1"/>
              <a:t>var</a:t>
            </a:r>
            <a:r>
              <a:rPr lang="es-ES" sz="1800" dirty="0"/>
              <a:t>])))</a:t>
            </a:r>
          </a:p>
          <a:p>
            <a:pPr marL="114300" indent="0">
              <a:buNone/>
            </a:pPr>
            <a:r>
              <a:rPr lang="es-ES" sz="1800" dirty="0"/>
              <a:t>Una vez definida la función, al comienzo del programa se almacenarán en variables los datos devueltos por la función.</a:t>
            </a:r>
          </a:p>
          <a:p>
            <a:pPr marL="114300" indent="0">
              <a:buNone/>
            </a:pPr>
            <a:r>
              <a:rPr lang="es-ES" sz="1800" dirty="0"/>
              <a:t>En el resto del programa se trabaja con las variables.</a:t>
            </a:r>
          </a:p>
          <a:p>
            <a:pPr marL="114300" indent="0">
              <a:buNone/>
            </a:pPr>
            <a:endParaRPr lang="es-ES" sz="1800" dirty="0"/>
          </a:p>
        </p:txBody>
      </p:sp>
      <p:sp>
        <p:nvSpPr>
          <p:cNvPr id="4" name="Marcador de número de diapositiva 3">
            <a:extLst>
              <a:ext uri="{FF2B5EF4-FFF2-40B4-BE49-F238E27FC236}">
                <a16:creationId xmlns:a16="http://schemas.microsoft.com/office/drawing/2014/main" id="{C8BBC118-896E-46B7-C329-F9F989C901B6}"/>
              </a:ext>
            </a:extLst>
          </p:cNvPr>
          <p:cNvSpPr>
            <a:spLocks noGrp="1"/>
          </p:cNvSpPr>
          <p:nvPr>
            <p:ph type="sldNum" idx="10"/>
          </p:nvPr>
        </p:nvSpPr>
        <p:spPr/>
        <p:txBody>
          <a:bodyPr/>
          <a:lstStyle/>
          <a:p>
            <a:fld id="{00000000-1234-1234-1234-123412341234}" type="slidenum">
              <a:rPr lang="es-ES" smtClean="0"/>
              <a:pPr/>
              <a:t>226</a:t>
            </a:fld>
            <a:endParaRPr lang="es-ES" dirty="0"/>
          </a:p>
        </p:txBody>
      </p:sp>
    </p:spTree>
    <p:extLst>
      <p:ext uri="{BB962C8B-B14F-4D97-AF65-F5344CB8AC3E}">
        <p14:creationId xmlns:p14="http://schemas.microsoft.com/office/powerpoint/2010/main" val="19937545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C1C16-50C4-21C0-EE2E-610769E45F1E}"/>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6929617-B88E-6EBB-98FC-9ABD261A5A7E}"/>
              </a:ext>
            </a:extLst>
          </p:cNvPr>
          <p:cNvSpPr>
            <a:spLocks noGrp="1"/>
          </p:cNvSpPr>
          <p:nvPr>
            <p:ph type="body" idx="1"/>
          </p:nvPr>
        </p:nvSpPr>
        <p:spPr>
          <a:xfrm>
            <a:off x="379962" y="1373588"/>
            <a:ext cx="8512518" cy="3552300"/>
          </a:xfrm>
        </p:spPr>
        <p:txBody>
          <a:bodyPr/>
          <a:lstStyle/>
          <a:p>
            <a:pPr marL="114300" indent="0">
              <a:buNone/>
            </a:pPr>
            <a:r>
              <a:rPr lang="es-ES" sz="1800" dirty="0"/>
              <a:t>A continuación se definen varias funciones. La más utilizadas :</a:t>
            </a:r>
          </a:p>
          <a:p>
            <a:pPr marL="114300" indent="0">
              <a:buNone/>
            </a:pPr>
            <a:endParaRPr lang="es-ES" sz="1800" dirty="0"/>
          </a:p>
          <a:p>
            <a:pPr marL="114300" indent="0">
              <a:buNone/>
            </a:pPr>
            <a:r>
              <a:rPr lang="es-ES" sz="1800" dirty="0"/>
              <a:t>Recoger datos sueltos (números y cadenas) y matrices</a:t>
            </a:r>
          </a:p>
          <a:p>
            <a:pPr marL="114300" indent="0">
              <a:buNone/>
            </a:pPr>
            <a:r>
              <a:rPr lang="es-ES" sz="1800" dirty="0"/>
              <a:t>Recoger un dato con valor predeterminado</a:t>
            </a:r>
          </a:p>
          <a:p>
            <a:pPr marL="114300" indent="0">
              <a:buNone/>
            </a:pPr>
            <a:r>
              <a:rPr lang="es-ES" sz="1800" dirty="0"/>
              <a:t>Recoger un dato que se encuentra entre una lista de valores predeterminada</a:t>
            </a:r>
          </a:p>
          <a:p>
            <a:pPr marL="114300" indent="0">
              <a:buNone/>
            </a:pPr>
            <a:r>
              <a:rPr lang="es-ES" sz="1800" dirty="0"/>
              <a:t>Recoger y recortar los datos</a:t>
            </a:r>
          </a:p>
        </p:txBody>
      </p:sp>
      <p:sp>
        <p:nvSpPr>
          <p:cNvPr id="4" name="Marcador de número de diapositiva 3">
            <a:extLst>
              <a:ext uri="{FF2B5EF4-FFF2-40B4-BE49-F238E27FC236}">
                <a16:creationId xmlns:a16="http://schemas.microsoft.com/office/drawing/2014/main" id="{9C591441-A8D5-BA12-5FD0-160EA36E176F}"/>
              </a:ext>
            </a:extLst>
          </p:cNvPr>
          <p:cNvSpPr>
            <a:spLocks noGrp="1"/>
          </p:cNvSpPr>
          <p:nvPr>
            <p:ph type="sldNum" idx="10"/>
          </p:nvPr>
        </p:nvSpPr>
        <p:spPr/>
        <p:txBody>
          <a:bodyPr/>
          <a:lstStyle/>
          <a:p>
            <a:fld id="{00000000-1234-1234-1234-123412341234}" type="slidenum">
              <a:rPr lang="es-ES" smtClean="0"/>
              <a:pPr/>
              <a:t>227</a:t>
            </a:fld>
            <a:endParaRPr lang="es-ES" dirty="0"/>
          </a:p>
        </p:txBody>
      </p:sp>
    </p:spTree>
    <p:extLst>
      <p:ext uri="{BB962C8B-B14F-4D97-AF65-F5344CB8AC3E}">
        <p14:creationId xmlns:p14="http://schemas.microsoft.com/office/powerpoint/2010/main" val="30773012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06CBA5C-AE25-A9A9-7D8C-1EFD9F7C54A1}"/>
              </a:ext>
            </a:extLst>
          </p:cNvPr>
          <p:cNvSpPr>
            <a:spLocks noGrp="1"/>
          </p:cNvSpPr>
          <p:nvPr>
            <p:ph type="body" idx="1"/>
          </p:nvPr>
        </p:nvSpPr>
        <p:spPr>
          <a:xfrm>
            <a:off x="143508" y="-23986"/>
            <a:ext cx="8856984" cy="3552300"/>
          </a:xfrm>
        </p:spPr>
        <p:txBody>
          <a:bodyPr/>
          <a:lstStyle/>
          <a:p>
            <a:pPr marL="114300" indent="0">
              <a:buNone/>
            </a:pPr>
            <a:r>
              <a:rPr lang="es-ES" sz="1800" b="1" dirty="0">
                <a:latin typeface="Consolas" panose="020B0609020204030204" pitchFamily="49" charset="0"/>
              </a:rPr>
              <a:t>Función recoge() para recoger datos simples o matrices</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Para que la función sepa si el dato que queremos recoger es una matriz, la función tiene un segundo argumento opcional.</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Si el dato a recoger es un escalar, es decir, no es una matriz, la función sólo requiere un argumento, el nombre del control.</a:t>
            </a:r>
          </a:p>
          <a:p>
            <a:pPr marL="114300" indent="0">
              <a:buNone/>
            </a:pPr>
            <a:r>
              <a:rPr lang="es-ES" sz="1800" dirty="0">
                <a:latin typeface="Consolas" panose="020B0609020204030204" pitchFamily="49" charset="0"/>
              </a:rPr>
              <a:t>Si el dato a recoger es una matriz, la función requiere dos argumentos, el nombre del control y una matriz vacía.</a:t>
            </a:r>
          </a:p>
          <a:p>
            <a:pPr marL="114300" indent="0">
              <a:buNone/>
            </a:pPr>
            <a:r>
              <a:rPr lang="es-ES" sz="1800" dirty="0">
                <a:latin typeface="Consolas" panose="020B0609020204030204" pitchFamily="49" charset="0"/>
              </a:rPr>
              <a:t>Si el dato recibido no es del tipo indicado al llamar a la función (escalar/matriz), la función recoge devuelve una cadena vacía o una matriz vacía.</a:t>
            </a:r>
          </a:p>
        </p:txBody>
      </p:sp>
      <p:sp>
        <p:nvSpPr>
          <p:cNvPr id="4" name="Marcador de número de diapositiva 3">
            <a:extLst>
              <a:ext uri="{FF2B5EF4-FFF2-40B4-BE49-F238E27FC236}">
                <a16:creationId xmlns:a16="http://schemas.microsoft.com/office/drawing/2014/main" id="{DE19971D-B643-5F97-00F9-0E09308DE1E7}"/>
              </a:ext>
            </a:extLst>
          </p:cNvPr>
          <p:cNvSpPr>
            <a:spLocks noGrp="1"/>
          </p:cNvSpPr>
          <p:nvPr>
            <p:ph type="sldNum" idx="10"/>
          </p:nvPr>
        </p:nvSpPr>
        <p:spPr/>
        <p:txBody>
          <a:bodyPr/>
          <a:lstStyle/>
          <a:p>
            <a:fld id="{00000000-1234-1234-1234-123412341234}" type="slidenum">
              <a:rPr lang="es-ES" smtClean="0"/>
              <a:pPr/>
              <a:t>228</a:t>
            </a:fld>
            <a:endParaRPr lang="es-ES" dirty="0"/>
          </a:p>
        </p:txBody>
      </p:sp>
    </p:spTree>
    <p:extLst>
      <p:ext uri="{BB962C8B-B14F-4D97-AF65-F5344CB8AC3E}">
        <p14:creationId xmlns:p14="http://schemas.microsoft.com/office/powerpoint/2010/main" val="39483245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179512" y="-164554"/>
            <a:ext cx="8584526" cy="3552300"/>
          </a:xfrm>
        </p:spPr>
        <p:txBody>
          <a:bodyPr/>
          <a:lstStyle/>
          <a:p>
            <a:pPr marL="114300" indent="0">
              <a:buNone/>
            </a:pPr>
            <a:r>
              <a:rPr lang="es-ES" sz="1600" dirty="0">
                <a:latin typeface="Consolas" panose="020B0609020204030204" pitchFamily="49" charset="0"/>
              </a:rPr>
              <a:t>// Función de recogida de datos</a:t>
            </a:r>
          </a:p>
          <a:p>
            <a:pPr marL="114300" indent="0">
              <a:buNone/>
            </a:pPr>
            <a:r>
              <a:rPr lang="es-ES" sz="1600" dirty="0" err="1">
                <a:latin typeface="Consolas" panose="020B0609020204030204" pitchFamily="49" charset="0"/>
              </a:rPr>
              <a:t>function</a:t>
            </a:r>
            <a:r>
              <a:rPr lang="es-ES" sz="1600" dirty="0">
                <a:latin typeface="Consolas" panose="020B0609020204030204" pitchFamily="49" charset="0"/>
              </a:rPr>
              <a:t> recoge($</a:t>
            </a:r>
            <a:r>
              <a:rPr lang="es-ES" sz="1600" dirty="0" err="1">
                <a:latin typeface="Consolas" panose="020B0609020204030204" pitchFamily="49" charset="0"/>
              </a:rPr>
              <a:t>var</a:t>
            </a:r>
            <a:r>
              <a:rPr lang="es-ES" sz="1600" dirty="0">
                <a:latin typeface="Consolas" panose="020B0609020204030204" pitchFamily="49" charset="0"/>
              </a:rPr>
              <a:t>, $m = "")</a:t>
            </a:r>
          </a:p>
          <a:p>
            <a:pPr marL="114300" indent="0">
              <a:buNone/>
            </a:pPr>
            <a:r>
              <a:rPr lang="es-ES" sz="1600" dirty="0">
                <a:latin typeface="Consolas" panose="020B0609020204030204" pitchFamily="49" charset="0"/>
              </a:rPr>
              <a:t>{</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tmp</a:t>
            </a:r>
            <a:r>
              <a:rPr lang="es-ES" sz="1600" dirty="0">
                <a:latin typeface="Consolas" panose="020B0609020204030204" pitchFamily="49" charset="0"/>
              </a:rPr>
              <a:t> = </a:t>
            </a:r>
            <a:r>
              <a:rPr lang="es-ES" sz="1600" dirty="0" err="1">
                <a:latin typeface="Consolas" panose="020B0609020204030204" pitchFamily="49" charset="0"/>
              </a:rPr>
              <a:t>is_array</a:t>
            </a:r>
            <a:r>
              <a:rPr lang="es-ES" sz="1600" dirty="0">
                <a:latin typeface="Consolas" panose="020B0609020204030204" pitchFamily="49" charset="0"/>
              </a:rPr>
              <a:t>($m) ? [] :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if</a:t>
            </a:r>
            <a:r>
              <a:rPr lang="es-ES" sz="1600" dirty="0">
                <a:latin typeface="Consolas" panose="020B0609020204030204" pitchFamily="49" charset="0"/>
              </a:rPr>
              <a:t> (</a:t>
            </a:r>
            <a:r>
              <a:rPr lang="es-ES" sz="1600" dirty="0" err="1">
                <a:latin typeface="Consolas" panose="020B0609020204030204" pitchFamily="49" charset="0"/>
              </a:rPr>
              <a:t>isset</a:t>
            </a:r>
            <a:r>
              <a:rPr lang="es-ES" sz="1600" dirty="0">
                <a:latin typeface="Consolas" panose="020B0609020204030204" pitchFamily="49" charset="0"/>
              </a:rPr>
              <a:t>($_REQUEST[$</a:t>
            </a:r>
            <a:r>
              <a:rPr lang="es-ES" sz="1600" dirty="0" err="1">
                <a:latin typeface="Consolas" panose="020B0609020204030204" pitchFamily="49" charset="0"/>
              </a:rPr>
              <a:t>var</a:t>
            </a: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if</a:t>
            </a:r>
            <a:r>
              <a:rPr lang="es-ES" sz="1600" dirty="0">
                <a:latin typeface="Consolas" panose="020B0609020204030204" pitchFamily="49" charset="0"/>
              </a:rPr>
              <a:t> (!</a:t>
            </a:r>
            <a:r>
              <a:rPr lang="es-ES" sz="1600" dirty="0" err="1">
                <a:latin typeface="Consolas" panose="020B0609020204030204" pitchFamily="49" charset="0"/>
              </a:rPr>
              <a:t>is_array</a:t>
            </a:r>
            <a:r>
              <a:rPr lang="es-ES" sz="1600" dirty="0">
                <a:latin typeface="Consolas" panose="020B0609020204030204" pitchFamily="49" charset="0"/>
              </a:rPr>
              <a:t>($_REQUEST[$</a:t>
            </a:r>
            <a:r>
              <a:rPr lang="es-ES" sz="1600" dirty="0" err="1">
                <a:latin typeface="Consolas" panose="020B0609020204030204" pitchFamily="49" charset="0"/>
              </a:rPr>
              <a:t>var</a:t>
            </a:r>
            <a:r>
              <a:rPr lang="es-ES" sz="1600" dirty="0">
                <a:latin typeface="Consolas" panose="020B0609020204030204" pitchFamily="49" charset="0"/>
              </a:rPr>
              <a:t>]) &amp;&amp; !</a:t>
            </a:r>
            <a:r>
              <a:rPr lang="es-ES" sz="1600" dirty="0" err="1">
                <a:latin typeface="Consolas" panose="020B0609020204030204" pitchFamily="49" charset="0"/>
              </a:rPr>
              <a:t>is_array</a:t>
            </a:r>
            <a:r>
              <a:rPr lang="es-ES" sz="1600" dirty="0">
                <a:latin typeface="Consolas" panose="020B0609020204030204" pitchFamily="49" charset="0"/>
              </a:rPr>
              <a:t>($m))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tmp</a:t>
            </a:r>
            <a:r>
              <a:rPr lang="es-ES" sz="1600" dirty="0">
                <a:latin typeface="Consolas" panose="020B0609020204030204" pitchFamily="49" charset="0"/>
              </a:rPr>
              <a:t> = </a:t>
            </a:r>
            <a:r>
              <a:rPr lang="es-ES" sz="1600" dirty="0" err="1">
                <a:latin typeface="Consolas" panose="020B0609020204030204" pitchFamily="49" charset="0"/>
              </a:rPr>
              <a:t>trim</a:t>
            </a:r>
            <a:r>
              <a:rPr lang="es-ES" sz="1600" dirty="0">
                <a:latin typeface="Consolas" panose="020B0609020204030204" pitchFamily="49" charset="0"/>
              </a:rPr>
              <a:t>(</a:t>
            </a:r>
            <a:r>
              <a:rPr lang="es-ES" sz="1600" dirty="0" err="1">
                <a:latin typeface="Consolas" panose="020B0609020204030204" pitchFamily="49" charset="0"/>
              </a:rPr>
              <a:t>htmlspecialchars</a:t>
            </a:r>
            <a:r>
              <a:rPr lang="es-ES" sz="1600" dirty="0">
                <a:latin typeface="Consolas" panose="020B0609020204030204" pitchFamily="49" charset="0"/>
              </a:rPr>
              <a:t>($_REQUEST[$</a:t>
            </a:r>
            <a:r>
              <a:rPr lang="es-ES" sz="1600" dirty="0" err="1">
                <a:latin typeface="Consolas" panose="020B0609020204030204" pitchFamily="49" charset="0"/>
              </a:rPr>
              <a:t>var</a:t>
            </a:r>
            <a:r>
              <a:rPr lang="es-ES" sz="1600" dirty="0">
                <a:latin typeface="Consolas" panose="020B0609020204030204" pitchFamily="49" charset="0"/>
              </a:rPr>
              <a:t>]));</a:t>
            </a:r>
          </a:p>
          <a:p>
            <a:pPr marL="114300" indent="0">
              <a:buNone/>
            </a:pPr>
            <a:r>
              <a:rPr lang="es-ES" sz="1600" dirty="0">
                <a:latin typeface="Consolas" panose="020B0609020204030204" pitchFamily="49" charset="0"/>
              </a:rPr>
              <a:t>        } </a:t>
            </a:r>
            <a:r>
              <a:rPr lang="es-ES" sz="1600" dirty="0" err="1">
                <a:latin typeface="Consolas" panose="020B0609020204030204" pitchFamily="49" charset="0"/>
              </a:rPr>
              <a:t>elseif</a:t>
            </a:r>
            <a:r>
              <a:rPr lang="es-ES" sz="1600" dirty="0">
                <a:latin typeface="Consolas" panose="020B0609020204030204" pitchFamily="49" charset="0"/>
              </a:rPr>
              <a:t> (</a:t>
            </a:r>
            <a:r>
              <a:rPr lang="es-ES" sz="1600" dirty="0" err="1">
                <a:latin typeface="Consolas" panose="020B0609020204030204" pitchFamily="49" charset="0"/>
              </a:rPr>
              <a:t>is_array</a:t>
            </a:r>
            <a:r>
              <a:rPr lang="es-ES" sz="1600" dirty="0">
                <a:latin typeface="Consolas" panose="020B0609020204030204" pitchFamily="49" charset="0"/>
              </a:rPr>
              <a:t>($_REQUEST[$</a:t>
            </a:r>
            <a:r>
              <a:rPr lang="es-ES" sz="1600" dirty="0" err="1">
                <a:latin typeface="Consolas" panose="020B0609020204030204" pitchFamily="49" charset="0"/>
              </a:rPr>
              <a:t>var</a:t>
            </a:r>
            <a:r>
              <a:rPr lang="es-ES" sz="1600" dirty="0">
                <a:latin typeface="Consolas" panose="020B0609020204030204" pitchFamily="49" charset="0"/>
              </a:rPr>
              <a:t>]) &amp;&amp; </a:t>
            </a:r>
            <a:r>
              <a:rPr lang="es-ES" sz="1600" dirty="0" err="1">
                <a:latin typeface="Consolas" panose="020B0609020204030204" pitchFamily="49" charset="0"/>
              </a:rPr>
              <a:t>is_array</a:t>
            </a:r>
            <a:r>
              <a:rPr lang="es-ES" sz="1600" dirty="0">
                <a:latin typeface="Consolas" panose="020B0609020204030204" pitchFamily="49" charset="0"/>
              </a:rPr>
              <a:t>($m))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tmp</a:t>
            </a:r>
            <a:r>
              <a:rPr lang="es-ES" sz="1600" dirty="0">
                <a:latin typeface="Consolas" panose="020B0609020204030204" pitchFamily="49" charset="0"/>
              </a:rPr>
              <a:t> = $_REQUEST[$</a:t>
            </a:r>
            <a:r>
              <a:rPr lang="es-ES" sz="1600" dirty="0" err="1">
                <a:latin typeface="Consolas" panose="020B0609020204030204" pitchFamily="49" charset="0"/>
              </a:rPr>
              <a:t>var</a:t>
            </a:r>
            <a:r>
              <a:rPr lang="es-ES" sz="1600" dirty="0">
                <a:latin typeface="Consolas" panose="020B0609020204030204" pitchFamily="49" charset="0"/>
              </a:rPr>
              <a:t>];</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array_walk_recursive</a:t>
            </a:r>
            <a:r>
              <a:rPr lang="es-ES" sz="1600" dirty="0">
                <a:latin typeface="Consolas" panose="020B0609020204030204" pitchFamily="49" charset="0"/>
              </a:rPr>
              <a:t>($</a:t>
            </a:r>
            <a:r>
              <a:rPr lang="es-ES" sz="1600" dirty="0" err="1">
                <a:latin typeface="Consolas" panose="020B0609020204030204" pitchFamily="49" charset="0"/>
              </a:rPr>
              <a:t>tmp</a:t>
            </a:r>
            <a:r>
              <a:rPr lang="es-ES" sz="1600" dirty="0">
                <a:latin typeface="Consolas" panose="020B0609020204030204" pitchFamily="49" charset="0"/>
              </a:rPr>
              <a:t>, </a:t>
            </a:r>
            <a:r>
              <a:rPr lang="es-ES" sz="1600" dirty="0" err="1">
                <a:latin typeface="Consolas" panose="020B0609020204030204" pitchFamily="49" charset="0"/>
              </a:rPr>
              <a:t>function</a:t>
            </a:r>
            <a:r>
              <a:rPr lang="es-ES" sz="1600" dirty="0">
                <a:latin typeface="Consolas" panose="020B0609020204030204" pitchFamily="49" charset="0"/>
              </a:rPr>
              <a:t> (&amp;$valor) {</a:t>
            </a:r>
          </a:p>
          <a:p>
            <a:pPr marL="114300" indent="0">
              <a:buNone/>
            </a:pPr>
            <a:r>
              <a:rPr lang="es-ES" sz="1600" dirty="0">
                <a:latin typeface="Consolas" panose="020B0609020204030204" pitchFamily="49" charset="0"/>
              </a:rPr>
              <a:t>                $valor = </a:t>
            </a:r>
            <a:r>
              <a:rPr lang="es-ES" sz="1600" dirty="0" err="1">
                <a:latin typeface="Consolas" panose="020B0609020204030204" pitchFamily="49" charset="0"/>
              </a:rPr>
              <a:t>trim</a:t>
            </a:r>
            <a:r>
              <a:rPr lang="es-ES" sz="1600" dirty="0">
                <a:latin typeface="Consolas" panose="020B0609020204030204" pitchFamily="49" charset="0"/>
              </a:rPr>
              <a:t>(</a:t>
            </a:r>
            <a:r>
              <a:rPr lang="es-ES" sz="1600" dirty="0" err="1">
                <a:latin typeface="Consolas" panose="020B0609020204030204" pitchFamily="49" charset="0"/>
              </a:rPr>
              <a:t>htmlspecialchars</a:t>
            </a:r>
            <a:r>
              <a:rPr lang="es-ES" sz="1600" dirty="0">
                <a:latin typeface="Consolas" panose="020B0609020204030204" pitchFamily="49" charset="0"/>
              </a:rPr>
              <a:t>($valor));</a:t>
            </a:r>
          </a:p>
          <a:p>
            <a:pPr marL="114300" indent="0">
              <a:buNone/>
            </a:pP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tmp</a:t>
            </a:r>
            <a:r>
              <a:rPr lang="es-ES" sz="1600" dirty="0">
                <a:latin typeface="Consolas" panose="020B0609020204030204" pitchFamily="49" charset="0"/>
              </a:rPr>
              <a:t>;</a:t>
            </a:r>
          </a:p>
          <a:p>
            <a:pPr marL="114300" indent="0">
              <a:buNone/>
            </a:pPr>
            <a:r>
              <a:rPr lang="es-ES" sz="16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229</a:t>
            </a:fld>
            <a:endParaRPr lang="es-ES" dirty="0"/>
          </a:p>
        </p:txBody>
      </p:sp>
    </p:spTree>
    <p:extLst>
      <p:ext uri="{BB962C8B-B14F-4D97-AF65-F5344CB8AC3E}">
        <p14:creationId xmlns:p14="http://schemas.microsoft.com/office/powerpoint/2010/main" val="2760479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23</a:t>
            </a:fld>
            <a:endParaRPr lang="es-ES" dirty="0"/>
          </a:p>
        </p:txBody>
      </p:sp>
      <p:sp>
        <p:nvSpPr>
          <p:cNvPr id="5" name="Marcador de texto 4">
            <a:extLst>
              <a:ext uri="{FF2B5EF4-FFF2-40B4-BE49-F238E27FC236}">
                <a16:creationId xmlns:a16="http://schemas.microsoft.com/office/drawing/2014/main" id="{2D784713-92B0-A48F-B07B-3C4027E7BACF}"/>
              </a:ext>
            </a:extLst>
          </p:cNvPr>
          <p:cNvSpPr>
            <a:spLocks noGrp="1"/>
          </p:cNvSpPr>
          <p:nvPr>
            <p:ph type="body" idx="1"/>
          </p:nvPr>
        </p:nvSpPr>
        <p:spPr>
          <a:xfrm>
            <a:off x="395536" y="483518"/>
            <a:ext cx="8424936" cy="3552300"/>
          </a:xfrm>
        </p:spPr>
        <p:txBody>
          <a:bodyPr/>
          <a:lstStyle/>
          <a:p>
            <a:r>
              <a:rPr lang="es-ES" sz="1800" u="sng" dirty="0"/>
              <a:t>S</a:t>
            </a:r>
            <a:r>
              <a:rPr lang="es-ES" sz="1800" dirty="0"/>
              <a:t>elector de color: &lt;input </a:t>
            </a:r>
            <a:r>
              <a:rPr lang="es-ES" sz="1800" dirty="0" err="1"/>
              <a:t>type</a:t>
            </a:r>
            <a:r>
              <a:rPr lang="es-ES" sz="1800" dirty="0"/>
              <a:t>="color"&gt;&lt;input color&gt;</a:t>
            </a:r>
          </a:p>
          <a:p>
            <a:r>
              <a:rPr lang="es-ES" sz="1800" dirty="0"/>
              <a:t>HTML Living Standard Mozilla </a:t>
            </a:r>
            <a:r>
              <a:rPr lang="es-ES" sz="1800" dirty="0" err="1"/>
              <a:t>Developer</a:t>
            </a:r>
            <a:r>
              <a:rPr lang="es-ES" sz="1800" dirty="0"/>
              <a:t> Network</a:t>
            </a:r>
          </a:p>
          <a:p>
            <a:r>
              <a:rPr lang="es-ES" sz="1800" dirty="0"/>
              <a:t>El control de selector de color se crea mediante una etiqueta &lt;input&gt; cuyo atributo </a:t>
            </a:r>
            <a:r>
              <a:rPr lang="es-ES" sz="1800" dirty="0" err="1"/>
              <a:t>type</a:t>
            </a:r>
            <a:r>
              <a:rPr lang="es-ES" sz="1800" dirty="0"/>
              <a:t> tiene el valor color. Permite elegir un color mediante el selector de color proporcionado por el sistema operativo. </a:t>
            </a:r>
          </a:p>
          <a:p>
            <a:endParaRPr lang="es-ES" sz="1800" dirty="0"/>
          </a:p>
          <a:p>
            <a:r>
              <a:rPr lang="es-ES" sz="1800" dirty="0"/>
              <a:t>El atributo </a:t>
            </a:r>
            <a:r>
              <a:rPr lang="es-ES" sz="1800" dirty="0" err="1"/>
              <a:t>value</a:t>
            </a:r>
            <a:r>
              <a:rPr lang="es-ES" sz="1800" dirty="0"/>
              <a:t> permite especificar un color inicial. El color se debe indicar en formato hexadecimal (#RRGGBB).</a:t>
            </a:r>
          </a:p>
        </p:txBody>
      </p:sp>
      <p:pic>
        <p:nvPicPr>
          <p:cNvPr id="7" name="Imagen 6">
            <a:extLst>
              <a:ext uri="{FF2B5EF4-FFF2-40B4-BE49-F238E27FC236}">
                <a16:creationId xmlns:a16="http://schemas.microsoft.com/office/drawing/2014/main" id="{E4B60880-51D7-6A06-C996-40EB297D3D83}"/>
              </a:ext>
            </a:extLst>
          </p:cNvPr>
          <p:cNvPicPr>
            <a:picLocks noChangeAspect="1"/>
          </p:cNvPicPr>
          <p:nvPr/>
        </p:nvPicPr>
        <p:blipFill rotWithShape="1">
          <a:blip r:embed="rId2"/>
          <a:srcRect l="55513" t="57000" r="5900" b="24801"/>
          <a:stretch/>
        </p:blipFill>
        <p:spPr>
          <a:xfrm>
            <a:off x="5004048" y="3219822"/>
            <a:ext cx="3528392" cy="936104"/>
          </a:xfrm>
          <a:prstGeom prst="rect">
            <a:avLst/>
          </a:prstGeom>
        </p:spPr>
      </p:pic>
    </p:spTree>
    <p:extLst>
      <p:ext uri="{BB962C8B-B14F-4D97-AF65-F5344CB8AC3E}">
        <p14:creationId xmlns:p14="http://schemas.microsoft.com/office/powerpoint/2010/main" val="7202023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179512" y="-92546"/>
            <a:ext cx="6462600" cy="3552300"/>
          </a:xfrm>
        </p:spPr>
        <p:txBody>
          <a:bodyPr/>
          <a:lstStyle/>
          <a:p>
            <a:pPr marL="114300" indent="0">
              <a:buNone/>
            </a:pPr>
            <a:r>
              <a:rPr lang="es-ES" sz="1800" dirty="0">
                <a:latin typeface="Consolas" panose="020B0609020204030204" pitchFamily="49" charset="0"/>
              </a:rPr>
              <a:t>&lt;!-- Formulario --&gt;</a:t>
            </a: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form</a:t>
            </a:r>
            <a:r>
              <a:rPr lang="es-ES" sz="1800" dirty="0">
                <a:latin typeface="Consolas" panose="020B0609020204030204" pitchFamily="49" charset="0"/>
              </a:rPr>
              <a:t> </a:t>
            </a:r>
            <a:r>
              <a:rPr lang="es-ES" sz="1800" dirty="0" err="1">
                <a:latin typeface="Consolas" panose="020B0609020204030204" pitchFamily="49" charset="0"/>
              </a:rPr>
              <a:t>action</a:t>
            </a:r>
            <a:r>
              <a:rPr lang="es-ES" sz="1800" dirty="0">
                <a:latin typeface="Consolas" panose="020B0609020204030204" pitchFamily="49" charset="0"/>
              </a:rPr>
              <a:t>="recoge-escalar-2.php"&gt;</a:t>
            </a:r>
          </a:p>
          <a:p>
            <a:pPr marL="114300" indent="0">
              <a:buNone/>
            </a:pPr>
            <a:r>
              <a:rPr lang="es-ES" sz="1800" dirty="0">
                <a:latin typeface="Consolas" panose="020B0609020204030204" pitchFamily="49" charset="0"/>
              </a:rPr>
              <a:t>  &lt;p&gt;Nombre: &lt;input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text</a:t>
            </a:r>
            <a:r>
              <a:rPr lang="es-ES" sz="1800" dirty="0">
                <a:latin typeface="Consolas" panose="020B0609020204030204" pitchFamily="49" charset="0"/>
              </a:rPr>
              <a:t>" </a:t>
            </a:r>
            <a:r>
              <a:rPr lang="es-ES" sz="1800" dirty="0" err="1">
                <a:latin typeface="Consolas" panose="020B0609020204030204" pitchFamily="49" charset="0"/>
              </a:rPr>
              <a:t>name</a:t>
            </a:r>
            <a:r>
              <a:rPr lang="es-ES" sz="1800" dirty="0">
                <a:latin typeface="Consolas" panose="020B0609020204030204" pitchFamily="49" charset="0"/>
              </a:rPr>
              <a:t>="nombre"&gt;&lt;/p&gt;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  &lt;p&gt;Apellidos: &lt;input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text</a:t>
            </a:r>
            <a:r>
              <a:rPr lang="es-ES" sz="1800" dirty="0">
                <a:latin typeface="Consolas" panose="020B0609020204030204" pitchFamily="49" charset="0"/>
              </a:rPr>
              <a:t>" </a:t>
            </a:r>
            <a:r>
              <a:rPr lang="es-ES" sz="1800" dirty="0" err="1">
                <a:latin typeface="Consolas" panose="020B0609020204030204" pitchFamily="49" charset="0"/>
              </a:rPr>
              <a:t>name</a:t>
            </a:r>
            <a:r>
              <a:rPr lang="es-ES" sz="1800" dirty="0">
                <a:latin typeface="Consolas" panose="020B0609020204030204" pitchFamily="49" charset="0"/>
              </a:rPr>
              <a:t>="apellidos"&gt;&lt;/p&gt;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  &lt;p&gt;&lt;input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submit</a:t>
            </a:r>
            <a:r>
              <a:rPr lang="es-ES" sz="1800" dirty="0">
                <a:latin typeface="Consolas" panose="020B0609020204030204" pitchFamily="49" charset="0"/>
              </a:rPr>
              <a:t>" </a:t>
            </a:r>
            <a:r>
              <a:rPr lang="es-ES" sz="1800" dirty="0" err="1">
                <a:latin typeface="Consolas" panose="020B0609020204030204" pitchFamily="49" charset="0"/>
              </a:rPr>
              <a:t>value</a:t>
            </a:r>
            <a:r>
              <a:rPr lang="es-ES" sz="1800" dirty="0">
                <a:latin typeface="Consolas" panose="020B0609020204030204" pitchFamily="49" charset="0"/>
              </a:rPr>
              <a:t>="Enviar"&gt;&lt;/p&gt;</a:t>
            </a: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form</a:t>
            </a:r>
            <a:r>
              <a:rPr lang="es-ES" sz="1800" dirty="0">
                <a:latin typeface="Consolas" panose="020B0609020204030204" pitchFamily="49" charset="0"/>
              </a:rPr>
              <a:t>&gt;</a:t>
            </a:r>
          </a:p>
          <a:p>
            <a:pPr marL="114300" indent="0">
              <a:buNone/>
            </a:pPr>
            <a:r>
              <a:rPr lang="es-ES" sz="1800" dirty="0">
                <a:latin typeface="Consolas" panose="020B0609020204030204" pitchFamily="49" charset="0"/>
              </a:rPr>
              <a:t>// Variables que recogen los datos</a:t>
            </a:r>
          </a:p>
          <a:p>
            <a:pPr marL="114300" indent="0">
              <a:buNone/>
            </a:pPr>
            <a:r>
              <a:rPr lang="es-ES" sz="1800" dirty="0">
                <a:latin typeface="Consolas" panose="020B0609020204030204" pitchFamily="49" charset="0"/>
              </a:rPr>
              <a:t>$nombre    = recoge("nombre");</a:t>
            </a:r>
          </a:p>
          <a:p>
            <a:pPr marL="114300" indent="0">
              <a:buNone/>
            </a:pPr>
            <a:r>
              <a:rPr lang="es-ES" sz="1800" dirty="0">
                <a:latin typeface="Consolas" panose="020B0609020204030204" pitchFamily="49" charset="0"/>
              </a:rPr>
              <a:t>$apellidos = recoge("apellidos");</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230</a:t>
            </a:fld>
            <a:endParaRPr lang="es-ES" dirty="0"/>
          </a:p>
        </p:txBody>
      </p:sp>
      <p:graphicFrame>
        <p:nvGraphicFramePr>
          <p:cNvPr id="5" name="Objeto 4">
            <a:extLst>
              <a:ext uri="{FF2B5EF4-FFF2-40B4-BE49-F238E27FC236}">
                <a16:creationId xmlns:a16="http://schemas.microsoft.com/office/drawing/2014/main" id="{1B764471-AC1F-3F25-D26F-45C40C4EA3A3}"/>
              </a:ext>
            </a:extLst>
          </p:cNvPr>
          <p:cNvGraphicFramePr>
            <a:graphicFrameLocks noChangeAspect="1"/>
          </p:cNvGraphicFramePr>
          <p:nvPr>
            <p:extLst>
              <p:ext uri="{D42A27DB-BD31-4B8C-83A1-F6EECF244321}">
                <p14:modId xmlns:p14="http://schemas.microsoft.com/office/powerpoint/2010/main" val="985637873"/>
              </p:ext>
            </p:extLst>
          </p:nvPr>
        </p:nvGraphicFramePr>
        <p:xfrm>
          <a:off x="5948449" y="798562"/>
          <a:ext cx="3016039" cy="1773188"/>
        </p:xfrm>
        <a:graphic>
          <a:graphicData uri="http://schemas.openxmlformats.org/presentationml/2006/ole">
            <mc:AlternateContent xmlns:mc="http://schemas.openxmlformats.org/markup-compatibility/2006">
              <mc:Choice xmlns:v="urn:schemas-microsoft-com:vml" Requires="v">
                <p:oleObj name="Bitmap Image" r:id="rId2" imgW="4730760" imgH="2781360" progId="PBrush">
                  <p:embed/>
                </p:oleObj>
              </mc:Choice>
              <mc:Fallback>
                <p:oleObj name="Bitmap Image" r:id="rId2" imgW="4730760" imgH="2781360" progId="PBrush">
                  <p:embed/>
                  <p:pic>
                    <p:nvPicPr>
                      <p:cNvPr id="0" name=""/>
                      <p:cNvPicPr/>
                      <p:nvPr/>
                    </p:nvPicPr>
                    <p:blipFill>
                      <a:blip r:embed="rId3"/>
                      <a:stretch>
                        <a:fillRect/>
                      </a:stretch>
                    </p:blipFill>
                    <p:spPr>
                      <a:xfrm>
                        <a:off x="5948449" y="798562"/>
                        <a:ext cx="3016039" cy="1773188"/>
                      </a:xfrm>
                      <a:prstGeom prst="rect">
                        <a:avLst/>
                      </a:prstGeom>
                    </p:spPr>
                  </p:pic>
                </p:oleObj>
              </mc:Fallback>
            </mc:AlternateContent>
          </a:graphicData>
        </a:graphic>
      </p:graphicFrame>
    </p:spTree>
    <p:extLst>
      <p:ext uri="{BB962C8B-B14F-4D97-AF65-F5344CB8AC3E}">
        <p14:creationId xmlns:p14="http://schemas.microsoft.com/office/powerpoint/2010/main" val="38729475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32409" y="-164554"/>
            <a:ext cx="9004087" cy="3552300"/>
          </a:xfrm>
        </p:spPr>
        <p:txBody>
          <a:bodyPr/>
          <a:lstStyle/>
          <a:p>
            <a:pPr marL="114300" indent="0">
              <a:buNone/>
            </a:pPr>
            <a:r>
              <a:rPr lang="es-ES" sz="1400" dirty="0">
                <a:latin typeface="Consolas" panose="020B0609020204030204" pitchFamily="49" charset="0"/>
              </a:rPr>
              <a:t>El código del programa que recibe los datos (recibe-escalar-2.php) podría ser el siguiente:</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231</a:t>
            </a:fld>
            <a:endParaRPr lang="es-ES" dirty="0"/>
          </a:p>
        </p:txBody>
      </p:sp>
    </p:spTree>
    <p:extLst>
      <p:ext uri="{BB962C8B-B14F-4D97-AF65-F5344CB8AC3E}">
        <p14:creationId xmlns:p14="http://schemas.microsoft.com/office/powerpoint/2010/main" val="27349342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32408" y="99570"/>
            <a:ext cx="9004087" cy="3552300"/>
          </a:xfrm>
        </p:spPr>
        <p:txBody>
          <a:bodyPr/>
          <a:lstStyle/>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$nombre    = recoge("nombre");</a:t>
            </a:r>
          </a:p>
          <a:p>
            <a:pPr marL="114300" indent="0">
              <a:buNone/>
            </a:pPr>
            <a:r>
              <a:rPr lang="es-ES" sz="1400" dirty="0">
                <a:latin typeface="Consolas" panose="020B0609020204030204" pitchFamily="49" charset="0"/>
              </a:rPr>
              <a:t>$apellidos = recoge("apellidos");</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Programa que utiliza los datos recogidos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($nombre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"&lt;p&gt;No ha escrito ningún nombre&lt;/p&gt;";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 nombre es &lt;</a:t>
            </a:r>
            <a:r>
              <a:rPr lang="es-ES" sz="1400" dirty="0" err="1">
                <a:latin typeface="Consolas" panose="020B0609020204030204" pitchFamily="49" charset="0"/>
              </a:rPr>
              <a:t>strong</a:t>
            </a:r>
            <a:r>
              <a:rPr lang="es-ES" sz="1400" dirty="0">
                <a:latin typeface="Consolas" panose="020B0609020204030204" pitchFamily="49" charset="0"/>
              </a:rPr>
              <a:t>&gt;$nombre&lt;/</a:t>
            </a:r>
            <a:r>
              <a:rPr lang="es-ES" sz="1400" dirty="0" err="1">
                <a:latin typeface="Consolas" panose="020B0609020204030204" pitchFamily="49" charset="0"/>
              </a:rPr>
              <a:t>strong</a:t>
            </a:r>
            <a:r>
              <a:rPr lang="es-ES" sz="1400" dirty="0">
                <a:latin typeface="Consolas" panose="020B0609020204030204" pitchFamily="49" charset="0"/>
              </a:rPr>
              <a:t>&gt;.&lt;/p&gt;\n";</a:t>
            </a:r>
          </a:p>
          <a:p>
            <a:pPr marL="114300" indent="0">
              <a:buNone/>
            </a:pPr>
            <a:r>
              <a:rPr lang="es-ES" sz="1400" dirty="0">
                <a:latin typeface="Consolas" panose="020B0609020204030204" pitchFamily="49" charset="0"/>
              </a:rPr>
              <a:t>}</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($apellidos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"&lt;p&gt;No ha escrito ningún apellido&lt;/p&gt;";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"&lt;p&gt;Sus apellidos son &lt;</a:t>
            </a:r>
            <a:r>
              <a:rPr lang="es-ES" sz="1400" dirty="0" err="1">
                <a:latin typeface="Consolas" panose="020B0609020204030204" pitchFamily="49" charset="0"/>
              </a:rPr>
              <a:t>strong</a:t>
            </a:r>
            <a:r>
              <a:rPr lang="es-ES" sz="1400" dirty="0">
                <a:latin typeface="Consolas" panose="020B0609020204030204" pitchFamily="49" charset="0"/>
              </a:rPr>
              <a:t>&gt;$apellidos&lt;/</a:t>
            </a:r>
            <a:r>
              <a:rPr lang="es-ES" sz="1400" dirty="0" err="1">
                <a:latin typeface="Consolas" panose="020B0609020204030204" pitchFamily="49" charset="0"/>
              </a:rPr>
              <a:t>strong</a:t>
            </a:r>
            <a:r>
              <a:rPr lang="es-ES" sz="1400" dirty="0">
                <a:latin typeface="Consolas" panose="020B0609020204030204" pitchFamily="49" charset="0"/>
              </a:rPr>
              <a:t>&gt;.&lt;/p&gt;\n";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232</a:t>
            </a:fld>
            <a:endParaRPr lang="es-ES" dirty="0"/>
          </a:p>
        </p:txBody>
      </p:sp>
    </p:spTree>
    <p:extLst>
      <p:ext uri="{BB962C8B-B14F-4D97-AF65-F5344CB8AC3E}">
        <p14:creationId xmlns:p14="http://schemas.microsoft.com/office/powerpoint/2010/main" val="31120029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24068" y="123478"/>
            <a:ext cx="7932307" cy="3552300"/>
          </a:xfrm>
        </p:spPr>
        <p:txBody>
          <a:bodyPr/>
          <a:lstStyle/>
          <a:p>
            <a:pPr marL="114300" indent="0">
              <a:buNone/>
            </a:pPr>
            <a:r>
              <a:rPr lang="es-ES" sz="1800" dirty="0">
                <a:latin typeface="Consolas" panose="020B0609020204030204" pitchFamily="49" charset="0"/>
              </a:rPr>
              <a:t>&lt;!-- Formulario --&gt;</a:t>
            </a: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form</a:t>
            </a:r>
            <a:r>
              <a:rPr lang="es-ES" sz="1800" dirty="0">
                <a:latin typeface="Consolas" panose="020B0609020204030204" pitchFamily="49" charset="0"/>
              </a:rPr>
              <a:t> </a:t>
            </a:r>
            <a:r>
              <a:rPr lang="es-ES" sz="1800" dirty="0" err="1">
                <a:latin typeface="Consolas" panose="020B0609020204030204" pitchFamily="49" charset="0"/>
              </a:rPr>
              <a:t>action</a:t>
            </a:r>
            <a:r>
              <a:rPr lang="es-ES" sz="1800" dirty="0">
                <a:latin typeface="Consolas" panose="020B0609020204030204" pitchFamily="49" charset="0"/>
              </a:rPr>
              <a:t>="</a:t>
            </a:r>
            <a:r>
              <a:rPr lang="es-ES" sz="1800" dirty="0" err="1">
                <a:latin typeface="Consolas" panose="020B0609020204030204" pitchFamily="49" charset="0"/>
              </a:rPr>
              <a:t>ejemplo.php</a:t>
            </a:r>
            <a:r>
              <a:rPr lang="es-ES" sz="1800" dirty="0">
                <a:latin typeface="Consolas" panose="020B0609020204030204" pitchFamily="49" charset="0"/>
              </a:rPr>
              <a:t>"&gt;</a:t>
            </a:r>
          </a:p>
          <a:p>
            <a:pPr marL="114300" indent="0">
              <a:buNone/>
            </a:pPr>
            <a:r>
              <a:rPr lang="es-ES" sz="1800" dirty="0">
                <a:latin typeface="Consolas" panose="020B0609020204030204" pitchFamily="49" charset="0"/>
              </a:rPr>
              <a:t>  &lt;p&gt;Nombre: &lt;input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text</a:t>
            </a:r>
            <a:r>
              <a:rPr lang="es-ES" sz="1800" dirty="0">
                <a:latin typeface="Consolas" panose="020B0609020204030204" pitchFamily="49" charset="0"/>
              </a:rPr>
              <a:t>" </a:t>
            </a:r>
            <a:r>
              <a:rPr lang="es-ES" sz="1800" dirty="0" err="1">
                <a:latin typeface="Consolas" panose="020B0609020204030204" pitchFamily="49" charset="0"/>
              </a:rPr>
              <a:t>name</a:t>
            </a:r>
            <a:r>
              <a:rPr lang="es-ES" sz="1800" dirty="0">
                <a:latin typeface="Consolas" panose="020B0609020204030204" pitchFamily="49" charset="0"/>
              </a:rPr>
              <a:t>="nombre[1]"&gt;&lt;/p&gt;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  &lt;p&gt;Apellido: &lt;input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text</a:t>
            </a:r>
            <a:r>
              <a:rPr lang="es-ES" sz="1800" dirty="0">
                <a:latin typeface="Consolas" panose="020B0609020204030204" pitchFamily="49" charset="0"/>
              </a:rPr>
              <a:t>" </a:t>
            </a:r>
            <a:r>
              <a:rPr lang="es-ES" sz="1800" dirty="0" err="1">
                <a:latin typeface="Consolas" panose="020B0609020204030204" pitchFamily="49" charset="0"/>
              </a:rPr>
              <a:t>name</a:t>
            </a:r>
            <a:r>
              <a:rPr lang="es-ES" sz="1800" dirty="0">
                <a:latin typeface="Consolas" panose="020B0609020204030204" pitchFamily="49" charset="0"/>
              </a:rPr>
              <a:t>="nombre[2]"&gt;&lt;/p&gt;</a:t>
            </a:r>
          </a:p>
          <a:p>
            <a:pPr marL="114300" indent="0">
              <a:buNone/>
            </a:pPr>
            <a:endParaRPr lang="es-ES" sz="1800" dirty="0">
              <a:latin typeface="Consolas" panose="020B0609020204030204" pitchFamily="49" charset="0"/>
            </a:endParaRPr>
          </a:p>
          <a:p>
            <a:pPr marL="114300" indent="0">
              <a:buNone/>
            </a:pPr>
            <a:r>
              <a:rPr lang="es-ES" sz="1800" dirty="0">
                <a:latin typeface="Consolas" panose="020B0609020204030204" pitchFamily="49" charset="0"/>
              </a:rPr>
              <a:t>  &lt;p&gt;&lt;input </a:t>
            </a:r>
            <a:r>
              <a:rPr lang="es-ES" sz="1800" dirty="0" err="1">
                <a:latin typeface="Consolas" panose="020B0609020204030204" pitchFamily="49" charset="0"/>
              </a:rPr>
              <a:t>type</a:t>
            </a:r>
            <a:r>
              <a:rPr lang="es-ES" sz="1800" dirty="0">
                <a:latin typeface="Consolas" panose="020B0609020204030204" pitchFamily="49" charset="0"/>
              </a:rPr>
              <a:t>="</a:t>
            </a:r>
            <a:r>
              <a:rPr lang="es-ES" sz="1800" dirty="0" err="1">
                <a:latin typeface="Consolas" panose="020B0609020204030204" pitchFamily="49" charset="0"/>
              </a:rPr>
              <a:t>submit</a:t>
            </a:r>
            <a:r>
              <a:rPr lang="es-ES" sz="1800" dirty="0">
                <a:latin typeface="Consolas" panose="020B0609020204030204" pitchFamily="49" charset="0"/>
              </a:rPr>
              <a:t>" </a:t>
            </a:r>
            <a:r>
              <a:rPr lang="es-ES" sz="1800" dirty="0" err="1">
                <a:latin typeface="Consolas" panose="020B0609020204030204" pitchFamily="49" charset="0"/>
              </a:rPr>
              <a:t>value</a:t>
            </a:r>
            <a:r>
              <a:rPr lang="es-ES" sz="1800" dirty="0">
                <a:latin typeface="Consolas" panose="020B0609020204030204" pitchFamily="49" charset="0"/>
              </a:rPr>
              <a:t>="Enviar"&gt;&lt;/p&gt;</a:t>
            </a:r>
          </a:p>
          <a:p>
            <a:pPr marL="114300" indent="0">
              <a:buNone/>
            </a:pPr>
            <a:r>
              <a:rPr lang="es-ES" sz="1800" dirty="0">
                <a:latin typeface="Consolas" panose="020B0609020204030204" pitchFamily="49" charset="0"/>
              </a:rPr>
              <a:t>&lt;/</a:t>
            </a:r>
            <a:r>
              <a:rPr lang="es-ES" sz="1800" dirty="0" err="1">
                <a:latin typeface="Consolas" panose="020B0609020204030204" pitchFamily="49" charset="0"/>
              </a:rPr>
              <a:t>form</a:t>
            </a:r>
            <a:r>
              <a:rPr lang="es-ES" sz="1800" dirty="0">
                <a:latin typeface="Consolas" panose="020B0609020204030204" pitchFamily="49" charset="0"/>
              </a:rPr>
              <a:t>&gt;</a:t>
            </a:r>
          </a:p>
          <a:p>
            <a:pPr marL="114300" indent="0">
              <a:buNone/>
            </a:pPr>
            <a:r>
              <a:rPr lang="es-ES" sz="1800" dirty="0">
                <a:latin typeface="Consolas" panose="020B0609020204030204" pitchFamily="49" charset="0"/>
              </a:rPr>
              <a:t>// Variables que recogen los datos</a:t>
            </a:r>
          </a:p>
          <a:p>
            <a:pPr marL="114300" indent="0">
              <a:buNone/>
            </a:pPr>
            <a:r>
              <a:rPr lang="es-ES" sz="1800" dirty="0">
                <a:latin typeface="Consolas" panose="020B0609020204030204" pitchFamily="49" charset="0"/>
              </a:rPr>
              <a:t>$nombre = recoge("nombre", []);</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233</a:t>
            </a:fld>
            <a:endParaRPr lang="es-ES" dirty="0"/>
          </a:p>
        </p:txBody>
      </p:sp>
      <p:graphicFrame>
        <p:nvGraphicFramePr>
          <p:cNvPr id="5" name="Objeto 4">
            <a:extLst>
              <a:ext uri="{FF2B5EF4-FFF2-40B4-BE49-F238E27FC236}">
                <a16:creationId xmlns:a16="http://schemas.microsoft.com/office/drawing/2014/main" id="{C8778500-BA44-FC67-C65B-58B2466790AC}"/>
              </a:ext>
            </a:extLst>
          </p:cNvPr>
          <p:cNvGraphicFramePr>
            <a:graphicFrameLocks noChangeAspect="1"/>
          </p:cNvGraphicFramePr>
          <p:nvPr>
            <p:extLst>
              <p:ext uri="{D42A27DB-BD31-4B8C-83A1-F6EECF244321}">
                <p14:modId xmlns:p14="http://schemas.microsoft.com/office/powerpoint/2010/main" val="722838815"/>
              </p:ext>
            </p:extLst>
          </p:nvPr>
        </p:nvGraphicFramePr>
        <p:xfrm>
          <a:off x="5580112" y="2872441"/>
          <a:ext cx="2732813" cy="1606674"/>
        </p:xfrm>
        <a:graphic>
          <a:graphicData uri="http://schemas.openxmlformats.org/presentationml/2006/ole">
            <mc:AlternateContent xmlns:mc="http://schemas.openxmlformats.org/markup-compatibility/2006">
              <mc:Choice xmlns:v="urn:schemas-microsoft-com:vml" Requires="v">
                <p:oleObj name="Bitmap Image" r:id="rId2" imgW="4730760" imgH="2781360" progId="PBrush">
                  <p:embed/>
                </p:oleObj>
              </mc:Choice>
              <mc:Fallback>
                <p:oleObj name="Bitmap Image" r:id="rId2" imgW="4730760" imgH="2781360" progId="PBrush">
                  <p:embed/>
                  <p:pic>
                    <p:nvPicPr>
                      <p:cNvPr id="0" name=""/>
                      <p:cNvPicPr/>
                      <p:nvPr/>
                    </p:nvPicPr>
                    <p:blipFill>
                      <a:blip r:embed="rId3"/>
                      <a:stretch>
                        <a:fillRect/>
                      </a:stretch>
                    </p:blipFill>
                    <p:spPr>
                      <a:xfrm>
                        <a:off x="5580112" y="2872441"/>
                        <a:ext cx="2732813" cy="1606674"/>
                      </a:xfrm>
                      <a:prstGeom prst="rect">
                        <a:avLst/>
                      </a:prstGeom>
                    </p:spPr>
                  </p:pic>
                </p:oleObj>
              </mc:Fallback>
            </mc:AlternateContent>
          </a:graphicData>
        </a:graphic>
      </p:graphicFrame>
    </p:spTree>
    <p:extLst>
      <p:ext uri="{BB962C8B-B14F-4D97-AF65-F5344CB8AC3E}">
        <p14:creationId xmlns:p14="http://schemas.microsoft.com/office/powerpoint/2010/main" val="33833282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6666" y="123478"/>
            <a:ext cx="8957822" cy="3552300"/>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234</a:t>
            </a:fld>
            <a:endParaRPr lang="es-ES" dirty="0"/>
          </a:p>
        </p:txBody>
      </p:sp>
    </p:spTree>
    <p:extLst>
      <p:ext uri="{BB962C8B-B14F-4D97-AF65-F5344CB8AC3E}">
        <p14:creationId xmlns:p14="http://schemas.microsoft.com/office/powerpoint/2010/main" val="475136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6666" y="123478"/>
            <a:ext cx="8957822" cy="3552300"/>
          </a:xfrm>
        </p:spPr>
        <p:txBody>
          <a:bodyPr/>
          <a:lstStyle/>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EJEMPLO DE USO DE LA FUNCIÓN ANTERIOR</a:t>
            </a:r>
          </a:p>
          <a:p>
            <a:pPr marL="114300" indent="0">
              <a:buNone/>
            </a:pPr>
            <a:r>
              <a:rPr lang="es-ES" sz="1400" dirty="0">
                <a:latin typeface="Consolas" panose="020B0609020204030204" pitchFamily="49" charset="0"/>
              </a:rPr>
              <a:t>$nombre = recoge("nombre", []);</a:t>
            </a:r>
          </a:p>
          <a:p>
            <a:pPr marL="114300" indent="0">
              <a:buNone/>
            </a:pP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($nombre[1]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 </a:t>
            </a:r>
            <a:r>
              <a:rPr lang="es-ES" sz="1400" dirty="0" err="1">
                <a:latin typeface="Consolas" panose="020B0609020204030204" pitchFamily="49" charset="0"/>
              </a:rPr>
              <a:t>style</a:t>
            </a:r>
            <a:r>
              <a:rPr lang="es-ES" sz="1400" dirty="0">
                <a:latin typeface="Consolas" panose="020B0609020204030204" pitchFamily="49" charset="0"/>
              </a:rPr>
              <a:t>=\"color: red\"&gt;No ha escrito su nombre.&lt;/p&gt;\n";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 nombre es &lt;</a:t>
            </a:r>
            <a:r>
              <a:rPr lang="es-ES" sz="1400" dirty="0" err="1">
                <a:latin typeface="Consolas" panose="020B0609020204030204" pitchFamily="49" charset="0"/>
              </a:rPr>
              <a:t>strong</a:t>
            </a:r>
            <a:r>
              <a:rPr lang="es-ES" sz="1400" dirty="0">
                <a:latin typeface="Consolas" panose="020B0609020204030204" pitchFamily="49" charset="0"/>
              </a:rPr>
              <a:t>&gt;$nombre[1]&lt;/</a:t>
            </a:r>
            <a:r>
              <a:rPr lang="es-ES" sz="1400" dirty="0" err="1">
                <a:latin typeface="Consolas" panose="020B0609020204030204" pitchFamily="49" charset="0"/>
              </a:rPr>
              <a:t>strong</a:t>
            </a:r>
            <a:r>
              <a:rPr lang="es-ES" sz="1400" dirty="0">
                <a:latin typeface="Consolas" panose="020B0609020204030204" pitchFamily="49" charset="0"/>
              </a:rPr>
              <a:t>&gt;.&lt;/p&gt;\n";</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($nombre[2]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 </a:t>
            </a:r>
            <a:r>
              <a:rPr lang="es-ES" sz="1400" dirty="0" err="1">
                <a:latin typeface="Consolas" panose="020B0609020204030204" pitchFamily="49" charset="0"/>
              </a:rPr>
              <a:t>style</a:t>
            </a:r>
            <a:r>
              <a:rPr lang="es-ES" sz="1400" dirty="0">
                <a:latin typeface="Consolas" panose="020B0609020204030204" pitchFamily="49" charset="0"/>
              </a:rPr>
              <a:t>=\"color: red\"&gt;No ha escrito ningún apellido.&lt;/p&gt;\n";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"&lt;p&gt;Su apellido es &lt;</a:t>
            </a:r>
            <a:r>
              <a:rPr lang="es-ES" sz="1400" dirty="0" err="1">
                <a:latin typeface="Consolas" panose="020B0609020204030204" pitchFamily="49" charset="0"/>
              </a:rPr>
              <a:t>strong</a:t>
            </a:r>
            <a:r>
              <a:rPr lang="es-ES" sz="1400" dirty="0">
                <a:latin typeface="Consolas" panose="020B0609020204030204" pitchFamily="49" charset="0"/>
              </a:rPr>
              <a:t>&gt;$nombre[2]&lt;/</a:t>
            </a:r>
            <a:r>
              <a:rPr lang="es-ES" sz="1400" dirty="0" err="1">
                <a:latin typeface="Consolas" panose="020B0609020204030204" pitchFamily="49" charset="0"/>
              </a:rPr>
              <a:t>strong</a:t>
            </a:r>
            <a:r>
              <a:rPr lang="es-ES" sz="1400" dirty="0">
                <a:latin typeface="Consolas" panose="020B0609020204030204" pitchFamily="49" charset="0"/>
              </a:rPr>
              <a:t>&gt;.&lt;/p&gt;\n";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235</a:t>
            </a:fld>
            <a:endParaRPr lang="es-ES" dirty="0"/>
          </a:p>
        </p:txBody>
      </p:sp>
    </p:spTree>
    <p:extLst>
      <p:ext uri="{BB962C8B-B14F-4D97-AF65-F5344CB8AC3E}">
        <p14:creationId xmlns:p14="http://schemas.microsoft.com/office/powerpoint/2010/main" val="19450680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C34BE-518A-DFD6-2676-EEE58C251F1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893700" y="1373588"/>
            <a:ext cx="7926772" cy="3552300"/>
          </a:xfrm>
        </p:spPr>
        <p:txBody>
          <a:bodyPr/>
          <a:lstStyle/>
          <a:p>
            <a:pPr marL="114300" indent="0">
              <a:buNone/>
            </a:pPr>
            <a:r>
              <a:rPr lang="es-ES" sz="1600" b="1" dirty="0"/>
              <a:t>Función recoge() para recoger un dato con valor predeterminado</a:t>
            </a:r>
          </a:p>
          <a:p>
            <a:pPr marL="114300" indent="0">
              <a:buNone/>
            </a:pPr>
            <a:r>
              <a:rPr lang="es-ES" sz="1600" dirty="0"/>
              <a:t>La siguiente función recoge(), que sólo permite recoger datos sueltos (no matrices), permite definir un valor predeterminado. Es decir, que si el dato no existe, la función devuelve el valor enviado como segundo argumento y si no se envía el valor predeterminado la función devuelve la cadena vacía.</a:t>
            </a:r>
          </a:p>
          <a:p>
            <a:pPr marL="114300" indent="0">
              <a:buNone/>
            </a:pPr>
            <a:endParaRPr lang="es-ES" sz="1600" dirty="0"/>
          </a:p>
          <a:p>
            <a:pPr marL="114300" indent="0">
              <a:buNone/>
            </a:pPr>
            <a:r>
              <a:rPr lang="es-ES" sz="1600" dirty="0"/>
              <a:t>En el ejemplo siguiente, si no se recibe el nombre, se le asigna el nombre "pobrecito hablador".</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236</a:t>
            </a:fld>
            <a:endParaRPr lang="es-ES" dirty="0"/>
          </a:p>
        </p:txBody>
      </p:sp>
    </p:spTree>
    <p:extLst>
      <p:ext uri="{BB962C8B-B14F-4D97-AF65-F5344CB8AC3E}">
        <p14:creationId xmlns:p14="http://schemas.microsoft.com/office/powerpoint/2010/main" val="39834229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C34BE-518A-DFD6-2676-EEE58C251F1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323528" y="699542"/>
            <a:ext cx="7998780" cy="3552300"/>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UN DATO CON VALOR PREDETERMINADO</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$var2="")</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strip_tags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 "")</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($var2));</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EJEMPLO DE USO DE LA FUNCIÓN ANTERIOR</a:t>
            </a:r>
          </a:p>
          <a:p>
            <a:pPr marL="114300" indent="0">
              <a:buNone/>
            </a:pPr>
            <a:r>
              <a:rPr lang="es-ES" sz="1400" dirty="0">
                <a:latin typeface="Consolas" panose="020B0609020204030204" pitchFamily="49" charset="0"/>
              </a:rPr>
              <a:t>$nombre = recoge("nombre", "pobrecito hablador");</a:t>
            </a:r>
          </a:p>
          <a:p>
            <a:pPr marL="114300" indent="0">
              <a:buNone/>
            </a:pPr>
            <a:r>
              <a:rPr lang="es-ES" sz="1400" dirty="0" err="1">
                <a:latin typeface="Consolas" panose="020B0609020204030204" pitchFamily="49" charset="0"/>
              </a:rPr>
              <a:t>print</a:t>
            </a:r>
            <a:r>
              <a:rPr lang="es-ES" sz="1400" dirty="0">
                <a:latin typeface="Consolas" panose="020B0609020204030204" pitchFamily="49" charset="0"/>
              </a:rPr>
              <a:t> "&lt;p&gt;Su nombre es $nombre&lt;/p&gt;\n";</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237</a:t>
            </a:fld>
            <a:endParaRPr lang="es-ES" dirty="0"/>
          </a:p>
        </p:txBody>
      </p:sp>
    </p:spTree>
    <p:extLst>
      <p:ext uri="{BB962C8B-B14F-4D97-AF65-F5344CB8AC3E}">
        <p14:creationId xmlns:p14="http://schemas.microsoft.com/office/powerpoint/2010/main" val="25375286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C34BE-518A-DFD6-2676-EEE58C251F1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61849B0-B493-FA22-BD8E-47EDFF88D132}"/>
              </a:ext>
            </a:extLst>
          </p:cNvPr>
          <p:cNvSpPr>
            <a:spLocks noGrp="1"/>
          </p:cNvSpPr>
          <p:nvPr>
            <p:ph type="body" idx="1"/>
          </p:nvPr>
        </p:nvSpPr>
        <p:spPr>
          <a:xfrm>
            <a:off x="179512" y="1373588"/>
            <a:ext cx="8424936" cy="3552300"/>
          </a:xfrm>
        </p:spPr>
        <p:txBody>
          <a:bodyPr/>
          <a:lstStyle/>
          <a:p>
            <a:pPr marL="114300" indent="0">
              <a:buNone/>
            </a:pPr>
            <a:r>
              <a:rPr lang="es-ES" sz="1400" b="1" dirty="0">
                <a:latin typeface="Consolas" panose="020B0609020204030204" pitchFamily="49" charset="0"/>
              </a:rPr>
              <a:t>Función recoge() para recoger un dato perteneciente a una lista de valores</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La siguiente función recoge(), que sólo permite recoger datos sueltos (no matrices), únicamente admite un valor si se encuentra entre los elementos de una matriz de valores posibles. Si el valor recogido no es uno de los valores posibles, asigna un valor predeterminado.</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En el ejemplo siguiente, si el nombre recibido no es Ana, Bernardo o Carmen, se le asigna el nombre "Anónimo".</a:t>
            </a:r>
          </a:p>
        </p:txBody>
      </p:sp>
      <p:sp>
        <p:nvSpPr>
          <p:cNvPr id="4" name="Marcador de número de diapositiva 3">
            <a:extLst>
              <a:ext uri="{FF2B5EF4-FFF2-40B4-BE49-F238E27FC236}">
                <a16:creationId xmlns:a16="http://schemas.microsoft.com/office/drawing/2014/main" id="{4749ED81-4C6B-6468-CF43-F9413054ED4B}"/>
              </a:ext>
            </a:extLst>
          </p:cNvPr>
          <p:cNvSpPr>
            <a:spLocks noGrp="1"/>
          </p:cNvSpPr>
          <p:nvPr>
            <p:ph type="sldNum" idx="10"/>
          </p:nvPr>
        </p:nvSpPr>
        <p:spPr/>
        <p:txBody>
          <a:bodyPr/>
          <a:lstStyle/>
          <a:p>
            <a:fld id="{00000000-1234-1234-1234-123412341234}" type="slidenum">
              <a:rPr lang="es-ES" smtClean="0"/>
              <a:pPr/>
              <a:t>238</a:t>
            </a:fld>
            <a:endParaRPr lang="es-ES" dirty="0"/>
          </a:p>
        </p:txBody>
      </p:sp>
    </p:spTree>
    <p:extLst>
      <p:ext uri="{BB962C8B-B14F-4D97-AF65-F5344CB8AC3E}">
        <p14:creationId xmlns:p14="http://schemas.microsoft.com/office/powerpoint/2010/main" val="3184863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251520" y="-164554"/>
            <a:ext cx="8712968" cy="3552300"/>
          </a:xfrm>
        </p:spPr>
        <p:txBody>
          <a:bodyPr/>
          <a:lstStyle/>
          <a:p>
            <a:pPr marL="114300" indent="0">
              <a:buNone/>
            </a:pPr>
            <a:r>
              <a:rPr lang="es-ES" sz="1600" dirty="0">
                <a:latin typeface="Consolas" panose="020B0609020204030204" pitchFamily="49" charset="0"/>
              </a:rPr>
              <a:t>&lt;?</a:t>
            </a:r>
            <a:r>
              <a:rPr lang="es-ES" sz="1600" dirty="0" err="1">
                <a:latin typeface="Consolas" panose="020B0609020204030204" pitchFamily="49" charset="0"/>
              </a:rPr>
              <a:t>php</a:t>
            </a:r>
            <a:endParaRPr lang="es-ES" sz="1600" dirty="0">
              <a:latin typeface="Consolas" panose="020B0609020204030204" pitchFamily="49" charset="0"/>
            </a:endParaRPr>
          </a:p>
          <a:p>
            <a:pPr marL="114300" indent="0">
              <a:buNone/>
            </a:pPr>
            <a:r>
              <a:rPr lang="es-ES" sz="1600" dirty="0">
                <a:latin typeface="Consolas" panose="020B0609020204030204" pitchFamily="49" charset="0"/>
              </a:rPr>
              <a:t>// FUNCIÓN DE RECOGIDA DE UN DATO DE UNA LISTA DE VALORES</a:t>
            </a:r>
          </a:p>
          <a:p>
            <a:pPr marL="114300" indent="0">
              <a:buNone/>
            </a:pPr>
            <a:r>
              <a:rPr lang="es-ES" sz="1600" dirty="0" err="1">
                <a:latin typeface="Consolas" panose="020B0609020204030204" pitchFamily="49" charset="0"/>
              </a:rPr>
              <a:t>function</a:t>
            </a:r>
            <a:r>
              <a:rPr lang="es-ES" sz="1600" dirty="0">
                <a:latin typeface="Consolas" panose="020B0609020204030204" pitchFamily="49" charset="0"/>
              </a:rPr>
              <a:t> </a:t>
            </a:r>
            <a:r>
              <a:rPr lang="es-ES" sz="1600" dirty="0" err="1">
                <a:latin typeface="Consolas" panose="020B0609020204030204" pitchFamily="49" charset="0"/>
              </a:rPr>
              <a:t>recogeValores</a:t>
            </a:r>
            <a:r>
              <a:rPr lang="es-ES" sz="1600" dirty="0">
                <a:latin typeface="Consolas" panose="020B0609020204030204" pitchFamily="49" charset="0"/>
              </a:rPr>
              <a:t>($</a:t>
            </a:r>
            <a:r>
              <a:rPr lang="es-ES" sz="1600" dirty="0" err="1">
                <a:latin typeface="Consolas" panose="020B0609020204030204" pitchFamily="49" charset="0"/>
              </a:rPr>
              <a:t>var</a:t>
            </a:r>
            <a:r>
              <a:rPr lang="es-ES" sz="1600" dirty="0">
                <a:latin typeface="Consolas" panose="020B0609020204030204" pitchFamily="49" charset="0"/>
              </a:rPr>
              <a:t>, $</a:t>
            </a:r>
            <a:r>
              <a:rPr lang="es-ES" sz="1600" dirty="0" err="1">
                <a:latin typeface="Consolas" panose="020B0609020204030204" pitchFamily="49" charset="0"/>
              </a:rPr>
              <a:t>valoresValidos</a:t>
            </a:r>
            <a:r>
              <a:rPr lang="es-ES" sz="1600" dirty="0">
                <a:latin typeface="Consolas" panose="020B0609020204030204" pitchFamily="49" charset="0"/>
              </a:rPr>
              <a:t>, $</a:t>
            </a:r>
            <a:r>
              <a:rPr lang="es-ES" sz="1600" dirty="0" err="1">
                <a:latin typeface="Consolas" panose="020B0609020204030204" pitchFamily="49" charset="0"/>
              </a:rPr>
              <a:t>valorPredeterminado</a:t>
            </a:r>
            <a:r>
              <a:rPr lang="es-ES" sz="1600" dirty="0">
                <a:latin typeface="Consolas" panose="020B0609020204030204" pitchFamily="49" charset="0"/>
              </a:rPr>
              <a:t>)</a:t>
            </a:r>
          </a:p>
          <a:p>
            <a:pPr marL="114300" indent="0">
              <a:buNone/>
            </a:pPr>
            <a:r>
              <a:rPr lang="es-ES" sz="1600" dirty="0">
                <a:latin typeface="Consolas" panose="020B0609020204030204" pitchFamily="49" charset="0"/>
              </a:rPr>
              <a:t>{</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foreach</a:t>
            </a:r>
            <a:r>
              <a:rPr lang="es-ES" sz="1600" dirty="0">
                <a:latin typeface="Consolas" panose="020B0609020204030204" pitchFamily="49" charset="0"/>
              </a:rPr>
              <a:t> ($</a:t>
            </a:r>
            <a:r>
              <a:rPr lang="es-ES" sz="1600" dirty="0" err="1">
                <a:latin typeface="Consolas" panose="020B0609020204030204" pitchFamily="49" charset="0"/>
              </a:rPr>
              <a:t>valoresValidos</a:t>
            </a:r>
            <a:r>
              <a:rPr lang="es-ES" sz="1600" dirty="0">
                <a:latin typeface="Consolas" panose="020B0609020204030204" pitchFamily="49" charset="0"/>
              </a:rPr>
              <a:t> as $</a:t>
            </a:r>
            <a:r>
              <a:rPr lang="es-ES" sz="1600" dirty="0" err="1">
                <a:latin typeface="Consolas" panose="020B0609020204030204" pitchFamily="49" charset="0"/>
              </a:rPr>
              <a:t>valorValido</a:t>
            </a: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if</a:t>
            </a:r>
            <a:r>
              <a:rPr lang="es-ES" sz="1600" dirty="0">
                <a:latin typeface="Consolas" panose="020B0609020204030204" pitchFamily="49" charset="0"/>
              </a:rPr>
              <a:t> (</a:t>
            </a:r>
            <a:r>
              <a:rPr lang="es-ES" sz="1600" dirty="0" err="1">
                <a:latin typeface="Consolas" panose="020B0609020204030204" pitchFamily="49" charset="0"/>
              </a:rPr>
              <a:t>isset</a:t>
            </a:r>
            <a:r>
              <a:rPr lang="es-ES" sz="1600" dirty="0">
                <a:latin typeface="Consolas" panose="020B0609020204030204" pitchFamily="49" charset="0"/>
              </a:rPr>
              <a:t>($_REQUEST[$</a:t>
            </a:r>
            <a:r>
              <a:rPr lang="es-ES" sz="1600" dirty="0" err="1">
                <a:latin typeface="Consolas" panose="020B0609020204030204" pitchFamily="49" charset="0"/>
              </a:rPr>
              <a:t>var</a:t>
            </a:r>
            <a:r>
              <a:rPr lang="es-ES" sz="1600" dirty="0">
                <a:latin typeface="Consolas" panose="020B0609020204030204" pitchFamily="49" charset="0"/>
              </a:rPr>
              <a:t>]) &amp;&amp; $_REQUEST[$</a:t>
            </a:r>
            <a:r>
              <a:rPr lang="es-ES" sz="1600" dirty="0" err="1">
                <a:latin typeface="Consolas" panose="020B0609020204030204" pitchFamily="49" charset="0"/>
              </a:rPr>
              <a:t>var</a:t>
            </a:r>
            <a:r>
              <a:rPr lang="es-ES" sz="1600" dirty="0">
                <a:latin typeface="Consolas" panose="020B0609020204030204" pitchFamily="49" charset="0"/>
              </a:rPr>
              <a:t>] == $</a:t>
            </a:r>
            <a:r>
              <a:rPr lang="es-ES" sz="1600" dirty="0" err="1">
                <a:latin typeface="Consolas" panose="020B0609020204030204" pitchFamily="49" charset="0"/>
              </a:rPr>
              <a:t>valorValido</a:t>
            </a: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valorValido</a:t>
            </a:r>
            <a:r>
              <a:rPr lang="es-ES" sz="1600" dirty="0">
                <a:latin typeface="Consolas" panose="020B0609020204030204" pitchFamily="49" charset="0"/>
              </a:rPr>
              <a:t>;</a:t>
            </a:r>
          </a:p>
          <a:p>
            <a:pPr marL="114300" indent="0">
              <a:buNone/>
            </a:pP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p>
          <a:p>
            <a:pPr marL="114300" indent="0">
              <a:buNone/>
            </a:pPr>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valorPredeterminado</a:t>
            </a:r>
            <a:r>
              <a:rPr lang="es-ES" sz="1600" dirty="0">
                <a:latin typeface="Consolas" panose="020B0609020204030204" pitchFamily="49" charset="0"/>
              </a:rPr>
              <a:t>;</a:t>
            </a:r>
          </a:p>
          <a:p>
            <a:pPr marL="114300" indent="0">
              <a:buNone/>
            </a:pPr>
            <a:r>
              <a:rPr lang="es-ES" sz="1600" dirty="0">
                <a:latin typeface="Consolas" panose="020B0609020204030204" pitchFamily="49" charset="0"/>
              </a:rPr>
              <a:t>}</a:t>
            </a:r>
          </a:p>
          <a:p>
            <a:pPr marL="114300" indent="0">
              <a:buNone/>
            </a:pPr>
            <a:r>
              <a:rPr lang="es-ES" sz="1600" dirty="0">
                <a:latin typeface="Consolas" panose="020B0609020204030204" pitchFamily="49" charset="0"/>
              </a:rPr>
              <a:t>// EJEMPLO DE USO DE LA FUNCIÓN ANTERIOR</a:t>
            </a:r>
          </a:p>
          <a:p>
            <a:pPr marL="114300" indent="0">
              <a:buNone/>
            </a:pPr>
            <a:r>
              <a:rPr lang="es-ES" sz="1600" dirty="0">
                <a:latin typeface="Consolas" panose="020B0609020204030204" pitchFamily="49" charset="0"/>
              </a:rPr>
              <a:t>$admitidos = ["Ana", "Bernardo", "Carmen"];</a:t>
            </a:r>
          </a:p>
          <a:p>
            <a:pPr marL="114300" indent="0">
              <a:buNone/>
            </a:pPr>
            <a:r>
              <a:rPr lang="es-ES" sz="1600" dirty="0">
                <a:latin typeface="Consolas" panose="020B0609020204030204" pitchFamily="49" charset="0"/>
              </a:rPr>
              <a:t>$nombre = </a:t>
            </a:r>
            <a:r>
              <a:rPr lang="es-ES" sz="1600" dirty="0" err="1">
                <a:latin typeface="Consolas" panose="020B0609020204030204" pitchFamily="49" charset="0"/>
              </a:rPr>
              <a:t>recogeValores</a:t>
            </a:r>
            <a:r>
              <a:rPr lang="es-ES" sz="1600" dirty="0">
                <a:latin typeface="Consolas" panose="020B0609020204030204" pitchFamily="49" charset="0"/>
              </a:rPr>
              <a:t>("nombre", $admitidos, "Anónimo");</a:t>
            </a:r>
          </a:p>
          <a:p>
            <a:pPr marL="114300" indent="0">
              <a:buNone/>
            </a:pPr>
            <a:r>
              <a:rPr lang="es-ES" sz="1600" dirty="0" err="1">
                <a:latin typeface="Consolas" panose="020B0609020204030204" pitchFamily="49" charset="0"/>
              </a:rPr>
              <a:t>print</a:t>
            </a:r>
            <a:r>
              <a:rPr lang="es-ES" sz="1600" dirty="0">
                <a:latin typeface="Consolas" panose="020B0609020204030204" pitchFamily="49" charset="0"/>
              </a:rPr>
              <a:t> "&lt;p&gt;Su nombre es $nombre&lt;/p&gt;\n";</a:t>
            </a:r>
          </a:p>
          <a:p>
            <a:pPr marL="114300" indent="0">
              <a:buNone/>
            </a:pPr>
            <a:r>
              <a:rPr lang="es-ES" sz="16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239</a:t>
            </a:fld>
            <a:endParaRPr lang="es-ES" dirty="0"/>
          </a:p>
        </p:txBody>
      </p:sp>
    </p:spTree>
    <p:extLst>
      <p:ext uri="{BB962C8B-B14F-4D97-AF65-F5344CB8AC3E}">
        <p14:creationId xmlns:p14="http://schemas.microsoft.com/office/powerpoint/2010/main" val="149185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195486"/>
            <a:ext cx="8496944" cy="1296144"/>
          </a:xfrm>
        </p:spPr>
        <p:txBody>
          <a:bodyPr/>
          <a:lstStyle/>
          <a:p>
            <a:pPr marL="114300" indent="0">
              <a:buNone/>
            </a:pPr>
            <a:r>
              <a:rPr lang="es-ES" sz="1400" dirty="0"/>
              <a:t>Rango: &lt;input </a:t>
            </a:r>
            <a:r>
              <a:rPr lang="es-ES" sz="1400" dirty="0" err="1"/>
              <a:t>type</a:t>
            </a:r>
            <a:r>
              <a:rPr lang="es-ES" sz="1400" dirty="0"/>
              <a:t>="</a:t>
            </a:r>
            <a:r>
              <a:rPr lang="es-ES" sz="1400" dirty="0" err="1"/>
              <a:t>range</a:t>
            </a:r>
            <a:r>
              <a:rPr lang="es-ES" sz="1400" dirty="0"/>
              <a:t>"&gt;&lt;input </a:t>
            </a:r>
            <a:r>
              <a:rPr lang="es-ES" sz="1400" dirty="0" err="1"/>
              <a:t>range</a:t>
            </a:r>
            <a:r>
              <a:rPr lang="es-ES" sz="1400" dirty="0"/>
              <a:t>&gt;</a:t>
            </a:r>
          </a:p>
          <a:p>
            <a:pPr marL="114300" indent="0">
              <a:buNone/>
            </a:pPr>
            <a:r>
              <a:rPr lang="es-ES" sz="1400" dirty="0"/>
              <a:t>HTML Living Standard Mozilla </a:t>
            </a:r>
            <a:r>
              <a:rPr lang="es-ES" sz="1400" dirty="0" err="1"/>
              <a:t>Developer</a:t>
            </a:r>
            <a:r>
              <a:rPr lang="es-ES" sz="1400" dirty="0"/>
              <a:t> Network</a:t>
            </a:r>
          </a:p>
          <a:p>
            <a:pPr marL="114300" indent="0">
              <a:buNone/>
            </a:pPr>
            <a:r>
              <a:rPr lang="es-ES" sz="1400" dirty="0"/>
              <a:t>El control de rango se crea mediante una etiqueta &lt;input&gt; cuyo atributo </a:t>
            </a:r>
            <a:r>
              <a:rPr lang="es-ES" sz="1400" dirty="0" err="1"/>
              <a:t>type</a:t>
            </a:r>
            <a:r>
              <a:rPr lang="es-ES" sz="1400" dirty="0"/>
              <a:t> tiene el valor </a:t>
            </a:r>
            <a:r>
              <a:rPr lang="es-ES" sz="1400" dirty="0" err="1"/>
              <a:t>range</a:t>
            </a:r>
            <a:r>
              <a:rPr lang="es-ES" sz="1400" dirty="0"/>
              <a:t>. El rango de valores predeterminado es de 0 a 100 (valores enteros).</a:t>
            </a:r>
          </a:p>
          <a:p>
            <a:pPr marL="114300" indent="0">
              <a:buNone/>
            </a:pPr>
            <a:endParaRPr lang="es-ES" sz="1400" dirty="0"/>
          </a:p>
          <a:p>
            <a:pPr marL="114300" indent="0">
              <a:buNone/>
            </a:pPr>
            <a:r>
              <a:rPr lang="es-ES" sz="1400" dirty="0"/>
              <a:t>Indique su nivel:</a:t>
            </a:r>
          </a:p>
          <a:p>
            <a:pPr marL="114300" indent="0">
              <a:buNone/>
            </a:pPr>
            <a:r>
              <a:rPr lang="es-ES" sz="1400" dirty="0"/>
              <a:t>&lt;input </a:t>
            </a:r>
            <a:r>
              <a:rPr lang="es-ES" sz="1400" dirty="0" err="1"/>
              <a:t>type</a:t>
            </a:r>
            <a:r>
              <a:rPr lang="es-ES" sz="1400" dirty="0"/>
              <a:t>="</a:t>
            </a:r>
            <a:r>
              <a:rPr lang="es-ES" sz="1400" dirty="0" err="1"/>
              <a:t>range</a:t>
            </a:r>
            <a:r>
              <a:rPr lang="es-ES" sz="1400" dirty="0"/>
              <a:t>" </a:t>
            </a:r>
            <a:r>
              <a:rPr lang="es-ES" sz="1400" dirty="0" err="1"/>
              <a:t>name</a:t>
            </a:r>
            <a:r>
              <a:rPr lang="es-ES" sz="1400" dirty="0"/>
              <a:t>="rango"&gt;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24</a:t>
            </a:fld>
            <a:endParaRPr lang="es-ES" dirty="0"/>
          </a:p>
        </p:txBody>
      </p:sp>
      <p:pic>
        <p:nvPicPr>
          <p:cNvPr id="6" name="Imagen 5">
            <a:extLst>
              <a:ext uri="{FF2B5EF4-FFF2-40B4-BE49-F238E27FC236}">
                <a16:creationId xmlns:a16="http://schemas.microsoft.com/office/drawing/2014/main" id="{C3739D59-2C16-2515-72CB-36252CDA3702}"/>
              </a:ext>
            </a:extLst>
          </p:cNvPr>
          <p:cNvPicPr>
            <a:picLocks noChangeAspect="1"/>
          </p:cNvPicPr>
          <p:nvPr/>
        </p:nvPicPr>
        <p:blipFill rotWithShape="1">
          <a:blip r:embed="rId2"/>
          <a:srcRect l="55513" t="34600" r="5900" b="45800"/>
          <a:stretch/>
        </p:blipFill>
        <p:spPr>
          <a:xfrm>
            <a:off x="5076056" y="1779662"/>
            <a:ext cx="3528392" cy="1008112"/>
          </a:xfrm>
          <a:prstGeom prst="rect">
            <a:avLst/>
          </a:prstGeom>
        </p:spPr>
      </p:pic>
    </p:spTree>
    <p:extLst>
      <p:ext uri="{BB962C8B-B14F-4D97-AF65-F5344CB8AC3E}">
        <p14:creationId xmlns:p14="http://schemas.microsoft.com/office/powerpoint/2010/main" val="274178240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3320A-3330-F193-1AEF-F4B41491DC2D}"/>
              </a:ext>
            </a:extLst>
          </p:cNvPr>
          <p:cNvSpPr>
            <a:spLocks noGrp="1"/>
          </p:cNvSpPr>
          <p:nvPr>
            <p:ph type="title"/>
          </p:nvPr>
        </p:nvSpPr>
        <p:spPr/>
        <p:txBody>
          <a:bodyPr/>
          <a:lstStyle/>
          <a:p>
            <a:r>
              <a:rPr lang="es-ES" b="1" i="0" dirty="0">
                <a:solidFill>
                  <a:srgbClr val="000000"/>
                </a:solidFill>
                <a:effectLst/>
                <a:latin typeface="Arial" panose="020B0604020202020204" pitchFamily="34" charset="0"/>
              </a:rPr>
              <a:t>Comprobación de datos</a:t>
            </a:r>
            <a:endParaRPr lang="es-ES" dirty="0"/>
          </a:p>
        </p:txBody>
      </p:sp>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251520" y="1215788"/>
            <a:ext cx="8784976" cy="3552300"/>
          </a:xfrm>
        </p:spPr>
        <p:txBody>
          <a:bodyPr/>
          <a:lstStyle/>
          <a:p>
            <a:pPr marL="114300" indent="0">
              <a:buNone/>
            </a:pPr>
            <a:r>
              <a:rPr lang="es-ES" sz="1600" dirty="0">
                <a:latin typeface="Consolas" panose="020B0609020204030204" pitchFamily="49" charset="0"/>
              </a:rPr>
              <a:t>Estructura general</a:t>
            </a:r>
          </a:p>
          <a:p>
            <a:pPr marL="114300" indent="0">
              <a:buNone/>
            </a:pPr>
            <a:r>
              <a:rPr lang="es-ES" sz="1600" dirty="0">
                <a:latin typeface="Consolas" panose="020B0609020204030204" pitchFamily="49" charset="0"/>
              </a:rPr>
              <a:t>Si pudiéramos confiar en los datos recibidos en la matriz $_REQUEST, un programa PHP que recibe datos podría ponerse a utilizarlos directamente, pero para evitar ataques de inyección, debemos realizar una serie de pasos previos que nos permitan confiar en los datos recibidos.</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Para conseguirlo, en estos apuntes se recomienda que todos los programas que reciban datos realicen los siguientes pasos:</a:t>
            </a:r>
          </a:p>
          <a:p>
            <a:pPr marL="114300" indent="0">
              <a:buNone/>
            </a:pPr>
            <a:endParaRPr lang="es-ES" sz="1600" dirty="0">
              <a:latin typeface="Consolas" panose="020B0609020204030204" pitchFamily="49" charset="0"/>
            </a:endParaRPr>
          </a:p>
          <a:p>
            <a:pPr marL="114300" indent="0">
              <a:buNone/>
            </a:pPr>
            <a:r>
              <a:rPr lang="es-ES" sz="1600" dirty="0">
                <a:latin typeface="Consolas" panose="020B0609020204030204" pitchFamily="49" charset="0"/>
              </a:rPr>
              <a:t>Definición de la función recoge()</a:t>
            </a:r>
          </a:p>
          <a:p>
            <a:pPr marL="114300" indent="0">
              <a:buNone/>
            </a:pPr>
            <a:r>
              <a:rPr lang="es-ES" sz="1600" dirty="0">
                <a:latin typeface="Consolas" panose="020B0609020204030204" pitchFamily="49" charset="0"/>
              </a:rPr>
              <a:t>Para poder utilizar la función recoge() en el paso siguiente, debemos </a:t>
            </a:r>
            <a:r>
              <a:rPr lang="es-ES" sz="1600" dirty="0" err="1">
                <a:latin typeface="Consolas" panose="020B0609020204030204" pitchFamily="49" charset="0"/>
              </a:rPr>
              <a:t>incoporarla</a:t>
            </a:r>
            <a:r>
              <a:rPr lang="es-ES" sz="1600" dirty="0">
                <a:latin typeface="Consolas" panose="020B0609020204030204" pitchFamily="49" charset="0"/>
              </a:rPr>
              <a:t> al programa copiándola y pegándola</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240</a:t>
            </a:fld>
            <a:endParaRPr lang="es-ES" dirty="0"/>
          </a:p>
        </p:txBody>
      </p:sp>
    </p:spTree>
    <p:extLst>
      <p:ext uri="{BB962C8B-B14F-4D97-AF65-F5344CB8AC3E}">
        <p14:creationId xmlns:p14="http://schemas.microsoft.com/office/powerpoint/2010/main" val="2978471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3320A-3330-F193-1AEF-F4B41491DC2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893700" y="987574"/>
            <a:ext cx="7278700" cy="3552300"/>
          </a:xfrm>
        </p:spPr>
        <p:txBody>
          <a:bodyPr/>
          <a:lstStyle/>
          <a:p>
            <a:pPr marL="114300" indent="0">
              <a:buNone/>
            </a:pPr>
            <a:r>
              <a:rPr lang="es-ES" sz="1400" dirty="0">
                <a:latin typeface="Consolas" panose="020B0609020204030204" pitchFamily="49" charset="0"/>
              </a:rPr>
              <a:t>Definición de variables</a:t>
            </a:r>
          </a:p>
          <a:p>
            <a:pPr marL="114300" indent="0">
              <a:buNone/>
            </a:pPr>
            <a:r>
              <a:rPr lang="es-ES" sz="1400" dirty="0">
                <a:latin typeface="Consolas" panose="020B0609020204030204" pitchFamily="49" charset="0"/>
              </a:rPr>
              <a:t>Variables que recogen los datos</a:t>
            </a:r>
          </a:p>
          <a:p>
            <a:pPr marL="114300" indent="0">
              <a:buNone/>
            </a:pPr>
            <a:r>
              <a:rPr lang="es-ES" sz="1400" dirty="0">
                <a:latin typeface="Consolas" panose="020B0609020204030204" pitchFamily="49" charset="0"/>
              </a:rPr>
              <a:t>La idea es utilizar una variable para cada control de formulario que reciba el programa. El nombre de la variable puede coincidir con el nombre del control. Las variables se obtienen llamando a la función recoge(), dando como argumento el nombre del control en el formulario (que coincide con el nombre del índice en la matriz $_REQUEST).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$nombreControl1 = recoge("nombreControl1");</a:t>
            </a:r>
          </a:p>
          <a:p>
            <a:pPr marL="114300" indent="0">
              <a:buNone/>
            </a:pPr>
            <a:r>
              <a:rPr lang="es-ES" sz="1400" dirty="0">
                <a:latin typeface="Consolas" panose="020B0609020204030204" pitchFamily="49" charset="0"/>
              </a:rPr>
              <a:t>$nombreControl2 = recoge("nombreControl2");</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241</a:t>
            </a:fld>
            <a:endParaRPr lang="es-ES" dirty="0"/>
          </a:p>
        </p:txBody>
      </p:sp>
    </p:spTree>
    <p:extLst>
      <p:ext uri="{BB962C8B-B14F-4D97-AF65-F5344CB8AC3E}">
        <p14:creationId xmlns:p14="http://schemas.microsoft.com/office/powerpoint/2010/main" val="10926155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251520" y="123478"/>
            <a:ext cx="8784976" cy="3552300"/>
          </a:xfrm>
        </p:spPr>
        <p:txBody>
          <a:bodyPr/>
          <a:lstStyle/>
          <a:p>
            <a:pPr marL="114300" indent="0">
              <a:buNone/>
            </a:pPr>
            <a:r>
              <a:rPr lang="es-ES" sz="1400" dirty="0"/>
              <a:t>Variables auxiliares de comprobación</a:t>
            </a:r>
          </a:p>
          <a:p>
            <a:pPr marL="114300" indent="0">
              <a:buNone/>
            </a:pPr>
            <a:r>
              <a:rPr lang="es-ES" sz="1400" dirty="0"/>
              <a:t>La idea es definir una variable booleana auxiliar para cada variable que recoge un dato y que indique si el dato que hemos recibido es aceptable para el programa o no. Si es aceptable, el valor de esta variable auxiliar será true. Si no es aceptable, el valor de esta variable auxiliar será false. El nombre de esas variables pueden coincidir con los nombres de las variables que recoges los datos añadiéndoles las letras Ok. El valor inicial de esas variables será false ya que en principio debemos desconfiar siempre de los datos recibidos.</a:t>
            </a:r>
          </a:p>
          <a:p>
            <a:pPr marL="114300" indent="0">
              <a:buNone/>
            </a:pPr>
            <a:endParaRPr lang="es-ES" sz="1400" dirty="0"/>
          </a:p>
          <a:p>
            <a:pPr marL="114300" indent="0">
              <a:buNone/>
            </a:pPr>
            <a:r>
              <a:rPr lang="es-ES" sz="1400" dirty="0"/>
              <a:t>En estos apuntes se añaden las letras Ok en vez de las letras OK (en mayúsculas) para respetar la notación </a:t>
            </a:r>
            <a:r>
              <a:rPr lang="es-ES" sz="1400" dirty="0" err="1"/>
              <a:t>camelcase</a:t>
            </a:r>
            <a:r>
              <a:rPr lang="es-ES" sz="1400" dirty="0"/>
              <a:t> en los nombres de las variables. Recuerde que si cambia de minúsculas o mayúsculas alguna letra del nombre de una variable, para PHP se tratará de una variable distinta.</a:t>
            </a:r>
          </a:p>
          <a:p>
            <a:pPr marL="114300" indent="0">
              <a:buNone/>
            </a:pPr>
            <a:endParaRPr lang="es-ES" sz="1400" dirty="0"/>
          </a:p>
          <a:p>
            <a:pPr marL="114300" indent="0">
              <a:buNone/>
            </a:pPr>
            <a:r>
              <a:rPr lang="es-ES" sz="1400" dirty="0"/>
              <a:t>&lt;?</a:t>
            </a:r>
            <a:r>
              <a:rPr lang="es-ES" sz="1400" dirty="0" err="1"/>
              <a:t>php</a:t>
            </a:r>
            <a:endParaRPr lang="es-ES" sz="1400" dirty="0"/>
          </a:p>
          <a:p>
            <a:pPr marL="114300" indent="0">
              <a:buNone/>
            </a:pPr>
            <a:r>
              <a:rPr lang="es-ES" sz="1400" dirty="0"/>
              <a:t>$nombreControl1Ok = false;</a:t>
            </a:r>
          </a:p>
          <a:p>
            <a:pPr marL="114300" indent="0">
              <a:buNone/>
            </a:pPr>
            <a:r>
              <a:rPr lang="es-ES" sz="1400" dirty="0"/>
              <a:t>$nombreControl2Ok = false;</a:t>
            </a:r>
          </a:p>
          <a:p>
            <a:pPr marL="114300" indent="0">
              <a:buNone/>
            </a:pPr>
            <a:r>
              <a:rPr lang="es-ES" sz="1400" dirty="0"/>
              <a:t>...</a:t>
            </a:r>
          </a:p>
          <a:p>
            <a:pPr marL="114300" indent="0">
              <a:buNone/>
            </a:pPr>
            <a:r>
              <a:rPr lang="es-ES" sz="1400" dirty="0"/>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242</a:t>
            </a:fld>
            <a:endParaRPr lang="es-ES" dirty="0"/>
          </a:p>
        </p:txBody>
      </p:sp>
    </p:spTree>
    <p:extLst>
      <p:ext uri="{BB962C8B-B14F-4D97-AF65-F5344CB8AC3E}">
        <p14:creationId xmlns:p14="http://schemas.microsoft.com/office/powerpoint/2010/main" val="34849846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35496" y="123478"/>
            <a:ext cx="8784976" cy="3552300"/>
          </a:xfrm>
        </p:spPr>
        <p:txBody>
          <a:bodyPr/>
          <a:lstStyle/>
          <a:p>
            <a:pPr marL="114300" indent="0">
              <a:buNone/>
            </a:pPr>
            <a:r>
              <a:rPr lang="es-ES" sz="1400" dirty="0"/>
              <a:t>Validación de cada variable y generación de avisos de errores</a:t>
            </a:r>
          </a:p>
          <a:p>
            <a:pPr marL="114300" indent="0">
              <a:buNone/>
            </a:pPr>
            <a:r>
              <a:rPr lang="es-ES" sz="1400" dirty="0"/>
              <a:t>Para cada una de las variables que recogen los datos, escribiremos un bloque de instrucciones </a:t>
            </a:r>
            <a:r>
              <a:rPr lang="es-ES" sz="1400" dirty="0" err="1"/>
              <a:t>if</a:t>
            </a:r>
            <a:r>
              <a:rPr lang="es-ES" sz="1400" dirty="0"/>
              <a:t> ... </a:t>
            </a:r>
            <a:r>
              <a:rPr lang="es-ES" sz="1400" dirty="0" err="1"/>
              <a:t>elseif</a:t>
            </a:r>
            <a:r>
              <a:rPr lang="es-ES" sz="1400" dirty="0"/>
              <a:t> ... </a:t>
            </a:r>
            <a:r>
              <a:rPr lang="es-ES" sz="1400" dirty="0" err="1"/>
              <a:t>else</a:t>
            </a:r>
            <a:r>
              <a:rPr lang="es-ES" sz="1400" dirty="0"/>
              <a:t> ... en el que cada condición nos permitirá detectar un tipo de error en el dato recibido. Si se detecta un error, el programa escribirá un mensaje de error indicando el motivo del error. Si no se detecta ningún error, a la variable auxiliar de comprobación se le dará el valor true para indicar que ese dato en concreto es fiable.</a:t>
            </a:r>
          </a:p>
          <a:p>
            <a:pPr marL="114300" indent="0">
              <a:buNone/>
            </a:pPr>
            <a:endParaRPr lang="es-ES" sz="1400" dirty="0"/>
          </a:p>
          <a:p>
            <a:pPr marL="114300" indent="0">
              <a:buNone/>
            </a:pPr>
            <a:r>
              <a:rPr lang="es-ES" sz="1400" dirty="0"/>
              <a:t>El número de comprobaciones dependerá del tipo de control que estemos comprobando y del rango de valores que admita nuestro programa para esa variable en concreto. El orden de las comprobaciones también es importante, de los errores más generales a los más específicos.</a:t>
            </a:r>
          </a:p>
          <a:p>
            <a:pPr marL="114300" indent="0">
              <a:buNone/>
            </a:pPr>
            <a:endParaRPr lang="es-ES" sz="1400" dirty="0"/>
          </a:p>
          <a:p>
            <a:pPr marL="114300" indent="0">
              <a:buNone/>
            </a:pPr>
            <a:endParaRPr lang="es-ES" sz="1400" dirty="0"/>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243</a:t>
            </a:fld>
            <a:endParaRPr lang="es-ES" dirty="0"/>
          </a:p>
        </p:txBody>
      </p:sp>
    </p:spTree>
    <p:extLst>
      <p:ext uri="{BB962C8B-B14F-4D97-AF65-F5344CB8AC3E}">
        <p14:creationId xmlns:p14="http://schemas.microsoft.com/office/powerpoint/2010/main" val="8235859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611560" y="555526"/>
            <a:ext cx="8208912" cy="3552300"/>
          </a:xfrm>
        </p:spPr>
        <p:txBody>
          <a:bodyPr/>
          <a:lstStyle/>
          <a:p>
            <a:pPr marL="114300" indent="0">
              <a:buNone/>
            </a:pPr>
            <a:r>
              <a:rPr lang="es-ES" sz="1800" dirty="0"/>
              <a:t>&lt;?</a:t>
            </a:r>
            <a:r>
              <a:rPr lang="es-ES" sz="1800" dirty="0" err="1"/>
              <a:t>php</a:t>
            </a:r>
            <a:endParaRPr lang="es-ES" sz="1800" dirty="0"/>
          </a:p>
          <a:p>
            <a:pPr marL="114300" indent="0">
              <a:buNone/>
            </a:pPr>
            <a:r>
              <a:rPr lang="es-ES" sz="1800" dirty="0" err="1"/>
              <a:t>if</a:t>
            </a:r>
            <a:r>
              <a:rPr lang="es-ES" sz="1800" dirty="0"/>
              <a:t> (condicion_1) {</a:t>
            </a:r>
          </a:p>
          <a:p>
            <a:pPr marL="114300" indent="0">
              <a:buNone/>
            </a:pPr>
            <a:r>
              <a:rPr lang="es-ES" sz="1800" dirty="0"/>
              <a:t>    </a:t>
            </a:r>
            <a:r>
              <a:rPr lang="es-ES" sz="1800" dirty="0" err="1"/>
              <a:t>print</a:t>
            </a:r>
            <a:r>
              <a:rPr lang="es-ES" sz="1800" dirty="0"/>
              <a:t> "mensaje de error 1 (indicando porque el dato no es correcto)";</a:t>
            </a:r>
          </a:p>
          <a:p>
            <a:pPr marL="114300" indent="0">
              <a:buNone/>
            </a:pPr>
            <a:r>
              <a:rPr lang="es-ES" sz="1800" dirty="0"/>
              <a:t>} </a:t>
            </a:r>
            <a:r>
              <a:rPr lang="es-ES" sz="1800" dirty="0" err="1"/>
              <a:t>elseif</a:t>
            </a:r>
            <a:r>
              <a:rPr lang="es-ES" sz="1800" dirty="0"/>
              <a:t> (condicion_2) {</a:t>
            </a:r>
          </a:p>
          <a:p>
            <a:pPr marL="114300" indent="0">
              <a:buNone/>
            </a:pPr>
            <a:r>
              <a:rPr lang="es-ES" sz="1800" dirty="0"/>
              <a:t>    </a:t>
            </a:r>
            <a:r>
              <a:rPr lang="es-ES" sz="1800" dirty="0" err="1"/>
              <a:t>print</a:t>
            </a:r>
            <a:r>
              <a:rPr lang="es-ES" sz="1800" dirty="0"/>
              <a:t> "mensaje de error 2 (indicando porque el dato no es correcto)";</a:t>
            </a:r>
          </a:p>
          <a:p>
            <a:pPr marL="114300" indent="0">
              <a:buNone/>
            </a:pPr>
            <a:r>
              <a:rPr lang="es-ES" sz="1800" dirty="0"/>
              <a:t>} ... {</a:t>
            </a:r>
          </a:p>
          <a:p>
            <a:pPr marL="114300" indent="0">
              <a:buNone/>
            </a:pPr>
            <a:r>
              <a:rPr lang="es-ES" sz="1800" dirty="0"/>
              <a:t>} </a:t>
            </a:r>
            <a:r>
              <a:rPr lang="es-ES" sz="1800" dirty="0" err="1"/>
              <a:t>else</a:t>
            </a:r>
            <a:r>
              <a:rPr lang="es-ES" sz="1800" dirty="0"/>
              <a:t> {</a:t>
            </a:r>
          </a:p>
          <a:p>
            <a:pPr marL="114300" indent="0">
              <a:buNone/>
            </a:pPr>
            <a:r>
              <a:rPr lang="es-ES" sz="1800" dirty="0"/>
              <a:t>    $</a:t>
            </a:r>
            <a:r>
              <a:rPr lang="es-ES" sz="1800" dirty="0" err="1"/>
              <a:t>nombreControlOk</a:t>
            </a:r>
            <a:r>
              <a:rPr lang="es-ES" sz="1800" dirty="0"/>
              <a:t> = true;</a:t>
            </a:r>
          </a:p>
          <a:p>
            <a:pPr marL="114300" indent="0">
              <a:buNone/>
            </a:pPr>
            <a:r>
              <a:rPr lang="es-ES" sz="1800" dirty="0"/>
              <a:t>}</a:t>
            </a:r>
          </a:p>
          <a:p>
            <a:pPr marL="114300" indent="0">
              <a:buNone/>
            </a:pPr>
            <a:r>
              <a:rPr lang="es-ES" sz="1800" dirty="0"/>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244</a:t>
            </a:fld>
            <a:endParaRPr lang="es-ES" dirty="0"/>
          </a:p>
        </p:txBody>
      </p:sp>
    </p:spTree>
    <p:extLst>
      <p:ext uri="{BB962C8B-B14F-4D97-AF65-F5344CB8AC3E}">
        <p14:creationId xmlns:p14="http://schemas.microsoft.com/office/powerpoint/2010/main" val="3376370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323528" y="747642"/>
            <a:ext cx="8280920" cy="3552300"/>
          </a:xfrm>
        </p:spPr>
        <p:txBody>
          <a:bodyPr/>
          <a:lstStyle/>
          <a:p>
            <a:pPr marL="114300" indent="0">
              <a:buNone/>
            </a:pPr>
            <a:r>
              <a:rPr lang="es-ES" sz="1600" dirty="0"/>
              <a:t>Si todo es correcto, ejecución del programa</a:t>
            </a:r>
          </a:p>
          <a:p>
            <a:pPr marL="114300" indent="0">
              <a:buNone/>
            </a:pPr>
            <a:r>
              <a:rPr lang="es-ES" sz="1600" dirty="0"/>
              <a:t>El último paso consiste en comprobar que todas las variables auxiliares tiene el valor true (es decir, que no se ha detectado ningún problema en los datos recibidos) y si es así, ejecutar el programa (es decir, procesar los datos recibidos y mostrar el resultado al usuario).</a:t>
            </a:r>
          </a:p>
          <a:p>
            <a:pPr marL="114300" indent="0">
              <a:buNone/>
            </a:pPr>
            <a:endParaRPr lang="es-ES" sz="1600" dirty="0"/>
          </a:p>
          <a:p>
            <a:pPr marL="114300" indent="0">
              <a:buNone/>
            </a:pPr>
            <a:r>
              <a:rPr lang="es-ES" sz="1600" dirty="0"/>
              <a:t>&lt;?</a:t>
            </a:r>
            <a:r>
              <a:rPr lang="es-ES" sz="1600" dirty="0" err="1"/>
              <a:t>php</a:t>
            </a:r>
            <a:endParaRPr lang="es-ES" sz="1600" dirty="0"/>
          </a:p>
          <a:p>
            <a:pPr marL="114300" indent="0">
              <a:buNone/>
            </a:pPr>
            <a:r>
              <a:rPr lang="es-ES" sz="1600" dirty="0" err="1"/>
              <a:t>if</a:t>
            </a:r>
            <a:r>
              <a:rPr lang="es-ES" sz="1600" dirty="0"/>
              <a:t> ($nombreControl1Ok &amp;&amp; $nombreControl2Ok &amp;&amp; ...) {</a:t>
            </a:r>
          </a:p>
          <a:p>
            <a:pPr marL="114300" indent="0">
              <a:buNone/>
            </a:pPr>
            <a:r>
              <a:rPr lang="es-ES" sz="1600" dirty="0"/>
              <a:t>    ... // instrucciones del programa</a:t>
            </a:r>
          </a:p>
          <a:p>
            <a:pPr marL="114300" indent="0">
              <a:buNone/>
            </a:pPr>
            <a:r>
              <a:rPr lang="es-ES" sz="1600" dirty="0"/>
              <a:t>}</a:t>
            </a:r>
          </a:p>
          <a:p>
            <a:pPr marL="114300" indent="0">
              <a:buNone/>
            </a:pPr>
            <a:r>
              <a:rPr lang="es-ES" sz="1600" dirty="0"/>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245</a:t>
            </a:fld>
            <a:endParaRPr lang="es-ES" dirty="0"/>
          </a:p>
        </p:txBody>
      </p:sp>
    </p:spTree>
    <p:extLst>
      <p:ext uri="{BB962C8B-B14F-4D97-AF65-F5344CB8AC3E}">
        <p14:creationId xmlns:p14="http://schemas.microsoft.com/office/powerpoint/2010/main" val="10955582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0" y="195486"/>
            <a:ext cx="6462600" cy="3552300"/>
          </a:xfrm>
        </p:spPr>
        <p:txBody>
          <a:bodyPr/>
          <a:lstStyle/>
          <a:p>
            <a:pPr marL="114300" indent="0">
              <a:buNone/>
            </a:pPr>
            <a:r>
              <a:rPr lang="es-ES" sz="1400" dirty="0">
                <a:latin typeface="Consolas" panose="020B0609020204030204" pitchFamily="49" charset="0"/>
              </a:rPr>
              <a:t>Ejemplo de recogida de texto</a:t>
            </a:r>
          </a:p>
          <a:p>
            <a:pPr marL="114300" indent="0">
              <a:buNone/>
            </a:pPr>
            <a:r>
              <a:rPr lang="es-ES" sz="1400" dirty="0">
                <a:latin typeface="Consolas" panose="020B0609020204030204" pitchFamily="49" charset="0"/>
              </a:rPr>
              <a:t>El caso más simple podría ser la recogida de una caja de texto en la que queremos que el usuario escriba su nombre.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Nota: Una forma de forzar al usuario a escribir algo de contenido sería utilizar el atributo </a:t>
            </a:r>
            <a:r>
              <a:rPr lang="es-ES" sz="1400" dirty="0" err="1">
                <a:latin typeface="Consolas" panose="020B0609020204030204" pitchFamily="49" charset="0"/>
              </a:rPr>
              <a:t>required</a:t>
            </a:r>
            <a:r>
              <a:rPr lang="es-ES" sz="1400" dirty="0">
                <a:latin typeface="Consolas" panose="020B0609020204030204" pitchFamily="49" charset="0"/>
              </a:rPr>
              <a:t> en el formulario, pero el usuario podría escribir simplemente espacios en blanco y de todas formas debemos pensar que siempre podemos sufrir un ataque de inyección y no recibir siquiera el control.</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="form-recogida-input-text-2.php"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&lt;p&gt;Escriba su nombre: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text</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="nombre"&gt;&lt;/p&gt;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&lt;p&gt;&lt;input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246</a:t>
            </a:fld>
            <a:endParaRPr lang="es-ES" dirty="0"/>
          </a:p>
        </p:txBody>
      </p:sp>
      <p:graphicFrame>
        <p:nvGraphicFramePr>
          <p:cNvPr id="5" name="Objeto 4">
            <a:extLst>
              <a:ext uri="{FF2B5EF4-FFF2-40B4-BE49-F238E27FC236}">
                <a16:creationId xmlns:a16="http://schemas.microsoft.com/office/drawing/2014/main" id="{F542978E-992D-4778-10DE-7E5F245B564B}"/>
              </a:ext>
            </a:extLst>
          </p:cNvPr>
          <p:cNvGraphicFramePr>
            <a:graphicFrameLocks noChangeAspect="1"/>
          </p:cNvGraphicFramePr>
          <p:nvPr>
            <p:extLst>
              <p:ext uri="{D42A27DB-BD31-4B8C-83A1-F6EECF244321}">
                <p14:modId xmlns:p14="http://schemas.microsoft.com/office/powerpoint/2010/main" val="1726307048"/>
              </p:ext>
            </p:extLst>
          </p:nvPr>
        </p:nvGraphicFramePr>
        <p:xfrm>
          <a:off x="5940152" y="1049004"/>
          <a:ext cx="2967902" cy="809427"/>
        </p:xfrm>
        <a:graphic>
          <a:graphicData uri="http://schemas.openxmlformats.org/presentationml/2006/ole">
            <mc:AlternateContent xmlns:mc="http://schemas.openxmlformats.org/markup-compatibility/2006">
              <mc:Choice xmlns:v="urn:schemas-microsoft-com:vml" Requires="v">
                <p:oleObj name="Bitmap Image" r:id="rId2" imgW="4540320" imgH="1238400" progId="PBrush">
                  <p:embed/>
                </p:oleObj>
              </mc:Choice>
              <mc:Fallback>
                <p:oleObj name="Bitmap Image" r:id="rId2" imgW="4540320" imgH="1238400" progId="PBrush">
                  <p:embed/>
                  <p:pic>
                    <p:nvPicPr>
                      <p:cNvPr id="0" name=""/>
                      <p:cNvPicPr/>
                      <p:nvPr/>
                    </p:nvPicPr>
                    <p:blipFill>
                      <a:blip r:embed="rId3"/>
                      <a:stretch>
                        <a:fillRect/>
                      </a:stretch>
                    </p:blipFill>
                    <p:spPr>
                      <a:xfrm>
                        <a:off x="5940152" y="1049004"/>
                        <a:ext cx="2967902" cy="809427"/>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950546C0-F249-8374-13D7-211621F58366}"/>
              </a:ext>
            </a:extLst>
          </p:cNvPr>
          <p:cNvSpPr txBox="1"/>
          <p:nvPr/>
        </p:nvSpPr>
        <p:spPr>
          <a:xfrm>
            <a:off x="6197877" y="2048530"/>
            <a:ext cx="2566161" cy="523220"/>
          </a:xfrm>
          <a:prstGeom prst="rect">
            <a:avLst/>
          </a:prstGeom>
          <a:noFill/>
        </p:spPr>
        <p:txBody>
          <a:bodyPr wrap="square">
            <a:spAutoFit/>
          </a:bodyPr>
          <a:lstStyle/>
          <a:p>
            <a:pPr algn="l"/>
            <a:r>
              <a:rPr lang="es-ES" b="0" i="0" dirty="0">
                <a:solidFill>
                  <a:srgbClr val="FF0000"/>
                </a:solidFill>
                <a:effectLst/>
                <a:latin typeface="Times New Roman" panose="02020603050405020304" pitchFamily="18" charset="0"/>
              </a:rPr>
              <a:t>No ha escrito su nombre.</a:t>
            </a:r>
          </a:p>
          <a:p>
            <a:pPr algn="l"/>
            <a:r>
              <a:rPr lang="es-ES" b="0" i="0" dirty="0">
                <a:solidFill>
                  <a:srgbClr val="000000"/>
                </a:solidFill>
                <a:effectLst/>
                <a:latin typeface="Times New Roman" panose="02020603050405020304" pitchFamily="18" charset="0"/>
                <a:hlinkClick r:id="rId4"/>
              </a:rPr>
              <a:t>Volver al formulario.</a:t>
            </a:r>
            <a:endParaRPr lang="es-E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8381064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179512" y="555526"/>
            <a:ext cx="8640960" cy="3552300"/>
          </a:xfrm>
        </p:spPr>
        <p:txBody>
          <a:bodyPr/>
          <a:lstStyle/>
          <a:p>
            <a:pPr marL="114300" indent="0">
              <a:buNone/>
            </a:pPr>
            <a:r>
              <a:rPr lang="es-ES" sz="1400" dirty="0">
                <a:latin typeface="Consolas" panose="020B0609020204030204" pitchFamily="49" charset="0"/>
              </a:rPr>
              <a:t>En este caso, el único aviso que vamos a dar al usuario es si deja el campo en blanco, lo que podemos hacer con la siguiente comprobación:</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($nombre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nombre.&lt;/p&gt;\n";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a:p>
            <a:pPr marL="114300" indent="0">
              <a:buNone/>
            </a:pPr>
            <a:r>
              <a:rPr lang="es-ES" sz="1400" dirty="0">
                <a:latin typeface="Consolas" panose="020B0609020204030204" pitchFamily="49" charset="0"/>
              </a:rPr>
              <a:t>El proceso de recogida de datos completo podría ser el siguiente:</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247</a:t>
            </a:fld>
            <a:endParaRPr lang="es-ES" dirty="0"/>
          </a:p>
        </p:txBody>
      </p:sp>
    </p:spTree>
    <p:extLst>
      <p:ext uri="{BB962C8B-B14F-4D97-AF65-F5344CB8AC3E}">
        <p14:creationId xmlns:p14="http://schemas.microsoft.com/office/powerpoint/2010/main" val="30942282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107504" y="-404486"/>
            <a:ext cx="8640960" cy="3552300"/>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Variables que recogen los datos</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248</a:t>
            </a:fld>
            <a:endParaRPr lang="es-ES" dirty="0"/>
          </a:p>
        </p:txBody>
      </p:sp>
    </p:spTree>
    <p:extLst>
      <p:ext uri="{BB962C8B-B14F-4D97-AF65-F5344CB8AC3E}">
        <p14:creationId xmlns:p14="http://schemas.microsoft.com/office/powerpoint/2010/main" val="29302218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35496" y="27562"/>
            <a:ext cx="8640960" cy="3552300"/>
          </a:xfrm>
        </p:spPr>
        <p:txBody>
          <a:bodyPr/>
          <a:lstStyle/>
          <a:p>
            <a:pPr marL="114300" indent="0">
              <a:buNone/>
            </a:pPr>
            <a:r>
              <a:rPr lang="es-ES" sz="1400" dirty="0">
                <a:latin typeface="Consolas" panose="020B0609020204030204" pitchFamily="49" charset="0"/>
              </a:rPr>
              <a:t>$nombre = recoge("nombre");</a:t>
            </a: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nombreOk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($nombre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nombre.&lt;/p&gt;\n";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nombreOk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nombreOk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&lt;p&gt;Su nombre es &lt;</a:t>
            </a:r>
            <a:r>
              <a:rPr lang="es-ES" sz="1400" dirty="0" err="1">
                <a:latin typeface="Consolas" panose="020B0609020204030204" pitchFamily="49" charset="0"/>
              </a:rPr>
              <a:t>strong</a:t>
            </a:r>
            <a:r>
              <a:rPr lang="es-ES" sz="1400" dirty="0">
                <a:latin typeface="Consolas" panose="020B0609020204030204" pitchFamily="49" charset="0"/>
              </a:rPr>
              <a:t>&gt;$nombre&lt;/</a:t>
            </a:r>
            <a:r>
              <a:rPr lang="es-ES" sz="1400" dirty="0" err="1">
                <a:latin typeface="Consolas" panose="020B0609020204030204" pitchFamily="49" charset="0"/>
              </a:rPr>
              <a:t>strong</a:t>
            </a:r>
            <a:r>
              <a:rPr lang="es-ES" sz="1400" dirty="0">
                <a:latin typeface="Consolas" panose="020B0609020204030204" pitchFamily="49" charset="0"/>
              </a:rPr>
              <a:t>&gt;.&lt;/p&gt;\n";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249</a:t>
            </a:fld>
            <a:endParaRPr lang="es-ES" dirty="0"/>
          </a:p>
        </p:txBody>
      </p:sp>
    </p:spTree>
    <p:extLst>
      <p:ext uri="{BB962C8B-B14F-4D97-AF65-F5344CB8AC3E}">
        <p14:creationId xmlns:p14="http://schemas.microsoft.com/office/powerpoint/2010/main" val="99457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25</a:t>
            </a:fld>
            <a:endParaRPr lang="es-ES" dirty="0"/>
          </a:p>
        </p:txBody>
      </p:sp>
      <p:sp>
        <p:nvSpPr>
          <p:cNvPr id="5" name="CuadroTexto 4">
            <a:extLst>
              <a:ext uri="{FF2B5EF4-FFF2-40B4-BE49-F238E27FC236}">
                <a16:creationId xmlns:a16="http://schemas.microsoft.com/office/drawing/2014/main" id="{A6ECA7D5-B68C-FA91-37AC-6484D011DD38}"/>
              </a:ext>
            </a:extLst>
          </p:cNvPr>
          <p:cNvSpPr txBox="1"/>
          <p:nvPr/>
        </p:nvSpPr>
        <p:spPr>
          <a:xfrm>
            <a:off x="395536" y="555526"/>
            <a:ext cx="8208912" cy="1600438"/>
          </a:xfrm>
          <a:prstGeom prst="rect">
            <a:avLst/>
          </a:prstGeom>
          <a:noFill/>
        </p:spPr>
        <p:txBody>
          <a:bodyPr wrap="square">
            <a:spAutoFit/>
          </a:bodyPr>
          <a:lstStyle/>
          <a:p>
            <a:r>
              <a:rPr lang="es-ES" dirty="0">
                <a:solidFill>
                  <a:schemeClr val="dk1"/>
                </a:solidFill>
                <a:latin typeface="Lato"/>
                <a:ea typeface="Lato"/>
                <a:cs typeface="Lato"/>
              </a:rPr>
              <a:t>Control oculto: &lt;input </a:t>
            </a:r>
            <a:r>
              <a:rPr lang="es-ES" dirty="0" err="1">
                <a:solidFill>
                  <a:schemeClr val="dk1"/>
                </a:solidFill>
                <a:latin typeface="Lato"/>
                <a:ea typeface="Lato"/>
                <a:cs typeface="Lato"/>
              </a:rPr>
              <a:t>type</a:t>
            </a:r>
            <a:r>
              <a:rPr lang="es-ES" dirty="0">
                <a:solidFill>
                  <a:schemeClr val="dk1"/>
                </a:solidFill>
                <a:latin typeface="Lato"/>
                <a:ea typeface="Lato"/>
                <a:cs typeface="Lato"/>
              </a:rPr>
              <a:t>="</a:t>
            </a:r>
            <a:r>
              <a:rPr lang="es-ES" dirty="0" err="1">
                <a:solidFill>
                  <a:schemeClr val="dk1"/>
                </a:solidFill>
                <a:latin typeface="Lato"/>
                <a:ea typeface="Lato"/>
                <a:cs typeface="Lato"/>
              </a:rPr>
              <a:t>hidden</a:t>
            </a:r>
            <a:r>
              <a:rPr lang="es-ES" dirty="0">
                <a:solidFill>
                  <a:schemeClr val="dk1"/>
                </a:solidFill>
                <a:latin typeface="Lato"/>
                <a:ea typeface="Lato"/>
                <a:cs typeface="Lato"/>
              </a:rPr>
              <a:t>"&gt;&lt;input </a:t>
            </a:r>
            <a:r>
              <a:rPr lang="es-ES" dirty="0" err="1">
                <a:solidFill>
                  <a:schemeClr val="dk1"/>
                </a:solidFill>
                <a:latin typeface="Lato"/>
                <a:ea typeface="Lato"/>
                <a:cs typeface="Lato"/>
              </a:rPr>
              <a:t>hidden</a:t>
            </a:r>
            <a:r>
              <a:rPr lang="es-ES" dirty="0">
                <a:solidFill>
                  <a:schemeClr val="dk1"/>
                </a:solidFill>
                <a:latin typeface="Lato"/>
                <a:ea typeface="Lato"/>
                <a:cs typeface="Lato"/>
              </a:rPr>
              <a:t>&gt;</a:t>
            </a:r>
          </a:p>
          <a:p>
            <a:r>
              <a:rPr lang="es-ES" dirty="0">
                <a:solidFill>
                  <a:schemeClr val="dk1"/>
                </a:solidFill>
                <a:latin typeface="Lato"/>
                <a:ea typeface="Lato"/>
                <a:cs typeface="Lato"/>
              </a:rPr>
              <a:t>HTML Living Standard Mozilla </a:t>
            </a:r>
            <a:r>
              <a:rPr lang="es-ES" dirty="0" err="1">
                <a:solidFill>
                  <a:schemeClr val="dk1"/>
                </a:solidFill>
                <a:latin typeface="Lato"/>
                <a:ea typeface="Lato"/>
                <a:cs typeface="Lato"/>
              </a:rPr>
              <a:t>Developer</a:t>
            </a:r>
            <a:r>
              <a:rPr lang="es-ES" dirty="0">
                <a:solidFill>
                  <a:schemeClr val="dk1"/>
                </a:solidFill>
                <a:latin typeface="Lato"/>
                <a:ea typeface="Lato"/>
                <a:cs typeface="Lato"/>
              </a:rPr>
              <a:t> Network</a:t>
            </a:r>
          </a:p>
          <a:p>
            <a:r>
              <a:rPr lang="es-ES" dirty="0">
                <a:solidFill>
                  <a:schemeClr val="dk1"/>
                </a:solidFill>
                <a:latin typeface="Lato"/>
                <a:ea typeface="Lato"/>
                <a:cs typeface="Lato"/>
              </a:rPr>
              <a:t>El control oculto se crea mediante una etiqueta &lt;input&gt; cuyo atributo </a:t>
            </a:r>
            <a:r>
              <a:rPr lang="es-ES" dirty="0" err="1">
                <a:solidFill>
                  <a:schemeClr val="dk1"/>
                </a:solidFill>
                <a:latin typeface="Lato"/>
                <a:ea typeface="Lato"/>
                <a:cs typeface="Lato"/>
              </a:rPr>
              <a:t>type</a:t>
            </a:r>
            <a:r>
              <a:rPr lang="es-ES" dirty="0">
                <a:solidFill>
                  <a:schemeClr val="dk1"/>
                </a:solidFill>
                <a:latin typeface="Lato"/>
                <a:ea typeface="Lato"/>
                <a:cs typeface="Lato"/>
              </a:rPr>
              <a:t> tiene el valor </a:t>
            </a:r>
            <a:r>
              <a:rPr lang="es-ES" dirty="0" err="1">
                <a:solidFill>
                  <a:schemeClr val="dk1"/>
                </a:solidFill>
                <a:latin typeface="Lato"/>
                <a:ea typeface="Lato"/>
                <a:cs typeface="Lato"/>
              </a:rPr>
              <a:t>hidden</a:t>
            </a:r>
            <a:r>
              <a:rPr lang="es-ES" dirty="0">
                <a:solidFill>
                  <a:schemeClr val="dk1"/>
                </a:solidFill>
                <a:latin typeface="Lato"/>
                <a:ea typeface="Lato"/>
                <a:cs typeface="Lato"/>
              </a:rPr>
              <a:t>. Lógicamente, los navegadores no muestran estos controles en la pantalla (aunque pueden verse en el código fuente).</a:t>
            </a:r>
          </a:p>
          <a:p>
            <a:endParaRPr lang="es-ES" dirty="0">
              <a:solidFill>
                <a:schemeClr val="dk1"/>
              </a:solidFill>
              <a:latin typeface="Lato"/>
              <a:ea typeface="Lato"/>
              <a:cs typeface="Lato"/>
            </a:endParaRPr>
          </a:p>
          <a:p>
            <a:r>
              <a:rPr lang="es-ES" dirty="0">
                <a:solidFill>
                  <a:schemeClr val="dk1"/>
                </a:solidFill>
                <a:latin typeface="Lato"/>
                <a:ea typeface="Lato"/>
                <a:cs typeface="Lato"/>
              </a:rPr>
              <a:t>&lt;input </a:t>
            </a:r>
            <a:r>
              <a:rPr lang="es-ES" dirty="0" err="1">
                <a:solidFill>
                  <a:schemeClr val="dk1"/>
                </a:solidFill>
                <a:latin typeface="Lato"/>
                <a:ea typeface="Lato"/>
                <a:cs typeface="Lato"/>
              </a:rPr>
              <a:t>type</a:t>
            </a:r>
            <a:r>
              <a:rPr lang="es-ES" dirty="0">
                <a:solidFill>
                  <a:schemeClr val="dk1"/>
                </a:solidFill>
                <a:latin typeface="Lato"/>
                <a:ea typeface="Lato"/>
                <a:cs typeface="Lato"/>
              </a:rPr>
              <a:t>="</a:t>
            </a:r>
            <a:r>
              <a:rPr lang="es-ES" dirty="0" err="1">
                <a:solidFill>
                  <a:schemeClr val="dk1"/>
                </a:solidFill>
                <a:latin typeface="Lato"/>
                <a:ea typeface="Lato"/>
                <a:cs typeface="Lato"/>
              </a:rPr>
              <a:t>hidden</a:t>
            </a:r>
            <a:r>
              <a:rPr lang="es-ES" dirty="0">
                <a:solidFill>
                  <a:schemeClr val="dk1"/>
                </a:solidFill>
                <a:latin typeface="Lato"/>
                <a:ea typeface="Lato"/>
                <a:cs typeface="Lato"/>
              </a:rPr>
              <a:t>" </a:t>
            </a:r>
            <a:r>
              <a:rPr lang="es-ES" dirty="0" err="1">
                <a:solidFill>
                  <a:schemeClr val="dk1"/>
                </a:solidFill>
                <a:latin typeface="Lato"/>
                <a:ea typeface="Lato"/>
                <a:cs typeface="Lato"/>
              </a:rPr>
              <a:t>name</a:t>
            </a:r>
            <a:r>
              <a:rPr lang="es-ES" dirty="0">
                <a:solidFill>
                  <a:schemeClr val="dk1"/>
                </a:solidFill>
                <a:latin typeface="Lato"/>
                <a:ea typeface="Lato"/>
                <a:cs typeface="Lato"/>
              </a:rPr>
              <a:t>="nombre" </a:t>
            </a:r>
            <a:r>
              <a:rPr lang="es-ES" dirty="0" err="1">
                <a:solidFill>
                  <a:schemeClr val="dk1"/>
                </a:solidFill>
                <a:latin typeface="Lato"/>
                <a:ea typeface="Lato"/>
                <a:cs typeface="Lato"/>
              </a:rPr>
              <a:t>value</a:t>
            </a:r>
            <a:r>
              <a:rPr lang="es-ES" dirty="0">
                <a:solidFill>
                  <a:schemeClr val="dk1"/>
                </a:solidFill>
                <a:latin typeface="Lato"/>
                <a:ea typeface="Lato"/>
                <a:cs typeface="Lato"/>
              </a:rPr>
              <a:t>="pepito"&gt;</a:t>
            </a:r>
            <a:endParaRPr lang="es-ES" dirty="0">
              <a:solidFill>
                <a:schemeClr val="dk1"/>
              </a:solidFill>
              <a:latin typeface="Lato"/>
              <a:ea typeface="Lato"/>
              <a:cs typeface="Lato"/>
              <a:sym typeface="Lato"/>
            </a:endParaRPr>
          </a:p>
        </p:txBody>
      </p:sp>
      <p:pic>
        <p:nvPicPr>
          <p:cNvPr id="3" name="Imagen 2">
            <a:extLst>
              <a:ext uri="{FF2B5EF4-FFF2-40B4-BE49-F238E27FC236}">
                <a16:creationId xmlns:a16="http://schemas.microsoft.com/office/drawing/2014/main" id="{8838EB56-DAA1-4134-A2B2-44022D61E135}"/>
              </a:ext>
            </a:extLst>
          </p:cNvPr>
          <p:cNvPicPr>
            <a:picLocks noChangeAspect="1"/>
          </p:cNvPicPr>
          <p:nvPr/>
        </p:nvPicPr>
        <p:blipFill rotWithShape="1">
          <a:blip r:embed="rId2"/>
          <a:srcRect l="55513" t="61200" r="5900" b="20601"/>
          <a:stretch/>
        </p:blipFill>
        <p:spPr>
          <a:xfrm>
            <a:off x="4932040" y="2519485"/>
            <a:ext cx="3528392" cy="936104"/>
          </a:xfrm>
          <a:prstGeom prst="rect">
            <a:avLst/>
          </a:prstGeom>
        </p:spPr>
      </p:pic>
    </p:spTree>
    <p:extLst>
      <p:ext uri="{BB962C8B-B14F-4D97-AF65-F5344CB8AC3E}">
        <p14:creationId xmlns:p14="http://schemas.microsoft.com/office/powerpoint/2010/main" val="41311375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179512" y="531618"/>
            <a:ext cx="8584526" cy="3552300"/>
          </a:xfrm>
        </p:spPr>
        <p:txBody>
          <a:bodyPr/>
          <a:lstStyle/>
          <a:p>
            <a:pPr marL="114300" indent="0">
              <a:buNone/>
            </a:pPr>
            <a:r>
              <a:rPr lang="es-ES" sz="1400" b="1" dirty="0">
                <a:latin typeface="Consolas" panose="020B0609020204030204" pitchFamily="49" charset="0"/>
              </a:rPr>
              <a:t>Ejemplo de recogida de número decimal</a:t>
            </a:r>
          </a:p>
          <a:p>
            <a:pPr marL="114300" indent="0">
              <a:buNone/>
            </a:pPr>
            <a:r>
              <a:rPr lang="es-ES" sz="1400" dirty="0">
                <a:latin typeface="Consolas" panose="020B0609020204030204" pitchFamily="49" charset="0"/>
              </a:rPr>
              <a:t>Otro caso podría ser la recogida de un valor numérico en la que queremos que el usuario escriba un valor que puede ser decimal dentro de un rango.</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Nota: Una forma de forzar al usuario a escribir un valor decimal en un rango sería utilizar en el formulario un control de tipo </a:t>
            </a:r>
            <a:r>
              <a:rPr lang="es-ES" sz="1400" dirty="0" err="1">
                <a:latin typeface="Consolas" panose="020B0609020204030204" pitchFamily="49" charset="0"/>
              </a:rPr>
              <a:t>number</a:t>
            </a:r>
            <a:r>
              <a:rPr lang="es-ES" sz="1400" dirty="0">
                <a:latin typeface="Consolas" panose="020B0609020204030204" pitchFamily="49" charset="0"/>
              </a:rPr>
              <a:t> con los atributos step, min y </a:t>
            </a:r>
            <a:r>
              <a:rPr lang="es-ES" sz="1400" dirty="0" err="1">
                <a:latin typeface="Consolas" panose="020B0609020204030204" pitchFamily="49" charset="0"/>
              </a:rPr>
              <a:t>max</a:t>
            </a:r>
            <a:r>
              <a:rPr lang="es-ES" sz="1400" dirty="0">
                <a:latin typeface="Consolas" panose="020B0609020204030204" pitchFamily="49" charset="0"/>
              </a:rPr>
              <a:t>, pero debemos pensar que siempre podemos sufrir un ataque de inyección y no recibir el control, o recibir una cadena de texto. Para facilitar la prueba de valores incorrectos sin necesidad de editar la URL, el ejemplo siguiente utiliza un control de tipo </a:t>
            </a:r>
            <a:r>
              <a:rPr lang="es-ES" sz="1400" dirty="0" err="1">
                <a:latin typeface="Consolas" panose="020B0609020204030204" pitchFamily="49" charset="0"/>
              </a:rPr>
              <a:t>text</a:t>
            </a:r>
            <a:r>
              <a:rPr lang="es-ES" sz="1400" dirty="0">
                <a:latin typeface="Consolas" panose="020B0609020204030204" pitchFamily="49" charset="0"/>
              </a:rPr>
              <a:t> en vez de </a:t>
            </a:r>
            <a:r>
              <a:rPr lang="es-ES" sz="1400" dirty="0" err="1">
                <a:latin typeface="Consolas" panose="020B0609020204030204" pitchFamily="49" charset="0"/>
              </a:rPr>
              <a:t>number</a:t>
            </a: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="form-recogida-input-number-1-2.php"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&lt;p&gt;Escriba su peso: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text</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="peso"&gt; kg&lt;/p&gt;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&lt;p&gt;&lt;input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250</a:t>
            </a:fld>
            <a:endParaRPr lang="es-ES" dirty="0"/>
          </a:p>
        </p:txBody>
      </p:sp>
    </p:spTree>
    <p:extLst>
      <p:ext uri="{BB962C8B-B14F-4D97-AF65-F5344CB8AC3E}">
        <p14:creationId xmlns:p14="http://schemas.microsoft.com/office/powerpoint/2010/main" val="31129254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143508" y="795600"/>
            <a:ext cx="8856984" cy="3552300"/>
          </a:xfrm>
        </p:spPr>
        <p:txBody>
          <a:bodyPr/>
          <a:lstStyle/>
          <a:p>
            <a:pPr marL="114300" indent="0">
              <a:buNone/>
            </a:pPr>
            <a:r>
              <a:rPr lang="es-ES" sz="1400" dirty="0">
                <a:latin typeface="Consolas" panose="020B0609020204030204" pitchFamily="49" charset="0"/>
              </a:rPr>
              <a:t>En este caso, podemos dar varios avisos distintos:</a:t>
            </a:r>
          </a:p>
          <a:p>
            <a:pPr marL="114300" indent="0">
              <a:buNone/>
            </a:pPr>
            <a:endParaRPr lang="es-ES" sz="1400" dirty="0">
              <a:latin typeface="Consolas" panose="020B0609020204030204" pitchFamily="49" charset="0"/>
            </a:endParaRPr>
          </a:p>
          <a:p>
            <a:pPr marL="114300" indent="0">
              <a:buNone/>
            </a:pPr>
            <a:r>
              <a:rPr lang="es-ES" sz="1400" b="1" dirty="0">
                <a:latin typeface="Consolas" panose="020B0609020204030204" pitchFamily="49" charset="0"/>
              </a:rPr>
              <a:t>Si se deja el campo en blanco:</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($peso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peso.&lt;/p&gt;\n";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251</a:t>
            </a:fld>
            <a:endParaRPr lang="es-ES" dirty="0"/>
          </a:p>
        </p:txBody>
      </p:sp>
    </p:spTree>
    <p:extLst>
      <p:ext uri="{BB962C8B-B14F-4D97-AF65-F5344CB8AC3E}">
        <p14:creationId xmlns:p14="http://schemas.microsoft.com/office/powerpoint/2010/main" val="42226261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323528" y="339502"/>
            <a:ext cx="7998780" cy="3552300"/>
          </a:xfrm>
        </p:spPr>
        <p:txBody>
          <a:bodyPr/>
          <a:lstStyle/>
          <a:p>
            <a:pPr marL="114300" indent="0">
              <a:buNone/>
            </a:pPr>
            <a:r>
              <a:rPr lang="es-ES" sz="1400" b="1" dirty="0">
                <a:latin typeface="Consolas" panose="020B0609020204030204" pitchFamily="49" charset="0"/>
              </a:rPr>
              <a:t>Si no se escribe un número:</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($peso))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peso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p>
          <a:p>
            <a:pPr marL="114300" indent="0">
              <a:buNone/>
            </a:pPr>
            <a:r>
              <a:rPr lang="es-ES" sz="1400" b="1" dirty="0">
                <a:latin typeface="Consolas" panose="020B0609020204030204" pitchFamily="49" charset="0"/>
              </a:rPr>
              <a:t>Si el peso no está entre dos valores (por ejemplo, entre 40 y 150 kg):</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($peso &lt; 40 || $peso &gt; 150)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=\"aviso\"&gt;¿Está seguro de que su peso es $peso kg?&lt;/p&gt;\n";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252</a:t>
            </a:fld>
            <a:endParaRPr lang="es-ES" dirty="0"/>
          </a:p>
        </p:txBody>
      </p:sp>
    </p:spTree>
    <p:extLst>
      <p:ext uri="{BB962C8B-B14F-4D97-AF65-F5344CB8AC3E}">
        <p14:creationId xmlns:p14="http://schemas.microsoft.com/office/powerpoint/2010/main" val="12331595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107504" y="411510"/>
            <a:ext cx="8784976" cy="3552300"/>
          </a:xfrm>
        </p:spPr>
        <p:txBody>
          <a:bodyPr/>
          <a:lstStyle/>
          <a:p>
            <a:pPr marL="114300" indent="0">
              <a:buNone/>
            </a:pPr>
            <a:r>
              <a:rPr lang="es-ES" sz="1400" dirty="0">
                <a:latin typeface="Consolas" panose="020B0609020204030204" pitchFamily="49" charset="0"/>
              </a:rPr>
              <a:t>El orden en que hacemos las comprobaciones es importante: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Es necesario comprobar </a:t>
            </a:r>
            <a:r>
              <a:rPr lang="es-ES" sz="1400" b="1" dirty="0">
                <a:latin typeface="Consolas" panose="020B0609020204030204" pitchFamily="49" charset="0"/>
              </a:rPr>
              <a:t>antes</a:t>
            </a:r>
            <a:r>
              <a:rPr lang="es-ES" sz="1400" dirty="0">
                <a:latin typeface="Consolas" panose="020B0609020204030204" pitchFamily="49" charset="0"/>
              </a:rPr>
              <a:t> si el dato es vacío que si el dato es numérico porque la función </a:t>
            </a:r>
            <a:r>
              <a:rPr lang="es-ES" sz="1400" dirty="0" err="1">
                <a:latin typeface="Consolas" panose="020B0609020204030204" pitchFamily="49" charset="0"/>
              </a:rPr>
              <a:t>is_numeric</a:t>
            </a:r>
            <a:r>
              <a:rPr lang="es-ES" sz="1400" dirty="0">
                <a:latin typeface="Consolas" panose="020B0609020204030204" pitchFamily="49" charset="0"/>
              </a:rPr>
              <a:t>() devuelve false cuando se prueba una cadena vacía. </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Si comprobamos antes si el dato es numérico el programa nos diría simplemente que no hemos escrito un número, cuando es preferible que nos diga que el valor es vacío.</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Es necesario comprobar si el dato es numérico antes de comprobar si está fuera del rango deseado, porque si el dato es una cadena de letras nos diría simplemente que está fuera del rango, cuando es preferible que nos diga que no es un número. </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El motivo es que PHP considera que la cadena de letras está por encima de los números ya que al hacer la comparación los números se convierten a cadenas y las cadenas de números van antes que las cadenas de letras.</a:t>
            </a:r>
          </a:p>
          <a:p>
            <a:pPr marL="114300" indent="0">
              <a:buNone/>
            </a:pPr>
            <a:r>
              <a:rPr lang="es-ES" sz="1400" dirty="0">
                <a:latin typeface="Consolas" panose="020B0609020204030204" pitchFamily="49" charset="0"/>
              </a:rPr>
              <a:t>El proceso de recogida de datos completo podría ser el siguiente:</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253</a:t>
            </a:fld>
            <a:endParaRPr lang="es-ES" dirty="0"/>
          </a:p>
        </p:txBody>
      </p:sp>
    </p:spTree>
    <p:extLst>
      <p:ext uri="{BB962C8B-B14F-4D97-AF65-F5344CB8AC3E}">
        <p14:creationId xmlns:p14="http://schemas.microsoft.com/office/powerpoint/2010/main" val="241374644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FBA19F-8503-8046-AF4D-585C96D90EDC}"/>
              </a:ext>
            </a:extLst>
          </p:cNvPr>
          <p:cNvSpPr>
            <a:spLocks noGrp="1"/>
          </p:cNvSpPr>
          <p:nvPr>
            <p:ph type="body" idx="1"/>
          </p:nvPr>
        </p:nvSpPr>
        <p:spPr>
          <a:xfrm>
            <a:off x="-36512" y="-188462"/>
            <a:ext cx="8856984" cy="3552300"/>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1F8AE22B-49C6-5C30-D1D7-AD005CE25C04}"/>
              </a:ext>
            </a:extLst>
          </p:cNvPr>
          <p:cNvSpPr>
            <a:spLocks noGrp="1"/>
          </p:cNvSpPr>
          <p:nvPr>
            <p:ph type="sldNum" idx="10"/>
          </p:nvPr>
        </p:nvSpPr>
        <p:spPr/>
        <p:txBody>
          <a:bodyPr/>
          <a:lstStyle/>
          <a:p>
            <a:fld id="{00000000-1234-1234-1234-123412341234}" type="slidenum">
              <a:rPr lang="es-ES" smtClean="0"/>
              <a:pPr/>
              <a:t>254</a:t>
            </a:fld>
            <a:endParaRPr lang="es-ES" dirty="0"/>
          </a:p>
        </p:txBody>
      </p:sp>
    </p:spTree>
    <p:extLst>
      <p:ext uri="{BB962C8B-B14F-4D97-AF65-F5344CB8AC3E}">
        <p14:creationId xmlns:p14="http://schemas.microsoft.com/office/powerpoint/2010/main" val="1731120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09C039D-62A2-080E-96A6-98AE286FD5E0}"/>
              </a:ext>
            </a:extLst>
          </p:cNvPr>
          <p:cNvSpPr>
            <a:spLocks noGrp="1"/>
          </p:cNvSpPr>
          <p:nvPr>
            <p:ph type="body" idx="1"/>
          </p:nvPr>
        </p:nvSpPr>
        <p:spPr>
          <a:xfrm>
            <a:off x="35496" y="-164554"/>
            <a:ext cx="8784976" cy="3552300"/>
          </a:xfrm>
        </p:spPr>
        <p:txBody>
          <a:bodyPr/>
          <a:lstStyle/>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$peso = recoge("peso");</a:t>
            </a: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pesoOk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($peso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peso.&lt;/p&gt;\n";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($peso))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peso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($peso &lt; 40 || $peso &gt; 150)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=\"aviso\"&gt;¿Está seguro de que su peso es $peso kg?&lt;/p&gt;\n";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pesoOk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pesoOk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&lt;p&gt;Su peso es &lt;</a:t>
            </a:r>
            <a:r>
              <a:rPr lang="es-ES" sz="1400" dirty="0" err="1">
                <a:latin typeface="Consolas" panose="020B0609020204030204" pitchFamily="49" charset="0"/>
              </a:rPr>
              <a:t>strong</a:t>
            </a:r>
            <a:r>
              <a:rPr lang="es-ES" sz="1400" dirty="0">
                <a:latin typeface="Consolas" panose="020B0609020204030204" pitchFamily="49" charset="0"/>
              </a:rPr>
              <a:t>&gt;$peso&lt;/</a:t>
            </a:r>
            <a:r>
              <a:rPr lang="es-ES" sz="1400" dirty="0" err="1">
                <a:latin typeface="Consolas" panose="020B0609020204030204" pitchFamily="49" charset="0"/>
              </a:rPr>
              <a:t>strong</a:t>
            </a:r>
            <a:r>
              <a:rPr lang="es-ES" sz="1400" dirty="0">
                <a:latin typeface="Consolas" panose="020B0609020204030204" pitchFamily="49" charset="0"/>
              </a:rPr>
              <a:t>&gt; kg.&lt;/p&gt;\n";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2D856C8C-18C8-BAB3-862A-F30E55BCE7B8}"/>
              </a:ext>
            </a:extLst>
          </p:cNvPr>
          <p:cNvSpPr>
            <a:spLocks noGrp="1"/>
          </p:cNvSpPr>
          <p:nvPr>
            <p:ph type="sldNum" idx="10"/>
          </p:nvPr>
        </p:nvSpPr>
        <p:spPr/>
        <p:txBody>
          <a:bodyPr/>
          <a:lstStyle/>
          <a:p>
            <a:fld id="{00000000-1234-1234-1234-123412341234}" type="slidenum">
              <a:rPr lang="es-ES" smtClean="0"/>
              <a:pPr/>
              <a:t>255</a:t>
            </a:fld>
            <a:endParaRPr lang="es-ES" dirty="0"/>
          </a:p>
        </p:txBody>
      </p:sp>
    </p:spTree>
    <p:extLst>
      <p:ext uri="{BB962C8B-B14F-4D97-AF65-F5344CB8AC3E}">
        <p14:creationId xmlns:p14="http://schemas.microsoft.com/office/powerpoint/2010/main" val="23084851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D43CA-466A-2592-9DC5-DFC424797259}"/>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F666CE1-6E85-3B38-6D9C-D68426A39BBA}"/>
              </a:ext>
            </a:extLst>
          </p:cNvPr>
          <p:cNvSpPr>
            <a:spLocks noGrp="1"/>
          </p:cNvSpPr>
          <p:nvPr>
            <p:ph type="body" idx="1"/>
          </p:nvPr>
        </p:nvSpPr>
        <p:spPr>
          <a:xfrm>
            <a:off x="893700" y="1373588"/>
            <a:ext cx="7782756" cy="3552300"/>
          </a:xfrm>
        </p:spPr>
        <p:txBody>
          <a:bodyPr/>
          <a:lstStyle/>
          <a:p>
            <a:pPr marL="114300" indent="0">
              <a:buNone/>
            </a:pPr>
            <a:r>
              <a:rPr lang="es-ES" dirty="0"/>
              <a:t>// Si todo es correcto, ejecución del programa</a:t>
            </a:r>
          </a:p>
          <a:p>
            <a:pPr marL="114300" indent="0">
              <a:buNone/>
            </a:pPr>
            <a:r>
              <a:rPr lang="es-ES" dirty="0" err="1"/>
              <a:t>if</a:t>
            </a:r>
            <a:r>
              <a:rPr lang="es-ES" dirty="0"/>
              <a:t> ($</a:t>
            </a:r>
            <a:r>
              <a:rPr lang="es-ES" dirty="0" err="1"/>
              <a:t>pesoOk</a:t>
            </a:r>
            <a:r>
              <a:rPr lang="es-ES" dirty="0"/>
              <a:t>) {</a:t>
            </a:r>
          </a:p>
          <a:p>
            <a:pPr marL="114300" indent="0">
              <a:buNone/>
            </a:pPr>
            <a:r>
              <a:rPr lang="es-ES" dirty="0"/>
              <a:t>    </a:t>
            </a:r>
            <a:r>
              <a:rPr lang="es-ES" dirty="0" err="1"/>
              <a:t>print</a:t>
            </a:r>
            <a:r>
              <a:rPr lang="es-ES" dirty="0"/>
              <a:t> "  &lt;p&gt;Su peso es &lt;</a:t>
            </a:r>
            <a:r>
              <a:rPr lang="es-ES" dirty="0" err="1"/>
              <a:t>strong</a:t>
            </a:r>
            <a:r>
              <a:rPr lang="es-ES" dirty="0"/>
              <a:t>&gt;$peso&lt;/</a:t>
            </a:r>
            <a:r>
              <a:rPr lang="es-ES" dirty="0" err="1"/>
              <a:t>strong</a:t>
            </a:r>
            <a:r>
              <a:rPr lang="es-ES" dirty="0"/>
              <a:t>&gt; kg.&lt;/p&gt;\n";</a:t>
            </a:r>
          </a:p>
          <a:p>
            <a:pPr marL="114300" indent="0">
              <a:buNone/>
            </a:pPr>
            <a:r>
              <a:rPr lang="es-ES" dirty="0"/>
              <a:t>    </a:t>
            </a:r>
            <a:r>
              <a:rPr lang="es-ES" dirty="0" err="1"/>
              <a:t>print</a:t>
            </a:r>
            <a:r>
              <a:rPr lang="es-ES" dirty="0"/>
              <a:t> "\n";</a:t>
            </a:r>
          </a:p>
          <a:p>
            <a:pPr marL="114300" indent="0">
              <a:buNone/>
            </a:pPr>
            <a:r>
              <a:rPr lang="es-ES" dirty="0"/>
              <a:t>}</a:t>
            </a:r>
          </a:p>
          <a:p>
            <a:pPr marL="114300" indent="0">
              <a:buNone/>
            </a:pPr>
            <a:r>
              <a:rPr lang="es-ES" dirty="0"/>
              <a:t>?&gt;</a:t>
            </a:r>
          </a:p>
          <a:p>
            <a:pPr marL="114300" indent="0">
              <a:buNone/>
            </a:pPr>
            <a:endParaRPr lang="es-ES" dirty="0"/>
          </a:p>
        </p:txBody>
      </p:sp>
      <p:sp>
        <p:nvSpPr>
          <p:cNvPr id="4" name="Marcador de número de diapositiva 3">
            <a:extLst>
              <a:ext uri="{FF2B5EF4-FFF2-40B4-BE49-F238E27FC236}">
                <a16:creationId xmlns:a16="http://schemas.microsoft.com/office/drawing/2014/main" id="{56B631D6-7234-378B-1964-25D15FC61D34}"/>
              </a:ext>
            </a:extLst>
          </p:cNvPr>
          <p:cNvSpPr>
            <a:spLocks noGrp="1"/>
          </p:cNvSpPr>
          <p:nvPr>
            <p:ph type="sldNum" idx="10"/>
          </p:nvPr>
        </p:nvSpPr>
        <p:spPr/>
        <p:txBody>
          <a:bodyPr/>
          <a:lstStyle/>
          <a:p>
            <a:fld id="{00000000-1234-1234-1234-123412341234}" type="slidenum">
              <a:rPr lang="es-ES" smtClean="0"/>
              <a:pPr/>
              <a:t>256</a:t>
            </a:fld>
            <a:endParaRPr lang="es-ES" dirty="0"/>
          </a:p>
        </p:txBody>
      </p:sp>
    </p:spTree>
    <p:extLst>
      <p:ext uri="{BB962C8B-B14F-4D97-AF65-F5344CB8AC3E}">
        <p14:creationId xmlns:p14="http://schemas.microsoft.com/office/powerpoint/2010/main" val="1942334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lgn="just">
              <a:buNone/>
            </a:pPr>
            <a:r>
              <a:rPr lang="es-ES" sz="1100" b="1" i="0" dirty="0">
                <a:solidFill>
                  <a:srgbClr val="000000"/>
                </a:solidFill>
                <a:effectLst/>
                <a:latin typeface="Arial" panose="020B0604020202020204" pitchFamily="34" charset="0"/>
              </a:rPr>
              <a:t>Ejemplo de recogida de número entero positivo</a:t>
            </a:r>
          </a:p>
          <a:p>
            <a:pPr marL="114300" indent="0" algn="just">
              <a:buNone/>
            </a:pPr>
            <a:r>
              <a:rPr lang="es-ES" sz="1100" b="0" i="0" dirty="0">
                <a:solidFill>
                  <a:srgbClr val="000000"/>
                </a:solidFill>
                <a:effectLst/>
                <a:latin typeface="Arial" panose="020B0604020202020204" pitchFamily="34" charset="0"/>
              </a:rPr>
              <a:t>Otro caso podría ser la recogida de un valor numérico en la que queremos que el usuario escriba un valor entero (no decimal) positivo.</a:t>
            </a:r>
          </a:p>
          <a:p>
            <a:pPr marL="114300" indent="0" algn="just">
              <a:buNone/>
            </a:pPr>
            <a:r>
              <a:rPr lang="es-ES" sz="1100" b="1" i="0" dirty="0">
                <a:solidFill>
                  <a:srgbClr val="000000"/>
                </a:solidFill>
                <a:effectLst/>
                <a:latin typeface="Arial" panose="020B0604020202020204" pitchFamily="34" charset="0"/>
              </a:rPr>
              <a:t>Nota</a:t>
            </a:r>
            <a:r>
              <a:rPr lang="es-ES" sz="1100" b="0" i="0" dirty="0">
                <a:solidFill>
                  <a:srgbClr val="000000"/>
                </a:solidFill>
                <a:effectLst/>
                <a:latin typeface="Arial" panose="020B0604020202020204" pitchFamily="34" charset="0"/>
              </a:rPr>
              <a:t>: Una forma de forzar al usuario a escribir un valor entero en un rango sería utilizar en el formulario un control de tipo </a:t>
            </a:r>
            <a:r>
              <a:rPr lang="es-ES" sz="1100" b="0" i="0" dirty="0" err="1">
                <a:solidFill>
                  <a:srgbClr val="911F00"/>
                </a:solidFill>
                <a:effectLst/>
                <a:latin typeface="Arial" panose="020B0604020202020204" pitchFamily="34" charset="0"/>
              </a:rPr>
              <a:t>number</a:t>
            </a:r>
            <a:r>
              <a:rPr lang="es-ES" sz="1100" b="0" i="0" dirty="0">
                <a:solidFill>
                  <a:srgbClr val="000000"/>
                </a:solidFill>
                <a:effectLst/>
                <a:latin typeface="Arial" panose="020B0604020202020204" pitchFamily="34" charset="0"/>
              </a:rPr>
              <a:t> con los atributos </a:t>
            </a:r>
            <a:r>
              <a:rPr lang="es-ES" sz="1100" b="0" i="0" dirty="0">
                <a:solidFill>
                  <a:srgbClr val="FF0000"/>
                </a:solidFill>
                <a:effectLst/>
                <a:latin typeface="Arial" panose="020B0604020202020204" pitchFamily="34" charset="0"/>
              </a:rPr>
              <a:t>min</a:t>
            </a:r>
            <a:r>
              <a:rPr lang="es-ES" sz="1100" b="0" i="0" dirty="0">
                <a:solidFill>
                  <a:srgbClr val="000000"/>
                </a:solidFill>
                <a:effectLst/>
                <a:latin typeface="Arial" panose="020B0604020202020204" pitchFamily="34" charset="0"/>
              </a:rPr>
              <a:t> y </a:t>
            </a:r>
            <a:r>
              <a:rPr lang="es-ES" sz="1100" b="0" i="0" dirty="0" err="1">
                <a:solidFill>
                  <a:srgbClr val="FF0000"/>
                </a:solidFill>
                <a:effectLst/>
                <a:latin typeface="Arial" panose="020B0604020202020204" pitchFamily="34" charset="0"/>
              </a:rPr>
              <a:t>max</a:t>
            </a:r>
            <a:r>
              <a:rPr lang="es-ES" sz="1100" b="0" i="0" dirty="0">
                <a:solidFill>
                  <a:srgbClr val="000000"/>
                </a:solidFill>
                <a:effectLst/>
                <a:latin typeface="Arial" panose="020B0604020202020204" pitchFamily="34" charset="0"/>
              </a:rPr>
              <a:t>, pero debemos pensar que siempre podemos sufrir un ataque de inyección y no recibir el control, o recibir un valor decimal o una cadena de texto. Para facilitar la prueba de valores incorrectos sin necesidad de editar la URL, el ejemplo siguiente utiliza un control de tipo </a:t>
            </a:r>
            <a:r>
              <a:rPr lang="es-ES" sz="1100" b="0" i="0" dirty="0" err="1">
                <a:solidFill>
                  <a:srgbClr val="911F00"/>
                </a:solidFill>
                <a:effectLst/>
                <a:latin typeface="Arial" panose="020B0604020202020204" pitchFamily="34" charset="0"/>
              </a:rPr>
              <a:t>text</a:t>
            </a:r>
            <a:r>
              <a:rPr lang="es-ES" sz="1100" b="0" i="0" dirty="0">
                <a:solidFill>
                  <a:srgbClr val="000000"/>
                </a:solidFill>
                <a:effectLst/>
                <a:latin typeface="Arial" panose="020B0604020202020204" pitchFamily="34" charset="0"/>
              </a:rPr>
              <a:t> en vez de </a:t>
            </a:r>
            <a:r>
              <a:rPr lang="es-ES" sz="1100" b="0" i="0" dirty="0" err="1">
                <a:solidFill>
                  <a:srgbClr val="911F00"/>
                </a:solidFill>
                <a:effectLst/>
                <a:latin typeface="Arial" panose="020B0604020202020204" pitchFamily="34" charset="0"/>
              </a:rPr>
              <a:t>number</a:t>
            </a:r>
            <a:r>
              <a:rPr lang="es-ES" sz="1100" b="0" i="0" dirty="0">
                <a:solidFill>
                  <a:srgbClr val="000000"/>
                </a:solidFill>
                <a:effectLst/>
                <a:latin typeface="Arial" panose="020B0604020202020204" pitchFamily="34" charset="0"/>
              </a:rPr>
              <a:t>.</a:t>
            </a:r>
          </a:p>
          <a:p>
            <a:pPr marL="114300" indent="0" algn="just">
              <a:buNone/>
            </a:pPr>
            <a:endParaRPr lang="es-ES" sz="1100" b="0" i="0" dirty="0">
              <a:solidFill>
                <a:srgbClr val="000000"/>
              </a:solidFill>
              <a:effectLst/>
              <a:latin typeface="Arial" panose="020B0604020202020204" pitchFamily="34"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="form-recogida-input-number-2-2.php"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&lt;p&gt;Escriba su edad: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text</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="edad"&gt; años&lt;/p&gt;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&lt;p&gt;&lt;input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257</a:t>
            </a:fld>
            <a:endParaRPr lang="es-ES" dirty="0"/>
          </a:p>
        </p:txBody>
      </p:sp>
      <p:graphicFrame>
        <p:nvGraphicFramePr>
          <p:cNvPr id="5" name="Objeto 4">
            <a:extLst>
              <a:ext uri="{FF2B5EF4-FFF2-40B4-BE49-F238E27FC236}">
                <a16:creationId xmlns:a16="http://schemas.microsoft.com/office/drawing/2014/main" id="{A53F42E1-D233-0574-E86D-D04FB651B61F}"/>
              </a:ext>
            </a:extLst>
          </p:cNvPr>
          <p:cNvGraphicFramePr>
            <a:graphicFrameLocks noChangeAspect="1"/>
          </p:cNvGraphicFramePr>
          <p:nvPr>
            <p:extLst>
              <p:ext uri="{D42A27DB-BD31-4B8C-83A1-F6EECF244321}">
                <p14:modId xmlns:p14="http://schemas.microsoft.com/office/powerpoint/2010/main" val="2675765692"/>
              </p:ext>
            </p:extLst>
          </p:nvPr>
        </p:nvGraphicFramePr>
        <p:xfrm>
          <a:off x="4572000" y="3224758"/>
          <a:ext cx="4552950" cy="1219200"/>
        </p:xfrm>
        <a:graphic>
          <a:graphicData uri="http://schemas.openxmlformats.org/presentationml/2006/ole">
            <mc:AlternateContent xmlns:mc="http://schemas.openxmlformats.org/markup-compatibility/2006">
              <mc:Choice xmlns:v="urn:schemas-microsoft-com:vml" Requires="v">
                <p:oleObj name="Bitmap Image" r:id="rId2" imgW="4552920" imgH="1219320" progId="PBrush">
                  <p:embed/>
                </p:oleObj>
              </mc:Choice>
              <mc:Fallback>
                <p:oleObj name="Bitmap Image" r:id="rId2" imgW="4552920" imgH="1219320" progId="PBrush">
                  <p:embed/>
                  <p:pic>
                    <p:nvPicPr>
                      <p:cNvPr id="0" name=""/>
                      <p:cNvPicPr/>
                      <p:nvPr/>
                    </p:nvPicPr>
                    <p:blipFill>
                      <a:blip r:embed="rId3"/>
                      <a:stretch>
                        <a:fillRect/>
                      </a:stretch>
                    </p:blipFill>
                    <p:spPr>
                      <a:xfrm>
                        <a:off x="4572000" y="3224758"/>
                        <a:ext cx="4552950" cy="1219200"/>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002FEC64-E401-2F90-D928-BEF471F92940}"/>
              </a:ext>
            </a:extLst>
          </p:cNvPr>
          <p:cNvSpPr txBox="1"/>
          <p:nvPr/>
        </p:nvSpPr>
        <p:spPr>
          <a:xfrm>
            <a:off x="467544" y="3723878"/>
            <a:ext cx="4583622" cy="523220"/>
          </a:xfrm>
          <a:prstGeom prst="rect">
            <a:avLst/>
          </a:prstGeom>
          <a:noFill/>
        </p:spPr>
        <p:txBody>
          <a:bodyPr wrap="square">
            <a:spAutoFit/>
          </a:bodyPr>
          <a:lstStyle/>
          <a:p>
            <a:pPr algn="l"/>
            <a:r>
              <a:rPr lang="es-ES" b="0" i="0" dirty="0">
                <a:solidFill>
                  <a:srgbClr val="FF0000"/>
                </a:solidFill>
                <a:effectLst/>
                <a:latin typeface="Times New Roman" panose="02020603050405020304" pitchFamily="18" charset="0"/>
              </a:rPr>
              <a:t>No ha escrito su edad.</a:t>
            </a:r>
          </a:p>
          <a:p>
            <a:pPr algn="l"/>
            <a:r>
              <a:rPr lang="es-ES" b="0" i="0" dirty="0">
                <a:solidFill>
                  <a:srgbClr val="000000"/>
                </a:solidFill>
                <a:effectLst/>
                <a:latin typeface="Times New Roman" panose="02020603050405020304" pitchFamily="18" charset="0"/>
              </a:rPr>
              <a:t>Volver al formulario.</a:t>
            </a:r>
          </a:p>
        </p:txBody>
      </p:sp>
      <p:sp>
        <p:nvSpPr>
          <p:cNvPr id="9" name="CuadroTexto 8">
            <a:extLst>
              <a:ext uri="{FF2B5EF4-FFF2-40B4-BE49-F238E27FC236}">
                <a16:creationId xmlns:a16="http://schemas.microsoft.com/office/drawing/2014/main" id="{49AE8F39-E29F-CC51-F80C-5B3B0C37D068}"/>
              </a:ext>
            </a:extLst>
          </p:cNvPr>
          <p:cNvSpPr txBox="1"/>
          <p:nvPr/>
        </p:nvSpPr>
        <p:spPr>
          <a:xfrm>
            <a:off x="179512" y="4247098"/>
            <a:ext cx="4583622" cy="523220"/>
          </a:xfrm>
          <a:prstGeom prst="rect">
            <a:avLst/>
          </a:prstGeom>
          <a:noFill/>
        </p:spPr>
        <p:txBody>
          <a:bodyPr wrap="square">
            <a:spAutoFit/>
          </a:bodyPr>
          <a:lstStyle/>
          <a:p>
            <a:pPr algn="l"/>
            <a:r>
              <a:rPr lang="es-ES" b="0" i="0" dirty="0">
                <a:solidFill>
                  <a:srgbClr val="FF0000"/>
                </a:solidFill>
                <a:effectLst/>
                <a:latin typeface="Times New Roman" panose="02020603050405020304" pitchFamily="18" charset="0"/>
              </a:rPr>
              <a:t>No ha escrito su edad como número entero positivo.</a:t>
            </a:r>
          </a:p>
          <a:p>
            <a:pPr algn="l"/>
            <a:r>
              <a:rPr lang="es-ES" b="0" i="0" dirty="0">
                <a:solidFill>
                  <a:srgbClr val="000000"/>
                </a:solidFill>
                <a:effectLst/>
                <a:latin typeface="Times New Roman" panose="02020603050405020304" pitchFamily="18" charset="0"/>
              </a:rPr>
              <a:t>Volver al formulario.</a:t>
            </a:r>
          </a:p>
        </p:txBody>
      </p:sp>
    </p:spTree>
    <p:extLst>
      <p:ext uri="{BB962C8B-B14F-4D97-AF65-F5344CB8AC3E}">
        <p14:creationId xmlns:p14="http://schemas.microsoft.com/office/powerpoint/2010/main" val="38508043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r>
              <a:rPr lang="es-ES" sz="1400" dirty="0">
                <a:latin typeface="Consolas" panose="020B0609020204030204" pitchFamily="49" charset="0"/>
              </a:rPr>
              <a:t>Este caso es similar al caso anterior de números decimales, pero añadiendo la comprobación de los números decimales (esta comprobación la tendríamos que hacer después de haber comprobado que se trata de un número y antes de </a:t>
            </a:r>
            <a:r>
              <a:rPr lang="es-ES" sz="1400" dirty="0" err="1">
                <a:latin typeface="Consolas" panose="020B0609020204030204" pitchFamily="49" charset="0"/>
              </a:rPr>
              <a:t>comproabr</a:t>
            </a:r>
            <a:r>
              <a:rPr lang="es-ES" sz="1400" dirty="0">
                <a:latin typeface="Consolas" panose="020B0609020204030204" pitchFamily="49" charset="0"/>
              </a:rPr>
              <a:t> si está fuera del rango deseado):</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Si se escribe un número entero positivo:</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ctype_digit</a:t>
            </a:r>
            <a:r>
              <a:rPr lang="es-ES" sz="1400" dirty="0">
                <a:latin typeface="Consolas" panose="020B0609020204030204" pitchFamily="49" charset="0"/>
              </a:rPr>
              <a:t>($edad))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edad como número entero positivo.&lt;/p&gt;\n";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a:p>
            <a:pPr marL="114300" indent="0">
              <a:buNone/>
            </a:pPr>
            <a:r>
              <a:rPr lang="es-ES" sz="1400" dirty="0">
                <a:latin typeface="Consolas" panose="020B0609020204030204" pitchFamily="49" charset="0"/>
              </a:rPr>
              <a:t>El proceso de recogida de datos completo podría ser el siguiente:</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258</a:t>
            </a:fld>
            <a:endParaRPr lang="es-ES" dirty="0"/>
          </a:p>
        </p:txBody>
      </p:sp>
    </p:spTree>
    <p:extLst>
      <p:ext uri="{BB962C8B-B14F-4D97-AF65-F5344CB8AC3E}">
        <p14:creationId xmlns:p14="http://schemas.microsoft.com/office/powerpoint/2010/main" val="17894168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51470"/>
            <a:ext cx="8843302" cy="4104456"/>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259</a:t>
            </a:fld>
            <a:endParaRPr lang="es-ES" dirty="0"/>
          </a:p>
        </p:txBody>
      </p:sp>
    </p:spTree>
    <p:extLst>
      <p:ext uri="{BB962C8B-B14F-4D97-AF65-F5344CB8AC3E}">
        <p14:creationId xmlns:p14="http://schemas.microsoft.com/office/powerpoint/2010/main" val="1805127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26</a:t>
            </a:fld>
            <a:endParaRPr lang="es-ES" dirty="0"/>
          </a:p>
        </p:txBody>
      </p:sp>
      <p:sp>
        <p:nvSpPr>
          <p:cNvPr id="6" name="CuadroTexto 5">
            <a:extLst>
              <a:ext uri="{FF2B5EF4-FFF2-40B4-BE49-F238E27FC236}">
                <a16:creationId xmlns:a16="http://schemas.microsoft.com/office/drawing/2014/main" id="{46C2B389-9E18-86A3-E858-03FB3075BC9C}"/>
              </a:ext>
            </a:extLst>
          </p:cNvPr>
          <p:cNvSpPr txBox="1"/>
          <p:nvPr/>
        </p:nvSpPr>
        <p:spPr>
          <a:xfrm>
            <a:off x="251520" y="830125"/>
            <a:ext cx="7776864" cy="2677656"/>
          </a:xfrm>
          <a:prstGeom prst="rect">
            <a:avLst/>
          </a:prstGeom>
          <a:noFill/>
        </p:spPr>
        <p:txBody>
          <a:bodyPr wrap="square">
            <a:spAutoFit/>
          </a:bodyPr>
          <a:lstStyle/>
          <a:p>
            <a:r>
              <a:rPr lang="es-ES" dirty="0">
                <a:solidFill>
                  <a:schemeClr val="dk1"/>
                </a:solidFill>
                <a:latin typeface="Lato"/>
                <a:ea typeface="Lato"/>
                <a:cs typeface="Lato"/>
              </a:rPr>
              <a:t>Los controles ocultos se pueden utilizar, por ejemplo, para dividir en varias páginas un formulario largo. </a:t>
            </a:r>
          </a:p>
          <a:p>
            <a:endParaRPr lang="es-ES" dirty="0">
              <a:solidFill>
                <a:schemeClr val="dk1"/>
              </a:solidFill>
              <a:latin typeface="Lato"/>
              <a:ea typeface="Lato"/>
              <a:cs typeface="Lato"/>
            </a:endParaRPr>
          </a:p>
          <a:p>
            <a:r>
              <a:rPr lang="es-ES" dirty="0">
                <a:solidFill>
                  <a:schemeClr val="dk1"/>
                </a:solidFill>
                <a:latin typeface="Lato"/>
                <a:ea typeface="Lato"/>
                <a:cs typeface="Lato"/>
              </a:rPr>
              <a:t>El problema de dividir en varias páginas es que cada página es independiente de las demás y HTML no permite relacionar una con otra por lo que no se sabría que la información enviada en el segundo formulario completa la del primero (los lenguajes de programación de servidor, como PHP, sí que disponen de mecanismos para relacionar unas páginas con otras, por ejemplo mediante cookies o sesiones). </a:t>
            </a:r>
          </a:p>
          <a:p>
            <a:endParaRPr lang="es-ES" dirty="0">
              <a:solidFill>
                <a:schemeClr val="dk1"/>
              </a:solidFill>
              <a:latin typeface="Lato"/>
              <a:ea typeface="Lato"/>
              <a:cs typeface="Lato"/>
            </a:endParaRPr>
          </a:p>
          <a:p>
            <a:r>
              <a:rPr lang="es-ES" dirty="0">
                <a:solidFill>
                  <a:schemeClr val="dk1"/>
                </a:solidFill>
                <a:latin typeface="Lato"/>
                <a:ea typeface="Lato"/>
                <a:cs typeface="Lato"/>
              </a:rPr>
              <a:t>Una solución es guardar en el segundo formulario la información enviada en el primer formulario en controles ocultos, de manera que cuando el usuario envía el segundo formulario, está enviando a la vez la información del primero y así sucesivamente en los siguientes formularios.</a:t>
            </a:r>
          </a:p>
        </p:txBody>
      </p:sp>
    </p:spTree>
    <p:extLst>
      <p:ext uri="{BB962C8B-B14F-4D97-AF65-F5344CB8AC3E}">
        <p14:creationId xmlns:p14="http://schemas.microsoft.com/office/powerpoint/2010/main" val="128734015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21186" y="123478"/>
            <a:ext cx="8843302" cy="4104456"/>
          </a:xfrm>
        </p:spPr>
        <p:txBody>
          <a:bodyPr/>
          <a:lstStyle/>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$edad = recoge("edad");</a:t>
            </a: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edadOk</a:t>
            </a:r>
            <a:r>
              <a:rPr lang="es-ES" sz="1400" dirty="0">
                <a:latin typeface="Consolas" panose="020B0609020204030204" pitchFamily="49" charset="0"/>
              </a:rPr>
              <a:t> = false;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($edad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edad.&lt;/p&gt;\n";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($edad))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edad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ctype_digit</a:t>
            </a:r>
            <a:r>
              <a:rPr lang="es-ES" sz="1400" dirty="0">
                <a:latin typeface="Consolas" panose="020B0609020204030204" pitchFamily="49" charset="0"/>
              </a:rPr>
              <a:t>($edad))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su edad como número entero positivo.&lt;/p&gt;\n";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260</a:t>
            </a:fld>
            <a:endParaRPr lang="es-ES" dirty="0"/>
          </a:p>
        </p:txBody>
      </p:sp>
    </p:spTree>
    <p:extLst>
      <p:ext uri="{BB962C8B-B14F-4D97-AF65-F5344CB8AC3E}">
        <p14:creationId xmlns:p14="http://schemas.microsoft.com/office/powerpoint/2010/main" val="26833717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21186" y="123478"/>
            <a:ext cx="8843302" cy="4104456"/>
          </a:xfrm>
        </p:spPr>
        <p:txBody>
          <a:bodyPr/>
          <a:lstStyle/>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($edad &lt; 5 || $edad &gt; 120)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=\"aviso\"&gt;¿Está seguro de que su edad es $edad?&lt;/p&gt;\n";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edadOk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edadOk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&lt;p&gt;Su edad es &lt;</a:t>
            </a:r>
            <a:r>
              <a:rPr lang="es-ES" sz="1400" dirty="0" err="1">
                <a:latin typeface="Consolas" panose="020B0609020204030204" pitchFamily="49" charset="0"/>
              </a:rPr>
              <a:t>strong</a:t>
            </a:r>
            <a:r>
              <a:rPr lang="es-ES" sz="1400" dirty="0">
                <a:latin typeface="Consolas" panose="020B0609020204030204" pitchFamily="49" charset="0"/>
              </a:rPr>
              <a:t>&gt;$edad&lt;/</a:t>
            </a:r>
            <a:r>
              <a:rPr lang="es-ES" sz="1400" dirty="0" err="1">
                <a:latin typeface="Consolas" panose="020B0609020204030204" pitchFamily="49" charset="0"/>
              </a:rPr>
              <a:t>strong</a:t>
            </a:r>
            <a:r>
              <a:rPr lang="es-ES" sz="1400" dirty="0">
                <a:latin typeface="Consolas" panose="020B0609020204030204" pitchFamily="49" charset="0"/>
              </a:rPr>
              <a:t>&gt; años.&lt;/p&gt;\n";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261</a:t>
            </a:fld>
            <a:endParaRPr lang="es-ES" dirty="0"/>
          </a:p>
        </p:txBody>
      </p:sp>
    </p:spTree>
    <p:extLst>
      <p:ext uri="{BB962C8B-B14F-4D97-AF65-F5344CB8AC3E}">
        <p14:creationId xmlns:p14="http://schemas.microsoft.com/office/powerpoint/2010/main" val="36999568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0" y="0"/>
            <a:ext cx="8764038" cy="4104456"/>
          </a:xfrm>
        </p:spPr>
        <p:txBody>
          <a:bodyPr/>
          <a:lstStyle/>
          <a:p>
            <a:pPr marL="114300" indent="0">
              <a:buNone/>
            </a:pPr>
            <a:r>
              <a:rPr lang="es-ES" sz="1400" b="1" dirty="0">
                <a:latin typeface="Consolas" panose="020B0609020204030204" pitchFamily="49" charset="0"/>
              </a:rPr>
              <a:t>Ejemplo de recogida de botón radio</a:t>
            </a:r>
          </a:p>
          <a:p>
            <a:pPr marL="114300" indent="0">
              <a:buNone/>
            </a:pPr>
            <a:r>
              <a:rPr lang="es-ES" sz="1400" dirty="0">
                <a:latin typeface="Consolas" panose="020B0609020204030204" pitchFamily="49" charset="0"/>
              </a:rPr>
              <a:t>Otro caso podría ser la recogida de un botón radio en la que queremos que el usuario haya elegido alguna de las opciones propuestas.</a:t>
            </a:r>
          </a:p>
          <a:p>
            <a:pPr marL="114300" indent="0">
              <a:buNone/>
            </a:pPr>
            <a:r>
              <a:rPr lang="es-ES" sz="1400" dirty="0">
                <a:latin typeface="Consolas" panose="020B0609020204030204" pitchFamily="49" charset="0"/>
              </a:rPr>
              <a:t>Nota: Una forma de forzar al usuario a escribir un valor entero en un rango sería utilizar el atributo </a:t>
            </a:r>
            <a:r>
              <a:rPr lang="es-ES" sz="1400" b="1" dirty="0" err="1">
                <a:latin typeface="Consolas" panose="020B0609020204030204" pitchFamily="49" charset="0"/>
              </a:rPr>
              <a:t>required</a:t>
            </a:r>
            <a:r>
              <a:rPr lang="es-ES" sz="1400" dirty="0">
                <a:latin typeface="Consolas" panose="020B0609020204030204" pitchFamily="49" charset="0"/>
              </a:rPr>
              <a:t>, pero debemos pensar que siempre podemos sufrir un ataque de inyección y no recibir el control o recibir un valor distinto a los esperados. En el ejemplo siguiente, para poder forzar el envío de valores distintos a los que ofrece el formulario debemos manipular la URL y para ello debemos abrir el ejemplo en una nueva pestaña.</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="form-recogida-input-radio-2.php"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¿Le gusta este formulario?</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="gusta" </a:t>
            </a:r>
            <a:r>
              <a:rPr lang="es-ES" sz="1400" dirty="0" err="1">
                <a:latin typeface="Consolas" panose="020B0609020204030204" pitchFamily="49" charset="0"/>
              </a:rPr>
              <a:t>value</a:t>
            </a:r>
            <a:r>
              <a:rPr lang="es-ES" sz="1400" dirty="0">
                <a:latin typeface="Consolas" panose="020B0609020204030204" pitchFamily="49" charset="0"/>
              </a:rPr>
              <a:t>="Sí"&gt; Sí</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="gusta" </a:t>
            </a:r>
            <a:r>
              <a:rPr lang="es-ES" sz="1400" dirty="0" err="1">
                <a:latin typeface="Consolas" panose="020B0609020204030204" pitchFamily="49" charset="0"/>
              </a:rPr>
              <a:t>value</a:t>
            </a:r>
            <a:r>
              <a:rPr lang="es-ES" sz="1400" dirty="0">
                <a:latin typeface="Consolas" panose="020B0609020204030204" pitchFamily="49" charset="0"/>
              </a:rPr>
              <a:t>="No"&gt; No</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reset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="Borrar"&gt;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262</a:t>
            </a:fld>
            <a:endParaRPr lang="es-ES" dirty="0"/>
          </a:p>
        </p:txBody>
      </p:sp>
    </p:spTree>
    <p:extLst>
      <p:ext uri="{BB962C8B-B14F-4D97-AF65-F5344CB8AC3E}">
        <p14:creationId xmlns:p14="http://schemas.microsoft.com/office/powerpoint/2010/main" val="33745752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r>
              <a:rPr lang="es-ES" sz="1400" dirty="0">
                <a:latin typeface="Consolas" panose="020B0609020204030204" pitchFamily="49" charset="0"/>
              </a:rPr>
              <a:t>Enlace a ejemplo</a:t>
            </a:r>
          </a:p>
          <a:p>
            <a:pPr marL="114300" indent="0">
              <a:buNone/>
            </a:pPr>
            <a:r>
              <a:rPr lang="es-ES" sz="1400" dirty="0">
                <a:latin typeface="Consolas" panose="020B0609020204030204" pitchFamily="49" charset="0"/>
              </a:rPr>
              <a:t>En este caso mostraremos únicamente dos avisos: si no se ha marcado ninguna opción o si se ha recibido un valor que no corresponde a ninguna de las opciones del control en el formulario.</a:t>
            </a:r>
          </a:p>
          <a:p>
            <a:pPr marL="114300" indent="0">
              <a:buNone/>
            </a:pP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263</a:t>
            </a:fld>
            <a:endParaRPr lang="es-ES" dirty="0"/>
          </a:p>
        </p:txBody>
      </p:sp>
      <p:graphicFrame>
        <p:nvGraphicFramePr>
          <p:cNvPr id="2" name="Objeto 1">
            <a:extLst>
              <a:ext uri="{FF2B5EF4-FFF2-40B4-BE49-F238E27FC236}">
                <a16:creationId xmlns:a16="http://schemas.microsoft.com/office/drawing/2014/main" id="{B2570E8E-6EB1-33E7-319E-12F8B77BA793}"/>
              </a:ext>
            </a:extLst>
          </p:cNvPr>
          <p:cNvGraphicFramePr>
            <a:graphicFrameLocks noChangeAspect="1"/>
          </p:cNvGraphicFramePr>
          <p:nvPr>
            <p:extLst>
              <p:ext uri="{D42A27DB-BD31-4B8C-83A1-F6EECF244321}">
                <p14:modId xmlns:p14="http://schemas.microsoft.com/office/powerpoint/2010/main" val="367484370"/>
              </p:ext>
            </p:extLst>
          </p:nvPr>
        </p:nvGraphicFramePr>
        <p:xfrm>
          <a:off x="3949438" y="1707654"/>
          <a:ext cx="4540250" cy="2616200"/>
        </p:xfrm>
        <a:graphic>
          <a:graphicData uri="http://schemas.openxmlformats.org/presentationml/2006/ole">
            <mc:AlternateContent xmlns:mc="http://schemas.openxmlformats.org/markup-compatibility/2006">
              <mc:Choice xmlns:v="urn:schemas-microsoft-com:vml" Requires="v">
                <p:oleObj name="Bitmap Image" r:id="rId2" imgW="4540320" imgH="2616120" progId="PBrush">
                  <p:embed/>
                </p:oleObj>
              </mc:Choice>
              <mc:Fallback>
                <p:oleObj name="Bitmap Image" r:id="rId2" imgW="4540320" imgH="2616120" progId="PBrush">
                  <p:embed/>
                  <p:pic>
                    <p:nvPicPr>
                      <p:cNvPr id="0" name=""/>
                      <p:cNvPicPr/>
                      <p:nvPr/>
                    </p:nvPicPr>
                    <p:blipFill>
                      <a:blip r:embed="rId3"/>
                      <a:stretch>
                        <a:fillRect/>
                      </a:stretch>
                    </p:blipFill>
                    <p:spPr>
                      <a:xfrm>
                        <a:off x="3949438" y="1707654"/>
                        <a:ext cx="4540250" cy="2616200"/>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0A743B3F-4D4F-5FA1-790C-B3520C65EAE3}"/>
              </a:ext>
            </a:extLst>
          </p:cNvPr>
          <p:cNvSpPr txBox="1"/>
          <p:nvPr/>
        </p:nvSpPr>
        <p:spPr>
          <a:xfrm>
            <a:off x="411856" y="2571750"/>
            <a:ext cx="4583622" cy="523220"/>
          </a:xfrm>
          <a:prstGeom prst="rect">
            <a:avLst/>
          </a:prstGeom>
          <a:noFill/>
        </p:spPr>
        <p:txBody>
          <a:bodyPr wrap="square">
            <a:spAutoFit/>
          </a:bodyPr>
          <a:lstStyle/>
          <a:p>
            <a:pPr algn="l"/>
            <a:r>
              <a:rPr lang="es-ES" b="0" i="0" dirty="0">
                <a:solidFill>
                  <a:srgbClr val="FF0000"/>
                </a:solidFill>
                <a:effectLst/>
                <a:latin typeface="Times New Roman" panose="02020603050405020304" pitchFamily="18" charset="0"/>
              </a:rPr>
              <a:t>No ha indicado si le gusta el formulario.</a:t>
            </a:r>
          </a:p>
          <a:p>
            <a:pPr algn="l"/>
            <a:r>
              <a:rPr lang="es-ES" b="0" i="0" dirty="0">
                <a:solidFill>
                  <a:srgbClr val="000000"/>
                </a:solidFill>
                <a:effectLst/>
                <a:latin typeface="Times New Roman" panose="02020603050405020304" pitchFamily="18" charset="0"/>
              </a:rPr>
              <a:t>Volver al formulario.</a:t>
            </a:r>
          </a:p>
        </p:txBody>
      </p:sp>
      <p:sp>
        <p:nvSpPr>
          <p:cNvPr id="8" name="CuadroTexto 7">
            <a:extLst>
              <a:ext uri="{FF2B5EF4-FFF2-40B4-BE49-F238E27FC236}">
                <a16:creationId xmlns:a16="http://schemas.microsoft.com/office/drawing/2014/main" id="{F28B32B1-ED27-A645-CE4F-4D6BF82D32D2}"/>
              </a:ext>
            </a:extLst>
          </p:cNvPr>
          <p:cNvSpPr txBox="1"/>
          <p:nvPr/>
        </p:nvSpPr>
        <p:spPr>
          <a:xfrm>
            <a:off x="411856" y="3435846"/>
            <a:ext cx="4583622" cy="523220"/>
          </a:xfrm>
          <a:prstGeom prst="rect">
            <a:avLst/>
          </a:prstGeom>
          <a:noFill/>
        </p:spPr>
        <p:txBody>
          <a:bodyPr wrap="square">
            <a:spAutoFit/>
          </a:bodyPr>
          <a:lstStyle/>
          <a:p>
            <a:pPr algn="l"/>
            <a:r>
              <a:rPr lang="es-ES" b="1" i="0" dirty="0">
                <a:solidFill>
                  <a:srgbClr val="000000"/>
                </a:solidFill>
                <a:effectLst/>
                <a:latin typeface="Times New Roman" panose="02020603050405020304" pitchFamily="18" charset="0"/>
              </a:rPr>
              <a:t>Sí</a:t>
            </a:r>
            <a:r>
              <a:rPr lang="es-ES" b="0" i="0" dirty="0">
                <a:solidFill>
                  <a:srgbClr val="000000"/>
                </a:solidFill>
                <a:effectLst/>
                <a:latin typeface="Times New Roman" panose="02020603050405020304" pitchFamily="18" charset="0"/>
              </a:rPr>
              <a:t> le gusta este formulario.</a:t>
            </a:r>
          </a:p>
          <a:p>
            <a:pPr algn="l"/>
            <a:r>
              <a:rPr lang="es-ES" b="0" i="0" dirty="0">
                <a:solidFill>
                  <a:srgbClr val="000000"/>
                </a:solidFill>
                <a:effectLst/>
                <a:latin typeface="Times New Roman" panose="02020603050405020304" pitchFamily="18" charset="0"/>
              </a:rPr>
              <a:t>Volver al formulario.</a:t>
            </a:r>
          </a:p>
        </p:txBody>
      </p:sp>
    </p:spTree>
    <p:extLst>
      <p:ext uri="{BB962C8B-B14F-4D97-AF65-F5344CB8AC3E}">
        <p14:creationId xmlns:p14="http://schemas.microsoft.com/office/powerpoint/2010/main" val="4581320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r>
              <a:rPr lang="es-ES" sz="1400" dirty="0">
                <a:latin typeface="Consolas" panose="020B0609020204030204" pitchFamily="49" charset="0"/>
              </a:rPr>
              <a:t>Si se deja el campo en blanco</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($gusta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indicado si le gusta el formulario.&lt;/p&gt;\n";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a:p>
            <a:pPr marL="114300" indent="0">
              <a:buNone/>
            </a:pPr>
            <a:r>
              <a:rPr lang="es-ES" sz="1400" dirty="0">
                <a:latin typeface="Consolas" panose="020B0609020204030204" pitchFamily="49" charset="0"/>
              </a:rPr>
              <a:t>Si el valor recibido no corresponde a ninguno de los valores del control en el formulario (es decir si es distinto simultáneamente a todos los valores)</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($gusta != "Sí" &amp;&amp; $gusta != "No")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elegido ninguna de las opciones disponibles.&lt;/p&gt;\n";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264</a:t>
            </a:fld>
            <a:endParaRPr lang="es-ES" dirty="0"/>
          </a:p>
        </p:txBody>
      </p:sp>
    </p:spTree>
    <p:extLst>
      <p:ext uri="{BB962C8B-B14F-4D97-AF65-F5344CB8AC3E}">
        <p14:creationId xmlns:p14="http://schemas.microsoft.com/office/powerpoint/2010/main" val="23354771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07504" y="123478"/>
            <a:ext cx="9001000" cy="4104456"/>
          </a:xfrm>
        </p:spPr>
        <p:txBody>
          <a:bodyPr/>
          <a:lstStyle/>
          <a:p>
            <a:pPr marL="114300" indent="0">
              <a:buNone/>
            </a:pPr>
            <a:r>
              <a:rPr lang="es-ES" sz="1400" dirty="0">
                <a:latin typeface="Consolas" panose="020B0609020204030204" pitchFamily="49" charset="0"/>
              </a:rPr>
              <a:t>El proceso de recogida de datos completo podría ser el siguiente: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265</a:t>
            </a:fld>
            <a:endParaRPr lang="es-ES" dirty="0"/>
          </a:p>
        </p:txBody>
      </p:sp>
    </p:spTree>
    <p:extLst>
      <p:ext uri="{BB962C8B-B14F-4D97-AF65-F5344CB8AC3E}">
        <p14:creationId xmlns:p14="http://schemas.microsoft.com/office/powerpoint/2010/main" val="9222992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251520" y="339502"/>
            <a:ext cx="8892480" cy="4104456"/>
          </a:xfrm>
        </p:spPr>
        <p:txBody>
          <a:bodyPr numCol="2"/>
          <a:lstStyle/>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$gusta = recoge("gusta");</a:t>
            </a: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gustaOk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($gusta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indicado si le gusta el formulario.&lt;/p&gt;\n";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($gusta != "Sí" &amp;&amp; $gusta != "No")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elegido ninguna de las opciones disponibles.&lt;/p&gt;\n";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gustaOk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gustaOk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&lt;p&gt;&lt;</a:t>
            </a:r>
            <a:r>
              <a:rPr lang="es-ES" sz="1400" dirty="0" err="1">
                <a:latin typeface="Consolas" panose="020B0609020204030204" pitchFamily="49" charset="0"/>
              </a:rPr>
              <a:t>strong</a:t>
            </a:r>
            <a:r>
              <a:rPr lang="es-ES" sz="1400" dirty="0">
                <a:latin typeface="Consolas" panose="020B0609020204030204" pitchFamily="49" charset="0"/>
              </a:rPr>
              <a:t>&gt;$gusta&lt;/</a:t>
            </a:r>
            <a:r>
              <a:rPr lang="es-ES" sz="1400" dirty="0" err="1">
                <a:latin typeface="Consolas" panose="020B0609020204030204" pitchFamily="49" charset="0"/>
              </a:rPr>
              <a:t>strong</a:t>
            </a:r>
            <a:r>
              <a:rPr lang="es-ES" sz="1400" dirty="0">
                <a:latin typeface="Consolas" panose="020B0609020204030204" pitchFamily="49" charset="0"/>
              </a:rPr>
              <a:t>&gt; le gusta este formulario.&lt;/p&gt;\n";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266</a:t>
            </a:fld>
            <a:endParaRPr lang="es-ES" dirty="0"/>
          </a:p>
        </p:txBody>
      </p:sp>
    </p:spTree>
    <p:extLst>
      <p:ext uri="{BB962C8B-B14F-4D97-AF65-F5344CB8AC3E}">
        <p14:creationId xmlns:p14="http://schemas.microsoft.com/office/powerpoint/2010/main" val="276879975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6512" y="-164554"/>
            <a:ext cx="9180512" cy="4104456"/>
          </a:xfrm>
        </p:spPr>
        <p:txBody>
          <a:bodyPr/>
          <a:lstStyle/>
          <a:p>
            <a:pPr marL="114300" indent="0">
              <a:buNone/>
            </a:pPr>
            <a:r>
              <a:rPr lang="es-ES" sz="1400" dirty="0">
                <a:latin typeface="Consolas" panose="020B0609020204030204" pitchFamily="49" charset="0"/>
              </a:rPr>
              <a:t>Ejemplo de recogida de varias casillas de verificación</a:t>
            </a:r>
          </a:p>
          <a:p>
            <a:pPr marL="114300" indent="0">
              <a:buNone/>
            </a:pPr>
            <a:r>
              <a:rPr lang="es-ES" sz="1400" dirty="0">
                <a:latin typeface="Consolas" panose="020B0609020204030204" pitchFamily="49" charset="0"/>
              </a:rPr>
              <a:t>Si estamos recogiendo datos provenientes de varios controles, debemos realizar la validación de cada uno de ellos en bloques </a:t>
            </a:r>
            <a:r>
              <a:rPr lang="es-ES" sz="1400" dirty="0" err="1">
                <a:latin typeface="Consolas" panose="020B0609020204030204" pitchFamily="49" charset="0"/>
              </a:rPr>
              <a:t>if</a:t>
            </a:r>
            <a:r>
              <a:rPr lang="es-ES" sz="1400" dirty="0">
                <a:latin typeface="Consolas" panose="020B0609020204030204" pitchFamily="49" charset="0"/>
              </a:rPr>
              <a:t> ... </a:t>
            </a:r>
            <a:r>
              <a:rPr lang="es-ES" sz="1400" dirty="0" err="1">
                <a:latin typeface="Consolas" panose="020B0609020204030204" pitchFamily="49" charset="0"/>
              </a:rPr>
              <a:t>else</a:t>
            </a:r>
            <a:r>
              <a:rPr lang="es-ES" sz="1400" dirty="0">
                <a:latin typeface="Consolas" panose="020B0609020204030204" pitchFamily="49" charset="0"/>
              </a:rPr>
              <a:t> ... independientes. En el ejemplo siguiente se muestra la recogida de dos casillas de verificación. Las casillas de verificación son controles independientes unos de otros.</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Nota: En el caso de las casillas de verificación, un ataque de inyección lo que haría sería cambiar el valor recibido. En el ejemplo siguiente, para poder forzar el envío de valores distintos a los que ofrece el formulario debemos manipular la URL y para ello debemos abrir el ejemplo en una nueva pestaña.</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="form-recogida-input-checkbox-2.php"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¿Sabe programar en estos lenguajes?</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checkbox</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python</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="Py"&gt; Python</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checkbox</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php</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="PHP"&gt; PHP</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&lt;p&gt;&lt;input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267</a:t>
            </a:fld>
            <a:endParaRPr lang="es-ES" dirty="0"/>
          </a:p>
        </p:txBody>
      </p:sp>
    </p:spTree>
    <p:extLst>
      <p:ext uri="{BB962C8B-B14F-4D97-AF65-F5344CB8AC3E}">
        <p14:creationId xmlns:p14="http://schemas.microsoft.com/office/powerpoint/2010/main" val="18923021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3096344" cy="4104456"/>
          </a:xfrm>
        </p:spPr>
        <p:txBody>
          <a:bodyPr/>
          <a:lstStyle/>
          <a:p>
            <a:pPr marL="114300" indent="0">
              <a:buNone/>
            </a:pPr>
            <a:r>
              <a:rPr lang="es-ES" sz="1400" dirty="0">
                <a:latin typeface="Consolas" panose="020B0609020204030204" pitchFamily="49" charset="0"/>
              </a:rPr>
              <a:t>En este caso la validación consistirá únicamente en comprobar si se ha recibido un valor no vacío que no corresponde al valor del control en el formulario ("PHP" o "Py", en este caso). Ambos bloques </a:t>
            </a:r>
            <a:r>
              <a:rPr lang="es-ES" sz="1400" dirty="0" err="1">
                <a:latin typeface="Consolas" panose="020B0609020204030204" pitchFamily="49" charset="0"/>
              </a:rPr>
              <a:t>if</a:t>
            </a:r>
            <a:r>
              <a:rPr lang="es-ES" sz="1400" dirty="0">
                <a:latin typeface="Consolas" panose="020B0609020204030204" pitchFamily="49" charset="0"/>
              </a:rPr>
              <a:t> ... </a:t>
            </a:r>
            <a:r>
              <a:rPr lang="es-ES" sz="1400" dirty="0" err="1">
                <a:latin typeface="Consolas" panose="020B0609020204030204" pitchFamily="49" charset="0"/>
              </a:rPr>
              <a:t>else</a:t>
            </a:r>
            <a:r>
              <a:rPr lang="es-ES" sz="1400" dirty="0">
                <a:latin typeface="Consolas" panose="020B0609020204030204" pitchFamily="49" charset="0"/>
              </a:rPr>
              <a:t> ... son muy parecidos.</a:t>
            </a:r>
          </a:p>
          <a:p>
            <a:pPr marL="114300" indent="0">
              <a:buNone/>
            </a:pP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268</a:t>
            </a:fld>
            <a:endParaRPr lang="es-ES" dirty="0"/>
          </a:p>
        </p:txBody>
      </p:sp>
      <p:graphicFrame>
        <p:nvGraphicFramePr>
          <p:cNvPr id="2" name="Objeto 1">
            <a:extLst>
              <a:ext uri="{FF2B5EF4-FFF2-40B4-BE49-F238E27FC236}">
                <a16:creationId xmlns:a16="http://schemas.microsoft.com/office/drawing/2014/main" id="{B9A07FAD-3F53-3121-39C0-E20208755524}"/>
              </a:ext>
            </a:extLst>
          </p:cNvPr>
          <p:cNvGraphicFramePr>
            <a:graphicFrameLocks noChangeAspect="1"/>
          </p:cNvGraphicFramePr>
          <p:nvPr>
            <p:extLst>
              <p:ext uri="{D42A27DB-BD31-4B8C-83A1-F6EECF244321}">
                <p14:modId xmlns:p14="http://schemas.microsoft.com/office/powerpoint/2010/main" val="3169438659"/>
              </p:ext>
            </p:extLst>
          </p:nvPr>
        </p:nvGraphicFramePr>
        <p:xfrm>
          <a:off x="3651620" y="987574"/>
          <a:ext cx="4584700" cy="2051050"/>
        </p:xfrm>
        <a:graphic>
          <a:graphicData uri="http://schemas.openxmlformats.org/presentationml/2006/ole">
            <mc:AlternateContent xmlns:mc="http://schemas.openxmlformats.org/markup-compatibility/2006">
              <mc:Choice xmlns:v="urn:schemas-microsoft-com:vml" Requires="v">
                <p:oleObj name="Bitmap Image" r:id="rId2" imgW="4584600" imgH="2050920" progId="PBrush">
                  <p:embed/>
                </p:oleObj>
              </mc:Choice>
              <mc:Fallback>
                <p:oleObj name="Bitmap Image" r:id="rId2" imgW="4584600" imgH="2050920" progId="PBrush">
                  <p:embed/>
                  <p:pic>
                    <p:nvPicPr>
                      <p:cNvPr id="0" name=""/>
                      <p:cNvPicPr/>
                      <p:nvPr/>
                    </p:nvPicPr>
                    <p:blipFill>
                      <a:blip r:embed="rId3"/>
                      <a:stretch>
                        <a:fillRect/>
                      </a:stretch>
                    </p:blipFill>
                    <p:spPr>
                      <a:xfrm>
                        <a:off x="3651620" y="987574"/>
                        <a:ext cx="4584700" cy="2051050"/>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B0D22E30-ACF2-899D-C4D2-7F2F3DE69DAB}"/>
              </a:ext>
            </a:extLst>
          </p:cNvPr>
          <p:cNvSpPr txBox="1"/>
          <p:nvPr/>
        </p:nvSpPr>
        <p:spPr>
          <a:xfrm>
            <a:off x="3563888" y="3579862"/>
            <a:ext cx="4583622" cy="523220"/>
          </a:xfrm>
          <a:prstGeom prst="rect">
            <a:avLst/>
          </a:prstGeom>
          <a:noFill/>
        </p:spPr>
        <p:txBody>
          <a:bodyPr wrap="square">
            <a:spAutoFit/>
          </a:bodyPr>
          <a:lstStyle/>
          <a:p>
            <a:pPr algn="l"/>
            <a:r>
              <a:rPr lang="es-ES" b="0" i="0" dirty="0">
                <a:solidFill>
                  <a:srgbClr val="000000"/>
                </a:solidFill>
                <a:effectLst/>
                <a:latin typeface="Times New Roman" panose="02020603050405020304" pitchFamily="18" charset="0"/>
              </a:rPr>
              <a:t>Sabe programar en Python, pero no en PHP.</a:t>
            </a:r>
          </a:p>
          <a:p>
            <a:pPr algn="l"/>
            <a:r>
              <a:rPr lang="es-ES" b="0" i="0" dirty="0">
                <a:solidFill>
                  <a:srgbClr val="000000"/>
                </a:solidFill>
                <a:effectLst/>
                <a:latin typeface="Times New Roman" panose="02020603050405020304" pitchFamily="18" charset="0"/>
              </a:rPr>
              <a:t>Volver al formulario.</a:t>
            </a:r>
          </a:p>
        </p:txBody>
      </p:sp>
      <p:sp>
        <p:nvSpPr>
          <p:cNvPr id="8" name="CuadroTexto 7">
            <a:extLst>
              <a:ext uri="{FF2B5EF4-FFF2-40B4-BE49-F238E27FC236}">
                <a16:creationId xmlns:a16="http://schemas.microsoft.com/office/drawing/2014/main" id="{637D4BFD-9FD9-1C5F-EBF3-5B5728A8BCD2}"/>
              </a:ext>
            </a:extLst>
          </p:cNvPr>
          <p:cNvSpPr txBox="1"/>
          <p:nvPr/>
        </p:nvSpPr>
        <p:spPr>
          <a:xfrm>
            <a:off x="3779912" y="4103082"/>
            <a:ext cx="4583622" cy="523220"/>
          </a:xfrm>
          <a:prstGeom prst="rect">
            <a:avLst/>
          </a:prstGeom>
          <a:noFill/>
        </p:spPr>
        <p:txBody>
          <a:bodyPr wrap="square">
            <a:spAutoFit/>
          </a:bodyPr>
          <a:lstStyle/>
          <a:p>
            <a:pPr algn="l"/>
            <a:r>
              <a:rPr lang="es-ES" b="0" i="0" dirty="0">
                <a:solidFill>
                  <a:srgbClr val="000000"/>
                </a:solidFill>
                <a:effectLst/>
                <a:latin typeface="Times New Roman" panose="02020603050405020304" pitchFamily="18" charset="0"/>
              </a:rPr>
              <a:t>Sabe programar en PHP, pero no en Python.</a:t>
            </a:r>
          </a:p>
          <a:p>
            <a:pPr algn="l"/>
            <a:r>
              <a:rPr lang="es-ES" b="0" i="0" dirty="0">
                <a:solidFill>
                  <a:srgbClr val="000000"/>
                </a:solidFill>
                <a:effectLst/>
                <a:latin typeface="Times New Roman" panose="02020603050405020304" pitchFamily="18" charset="0"/>
              </a:rPr>
              <a:t>Volver al formulario.</a:t>
            </a:r>
          </a:p>
        </p:txBody>
      </p:sp>
      <p:sp>
        <p:nvSpPr>
          <p:cNvPr id="10" name="CuadroTexto 9">
            <a:extLst>
              <a:ext uri="{FF2B5EF4-FFF2-40B4-BE49-F238E27FC236}">
                <a16:creationId xmlns:a16="http://schemas.microsoft.com/office/drawing/2014/main" id="{BBDF4950-969B-D09C-416B-668834A3C7F7}"/>
              </a:ext>
            </a:extLst>
          </p:cNvPr>
          <p:cNvSpPr txBox="1"/>
          <p:nvPr/>
        </p:nvSpPr>
        <p:spPr>
          <a:xfrm>
            <a:off x="395536" y="3219822"/>
            <a:ext cx="4583622" cy="523220"/>
          </a:xfrm>
          <a:prstGeom prst="rect">
            <a:avLst/>
          </a:prstGeom>
          <a:noFill/>
        </p:spPr>
        <p:txBody>
          <a:bodyPr wrap="square">
            <a:spAutoFit/>
          </a:bodyPr>
          <a:lstStyle/>
          <a:p>
            <a:pPr algn="l"/>
            <a:r>
              <a:rPr lang="es-ES" b="0" i="0" dirty="0">
                <a:solidFill>
                  <a:srgbClr val="000000"/>
                </a:solidFill>
                <a:effectLst/>
                <a:latin typeface="Times New Roman" panose="02020603050405020304" pitchFamily="18" charset="0"/>
              </a:rPr>
              <a:t>No sabe programar ni en Python ni en PHP.</a:t>
            </a:r>
          </a:p>
          <a:p>
            <a:pPr algn="l"/>
            <a:r>
              <a:rPr lang="es-ES" b="0" i="0" dirty="0">
                <a:solidFill>
                  <a:srgbClr val="000000"/>
                </a:solidFill>
                <a:effectLst/>
                <a:latin typeface="Times New Roman" panose="02020603050405020304" pitchFamily="18" charset="0"/>
              </a:rPr>
              <a:t>Volver al formulario.</a:t>
            </a:r>
          </a:p>
        </p:txBody>
      </p:sp>
    </p:spTree>
    <p:extLst>
      <p:ext uri="{BB962C8B-B14F-4D97-AF65-F5344CB8AC3E}">
        <p14:creationId xmlns:p14="http://schemas.microsoft.com/office/powerpoint/2010/main" val="12248013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164554"/>
            <a:ext cx="9108504" cy="4104456"/>
          </a:xfrm>
        </p:spPr>
        <p:txBody>
          <a:bodyPr/>
          <a:lstStyle/>
          <a:p>
            <a:pPr marL="114300" indent="0">
              <a:buNone/>
            </a:pPr>
            <a:r>
              <a:rPr lang="es-ES" sz="1400" dirty="0">
                <a:latin typeface="Consolas" panose="020B0609020204030204" pitchFamily="49" charset="0"/>
              </a:rPr>
              <a:t>Si cada uno de los valores recibidos no es vacío ni corresponde al valor enviado por el control en el formulario:</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python</a:t>
            </a:r>
            <a:r>
              <a:rPr lang="es-ES" sz="1400" dirty="0">
                <a:latin typeface="Consolas" panose="020B0609020204030204" pitchFamily="49" charset="0"/>
              </a:rPr>
              <a:t> != "Py" &amp;&amp; $</a:t>
            </a:r>
            <a:r>
              <a:rPr lang="es-ES" sz="1400" dirty="0" err="1">
                <a:latin typeface="Consolas" panose="020B0609020204030204" pitchFamily="49" charset="0"/>
              </a:rPr>
              <a:t>python</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=\"aviso\"&gt;Por favor, indique si sabe programar o no en Python.&lt;/p&gt;\n";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pythonOk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php</a:t>
            </a:r>
            <a:r>
              <a:rPr lang="es-ES" sz="1400" dirty="0">
                <a:latin typeface="Consolas" panose="020B0609020204030204" pitchFamily="49" charset="0"/>
              </a:rPr>
              <a:t> != "PHP" &amp;&amp; $</a:t>
            </a:r>
            <a:r>
              <a:rPr lang="es-ES" sz="1400" dirty="0" err="1">
                <a:latin typeface="Consolas" panose="020B0609020204030204" pitchFamily="49" charset="0"/>
              </a:rPr>
              <a:t>php</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=\"aviso\"&gt;Por favor, indique si sabe programar o no en PHP.&lt;/p&gt;\n";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phpOk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El proceso de recogida de datos completo podría ser el siguiente:</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269</a:t>
            </a:fld>
            <a:endParaRPr lang="es-ES" dirty="0"/>
          </a:p>
        </p:txBody>
      </p:sp>
    </p:spTree>
    <p:extLst>
      <p:ext uri="{BB962C8B-B14F-4D97-AF65-F5344CB8AC3E}">
        <p14:creationId xmlns:p14="http://schemas.microsoft.com/office/powerpoint/2010/main" val="345030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8520" y="195486"/>
            <a:ext cx="9036496" cy="3552300"/>
          </a:xfrm>
        </p:spPr>
        <p:txBody>
          <a:bodyPr/>
          <a:lstStyle/>
          <a:p>
            <a:pPr>
              <a:buFont typeface="Wingdings" panose="05000000000000000000" pitchFamily="2" charset="2"/>
              <a:buChar char="q"/>
            </a:pPr>
            <a:r>
              <a:rPr lang="es-ES" sz="1600" dirty="0">
                <a:latin typeface="Calibri" panose="020F0502020204030204" pitchFamily="34" charset="0"/>
                <a:cs typeface="Calibri" panose="020F0502020204030204" pitchFamily="34" charset="0"/>
              </a:rPr>
              <a:t>Área de texto: &lt;</a:t>
            </a:r>
            <a:r>
              <a:rPr lang="es-ES" sz="1600" dirty="0" err="1">
                <a:latin typeface="Calibri" panose="020F0502020204030204" pitchFamily="34" charset="0"/>
                <a:cs typeface="Calibri" panose="020F0502020204030204" pitchFamily="34" charset="0"/>
              </a:rPr>
              <a:t>textarea</a:t>
            </a:r>
            <a:r>
              <a:rPr lang="es-ES" sz="1600" dirty="0">
                <a:latin typeface="Calibri" panose="020F0502020204030204" pitchFamily="34" charset="0"/>
                <a:cs typeface="Calibri" panose="020F0502020204030204" pitchFamily="34" charset="0"/>
              </a:rPr>
              <a:t>&gt;&lt;</a:t>
            </a:r>
            <a:r>
              <a:rPr lang="es-ES" sz="1600" dirty="0" err="1">
                <a:latin typeface="Calibri" panose="020F0502020204030204" pitchFamily="34" charset="0"/>
                <a:cs typeface="Calibri" panose="020F0502020204030204" pitchFamily="34" charset="0"/>
              </a:rPr>
              <a:t>textarea</a:t>
            </a:r>
            <a:r>
              <a:rPr lang="es-ES" sz="1600" dirty="0">
                <a:latin typeface="Calibri" panose="020F0502020204030204" pitchFamily="34" charset="0"/>
                <a:cs typeface="Calibri" panose="020F0502020204030204" pitchFamily="34" charset="0"/>
              </a:rPr>
              <a:t>&gt;</a:t>
            </a:r>
          </a:p>
          <a:p>
            <a:pPr>
              <a:buFont typeface="Wingdings" panose="05000000000000000000" pitchFamily="2" charset="2"/>
              <a:buChar char="q"/>
            </a:pPr>
            <a:r>
              <a:rPr lang="es-ES" sz="1600" dirty="0">
                <a:latin typeface="Calibri" panose="020F0502020204030204" pitchFamily="34" charset="0"/>
                <a:cs typeface="Calibri" panose="020F0502020204030204" pitchFamily="34" charset="0"/>
              </a:rPr>
              <a:t>HTML Living Standard Mozilla </a:t>
            </a:r>
            <a:r>
              <a:rPr lang="es-ES" sz="1600" dirty="0" err="1">
                <a:latin typeface="Calibri" panose="020F0502020204030204" pitchFamily="34" charset="0"/>
                <a:cs typeface="Calibri" panose="020F0502020204030204" pitchFamily="34" charset="0"/>
              </a:rPr>
              <a:t>Developer</a:t>
            </a:r>
            <a:r>
              <a:rPr lang="es-ES" sz="1600" dirty="0">
                <a:latin typeface="Calibri" panose="020F0502020204030204" pitchFamily="34" charset="0"/>
                <a:cs typeface="Calibri" panose="020F0502020204030204" pitchFamily="34" charset="0"/>
              </a:rPr>
              <a:t> Network</a:t>
            </a:r>
          </a:p>
          <a:p>
            <a:pPr>
              <a:buFont typeface="Wingdings" panose="05000000000000000000" pitchFamily="2" charset="2"/>
              <a:buChar char="q"/>
            </a:pPr>
            <a:r>
              <a:rPr lang="es-ES" sz="1600" dirty="0">
                <a:latin typeface="Calibri" panose="020F0502020204030204" pitchFamily="34" charset="0"/>
                <a:cs typeface="Calibri" panose="020F0502020204030204" pitchFamily="34" charset="0"/>
              </a:rPr>
              <a:t>Las cajas de texto de varias líneas se crean mediante la etiqueta &lt;</a:t>
            </a:r>
            <a:r>
              <a:rPr lang="es-ES" sz="1600" dirty="0" err="1">
                <a:latin typeface="Calibri" panose="020F0502020204030204" pitchFamily="34" charset="0"/>
                <a:cs typeface="Calibri" panose="020F0502020204030204" pitchFamily="34" charset="0"/>
              </a:rPr>
              <a:t>textarea</a:t>
            </a:r>
            <a:r>
              <a:rPr lang="es-ES" sz="1600" dirty="0">
                <a:latin typeface="Calibri" panose="020F0502020204030204" pitchFamily="34" charset="0"/>
                <a:cs typeface="Calibri" panose="020F0502020204030204" pitchFamily="34" charset="0"/>
              </a:rPr>
              <a:t>&gt;. Los atributos obligatorios </a:t>
            </a:r>
            <a:r>
              <a:rPr lang="es-ES" sz="1600" dirty="0" err="1">
                <a:latin typeface="Calibri" panose="020F0502020204030204" pitchFamily="34" charset="0"/>
                <a:cs typeface="Calibri" panose="020F0502020204030204" pitchFamily="34" charset="0"/>
              </a:rPr>
              <a:t>rows</a:t>
            </a:r>
            <a:r>
              <a:rPr lang="es-ES" sz="1600" dirty="0">
                <a:latin typeface="Calibri" panose="020F0502020204030204" pitchFamily="34" charset="0"/>
                <a:cs typeface="Calibri" panose="020F0502020204030204" pitchFamily="34" charset="0"/>
              </a:rPr>
              <a:t> y </a:t>
            </a:r>
            <a:r>
              <a:rPr lang="es-ES" sz="1600" dirty="0" err="1">
                <a:latin typeface="Calibri" panose="020F0502020204030204" pitchFamily="34" charset="0"/>
                <a:cs typeface="Calibri" panose="020F0502020204030204" pitchFamily="34" charset="0"/>
              </a:rPr>
              <a:t>cols</a:t>
            </a:r>
            <a:r>
              <a:rPr lang="es-ES" sz="1600" dirty="0">
                <a:latin typeface="Calibri" panose="020F0502020204030204" pitchFamily="34" charset="0"/>
                <a:cs typeface="Calibri" panose="020F0502020204030204" pitchFamily="34" charset="0"/>
              </a:rPr>
              <a:t> establecen el número de filas y columnas iniciales de la caja, aunque los navegadores permiten modificarlo arrastrando la esquina inferior derecha.</a:t>
            </a:r>
          </a:p>
          <a:p>
            <a:pPr>
              <a:buFont typeface="Wingdings" panose="05000000000000000000" pitchFamily="2" charset="2"/>
              <a:buChar char="q"/>
            </a:pPr>
            <a:endParaRPr lang="es-ES" sz="1600" dirty="0">
              <a:solidFill>
                <a:srgbClr val="FF0000"/>
              </a:solidFill>
              <a:latin typeface="Calibri" panose="020F0502020204030204" pitchFamily="34" charset="0"/>
              <a:cs typeface="Calibri" panose="020F0502020204030204" pitchFamily="34" charset="0"/>
            </a:endParaRPr>
          </a:p>
          <a:p>
            <a:pPr marL="114300" indent="0">
              <a:buNone/>
            </a:pPr>
            <a:r>
              <a:rPr lang="es-ES" sz="1600" b="1" dirty="0">
                <a:latin typeface="Calibri" panose="020F0502020204030204" pitchFamily="34" charset="0"/>
                <a:cs typeface="Calibri" panose="020F0502020204030204" pitchFamily="34" charset="0"/>
              </a:rPr>
              <a:t>Menú: &lt;</a:t>
            </a:r>
            <a:r>
              <a:rPr lang="es-ES" sz="1600" b="1" dirty="0" err="1">
                <a:latin typeface="Calibri" panose="020F0502020204030204" pitchFamily="34" charset="0"/>
                <a:cs typeface="Calibri" panose="020F0502020204030204" pitchFamily="34" charset="0"/>
              </a:rPr>
              <a:t>select</a:t>
            </a:r>
            <a:r>
              <a:rPr lang="es-ES" sz="1600" b="1" dirty="0">
                <a:latin typeface="Calibri" panose="020F0502020204030204" pitchFamily="34" charset="0"/>
                <a:cs typeface="Calibri" panose="020F0502020204030204" pitchFamily="34" charset="0"/>
              </a:rPr>
              <a:t>&gt;&lt;</a:t>
            </a:r>
            <a:r>
              <a:rPr lang="es-ES" sz="1600" b="1" dirty="0" err="1">
                <a:latin typeface="Calibri" panose="020F0502020204030204" pitchFamily="34" charset="0"/>
                <a:cs typeface="Calibri" panose="020F0502020204030204" pitchFamily="34" charset="0"/>
              </a:rPr>
              <a:t>select</a:t>
            </a:r>
            <a:r>
              <a:rPr lang="es-ES" sz="1600" b="1"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HTML Living Standard Mozilla </a:t>
            </a:r>
            <a:r>
              <a:rPr lang="es-ES" sz="1600" dirty="0" err="1">
                <a:latin typeface="Calibri" panose="020F0502020204030204" pitchFamily="34" charset="0"/>
                <a:cs typeface="Calibri" panose="020F0502020204030204" pitchFamily="34" charset="0"/>
              </a:rPr>
              <a:t>Developer</a:t>
            </a:r>
            <a:r>
              <a:rPr lang="es-ES" sz="1600" dirty="0">
                <a:latin typeface="Calibri" panose="020F0502020204030204" pitchFamily="34" charset="0"/>
                <a:cs typeface="Calibri" panose="020F0502020204030204" pitchFamily="34" charset="0"/>
              </a:rPr>
              <a:t> Network&lt;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HTML Living Standard Mozilla </a:t>
            </a:r>
            <a:r>
              <a:rPr lang="es-ES" sz="1600" dirty="0" err="1">
                <a:latin typeface="Calibri" panose="020F0502020204030204" pitchFamily="34" charset="0"/>
                <a:cs typeface="Calibri" panose="020F0502020204030204" pitchFamily="34" charset="0"/>
              </a:rPr>
              <a:t>Developer</a:t>
            </a:r>
            <a:r>
              <a:rPr lang="es-ES" sz="1600" dirty="0">
                <a:latin typeface="Calibri" panose="020F0502020204030204" pitchFamily="34" charset="0"/>
                <a:cs typeface="Calibri" panose="020F0502020204030204" pitchFamily="34" charset="0"/>
              </a:rPr>
              <a:t> Network&lt;</a:t>
            </a:r>
            <a:r>
              <a:rPr lang="es-ES" sz="1600" dirty="0" err="1">
                <a:latin typeface="Calibri" panose="020F0502020204030204" pitchFamily="34" charset="0"/>
                <a:cs typeface="Calibri" panose="020F0502020204030204" pitchFamily="34" charset="0"/>
              </a:rPr>
              <a:t>optgroup</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HTML Living Standard Mozilla </a:t>
            </a:r>
            <a:r>
              <a:rPr lang="es-ES" sz="1600" dirty="0" err="1">
                <a:latin typeface="Calibri" panose="020F0502020204030204" pitchFamily="34" charset="0"/>
                <a:cs typeface="Calibri" panose="020F0502020204030204" pitchFamily="34" charset="0"/>
              </a:rPr>
              <a:t>Developer</a:t>
            </a:r>
            <a:r>
              <a:rPr lang="es-ES" sz="1600" dirty="0">
                <a:latin typeface="Calibri" panose="020F0502020204030204" pitchFamily="34" charset="0"/>
                <a:cs typeface="Calibri" panose="020F0502020204030204" pitchFamily="34" charset="0"/>
              </a:rPr>
              <a:t> Network</a:t>
            </a:r>
          </a:p>
          <a:p>
            <a:pPr marL="114300" indent="0">
              <a:buNone/>
            </a:pPr>
            <a:r>
              <a:rPr lang="es-ES" sz="1600" dirty="0">
                <a:latin typeface="Calibri" panose="020F0502020204030204" pitchFamily="34" charset="0"/>
                <a:cs typeface="Calibri" panose="020F0502020204030204" pitchFamily="34" charset="0"/>
              </a:rPr>
              <a:t>Los menús se crean mediante la etiqueta &lt;</a:t>
            </a:r>
            <a:r>
              <a:rPr lang="es-ES" sz="1600" dirty="0" err="1">
                <a:latin typeface="Calibri" panose="020F0502020204030204" pitchFamily="34" charset="0"/>
                <a:cs typeface="Calibri" panose="020F0502020204030204" pitchFamily="34" charset="0"/>
              </a:rPr>
              <a:t>select</a:t>
            </a:r>
            <a:r>
              <a:rPr lang="es-ES" sz="1600" dirty="0">
                <a:latin typeface="Calibri" panose="020F0502020204030204" pitchFamily="34" charset="0"/>
                <a:cs typeface="Calibri" panose="020F0502020204030204" pitchFamily="34" charset="0"/>
              </a:rPr>
              <a:t>&gt;. Cada opción del menú se define mediante la etiqueta &lt;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&lt;</a:t>
            </a:r>
            <a:r>
              <a:rPr lang="es-ES" sz="1600" dirty="0" err="1">
                <a:latin typeface="Calibri" panose="020F0502020204030204" pitchFamily="34" charset="0"/>
                <a:cs typeface="Calibri" panose="020F0502020204030204" pitchFamily="34" charset="0"/>
              </a:rPr>
              <a:t>select</a:t>
            </a:r>
            <a:r>
              <a:rPr lang="es-ES" sz="1600" dirty="0">
                <a:latin typeface="Calibri" panose="020F0502020204030204" pitchFamily="34" charset="0"/>
                <a:cs typeface="Calibri" panose="020F0502020204030204" pitchFamily="34" charset="0"/>
              </a:rPr>
              <a:t> </a:t>
            </a:r>
            <a:r>
              <a:rPr lang="es-ES" sz="1600" dirty="0" err="1">
                <a:latin typeface="Calibri" panose="020F0502020204030204" pitchFamily="34" charset="0"/>
                <a:cs typeface="Calibri" panose="020F0502020204030204" pitchFamily="34" charset="0"/>
              </a:rPr>
              <a:t>name</a:t>
            </a:r>
            <a:r>
              <a:rPr lang="es-ES" sz="1600" dirty="0">
                <a:latin typeface="Calibri" panose="020F0502020204030204" pitchFamily="34" charset="0"/>
                <a:cs typeface="Calibri" panose="020F0502020204030204" pitchFamily="34" charset="0"/>
              </a:rPr>
              <a:t>="</a:t>
            </a:r>
            <a:r>
              <a:rPr lang="es-ES" sz="1600" dirty="0" err="1">
                <a:latin typeface="Calibri" panose="020F0502020204030204" pitchFamily="34" charset="0"/>
                <a:cs typeface="Calibri" panose="020F0502020204030204" pitchFamily="34" charset="0"/>
              </a:rPr>
              <a:t>menu</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  &lt;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&gt;Uno&lt;/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  &lt;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&gt;Dos&lt;/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  &lt;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&gt;Tres&lt;/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a:t>
            </a:r>
          </a:p>
          <a:p>
            <a:pPr marL="114300" indent="0">
              <a:buNone/>
            </a:pPr>
            <a:r>
              <a:rPr lang="es-ES" sz="1600" dirty="0">
                <a:latin typeface="Calibri" panose="020F0502020204030204" pitchFamily="34" charset="0"/>
                <a:cs typeface="Calibri" panose="020F0502020204030204" pitchFamily="34" charset="0"/>
              </a:rPr>
              <a:t>&lt;/</a:t>
            </a:r>
            <a:r>
              <a:rPr lang="es-ES" sz="1600" dirty="0" err="1">
                <a:latin typeface="Calibri" panose="020F0502020204030204" pitchFamily="34" charset="0"/>
                <a:cs typeface="Calibri" panose="020F0502020204030204" pitchFamily="34" charset="0"/>
              </a:rPr>
              <a:t>select</a:t>
            </a:r>
            <a:r>
              <a:rPr lang="es-ES" sz="1600" dirty="0">
                <a:latin typeface="Calibri" panose="020F0502020204030204" pitchFamily="34" charset="0"/>
                <a:cs typeface="Calibri" panose="020F0502020204030204" pitchFamily="34" charset="0"/>
              </a:rPr>
              <a:t>&gt;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27</a:t>
            </a:fld>
            <a:endParaRPr lang="es-ES" dirty="0"/>
          </a:p>
        </p:txBody>
      </p:sp>
    </p:spTree>
    <p:extLst>
      <p:ext uri="{BB962C8B-B14F-4D97-AF65-F5344CB8AC3E}">
        <p14:creationId xmlns:p14="http://schemas.microsoft.com/office/powerpoint/2010/main" val="6472969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9922" y="51470"/>
            <a:ext cx="9016574" cy="4104456"/>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270</a:t>
            </a:fld>
            <a:endParaRPr lang="es-ES" dirty="0"/>
          </a:p>
        </p:txBody>
      </p:sp>
    </p:spTree>
    <p:extLst>
      <p:ext uri="{BB962C8B-B14F-4D97-AF65-F5344CB8AC3E}">
        <p14:creationId xmlns:p14="http://schemas.microsoft.com/office/powerpoint/2010/main" val="33085348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0" y="29536"/>
            <a:ext cx="8368502" cy="4104456"/>
          </a:xfrm>
        </p:spPr>
        <p:txBody>
          <a:bodyPr/>
          <a:lstStyle/>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python</a:t>
            </a:r>
            <a:r>
              <a:rPr lang="es-ES" sz="1400" dirty="0">
                <a:latin typeface="Consolas" panose="020B0609020204030204" pitchFamily="49" charset="0"/>
              </a:rPr>
              <a:t> = recoge("</a:t>
            </a:r>
            <a:r>
              <a:rPr lang="es-ES" sz="1400" dirty="0" err="1">
                <a:latin typeface="Consolas" panose="020B0609020204030204" pitchFamily="49" charset="0"/>
              </a:rPr>
              <a:t>python</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php</a:t>
            </a:r>
            <a:r>
              <a:rPr lang="es-ES" sz="1400" dirty="0">
                <a:latin typeface="Consolas" panose="020B0609020204030204" pitchFamily="49" charset="0"/>
              </a:rPr>
              <a:t>    = recoge("</a:t>
            </a:r>
            <a:r>
              <a:rPr lang="es-ES" sz="1400" dirty="0" err="1">
                <a:latin typeface="Consolas" panose="020B0609020204030204" pitchFamily="49" charset="0"/>
              </a:rPr>
              <a:t>php</a:t>
            </a: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pythonOk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phpOk</a:t>
            </a:r>
            <a:r>
              <a:rPr lang="es-ES" sz="1400" dirty="0">
                <a:latin typeface="Consolas" panose="020B0609020204030204" pitchFamily="49" charset="0"/>
              </a:rPr>
              <a:t>    = false;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python</a:t>
            </a:r>
            <a:r>
              <a:rPr lang="es-ES" sz="1400" dirty="0">
                <a:latin typeface="Consolas" panose="020B0609020204030204" pitchFamily="49" charset="0"/>
              </a:rPr>
              <a:t> != "Py" &amp;&amp; $</a:t>
            </a:r>
            <a:r>
              <a:rPr lang="es-ES" sz="1400" dirty="0" err="1">
                <a:latin typeface="Consolas" panose="020B0609020204030204" pitchFamily="49" charset="0"/>
              </a:rPr>
              <a:t>python</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=\"aviso\"&gt;Por favor, indique si sabe programar o no en Python.&lt;/p&gt;\n";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pythonOk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271</a:t>
            </a:fld>
            <a:endParaRPr lang="es-ES" dirty="0"/>
          </a:p>
        </p:txBody>
      </p:sp>
    </p:spTree>
    <p:extLst>
      <p:ext uri="{BB962C8B-B14F-4D97-AF65-F5344CB8AC3E}">
        <p14:creationId xmlns:p14="http://schemas.microsoft.com/office/powerpoint/2010/main" val="36075120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251520" y="339502"/>
            <a:ext cx="8368502" cy="4104456"/>
          </a:xfrm>
        </p:spPr>
        <p:txBody>
          <a:bodyPr numCol="2"/>
          <a:lstStyle/>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php</a:t>
            </a:r>
            <a:r>
              <a:rPr lang="es-ES" sz="1400" dirty="0">
                <a:latin typeface="Consolas" panose="020B0609020204030204" pitchFamily="49" charset="0"/>
              </a:rPr>
              <a:t> != "PHP" &amp;&amp; $</a:t>
            </a:r>
            <a:r>
              <a:rPr lang="es-ES" sz="1400" dirty="0" err="1">
                <a:latin typeface="Consolas" panose="020B0609020204030204" pitchFamily="49" charset="0"/>
              </a:rPr>
              <a:t>php</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=\"aviso\"&gt;Por favor, indique si sabe programar o no en PHP.&lt;/p&gt;\n";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phpOk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pythonOk</a:t>
            </a:r>
            <a:r>
              <a:rPr lang="es-ES" sz="1400" dirty="0">
                <a:latin typeface="Consolas" panose="020B0609020204030204" pitchFamily="49" charset="0"/>
              </a:rPr>
              <a:t> &amp;&amp; $</a:t>
            </a:r>
            <a:r>
              <a:rPr lang="es-ES" sz="1400" dirty="0" err="1">
                <a:latin typeface="Consolas" panose="020B0609020204030204" pitchFamily="49" charset="0"/>
              </a:rPr>
              <a:t>phpOk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python</a:t>
            </a:r>
            <a:r>
              <a:rPr lang="es-ES" sz="1400" dirty="0">
                <a:latin typeface="Consolas" panose="020B0609020204030204" pitchFamily="49" charset="0"/>
              </a:rPr>
              <a:t> &amp;&amp; $</a:t>
            </a:r>
            <a:r>
              <a:rPr lang="es-ES" sz="1400" dirty="0" err="1">
                <a:latin typeface="Consolas" panose="020B0609020204030204" pitchFamily="49" charset="0"/>
              </a:rPr>
              <a:t>php</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&lt;p&gt;Sabe programar en Python y en PHP.&lt;/p&gt;\n";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python</a:t>
            </a:r>
            <a:r>
              <a:rPr lang="es-ES" sz="1400" dirty="0">
                <a:latin typeface="Consolas" panose="020B0609020204030204" pitchFamily="49" charset="0"/>
              </a:rPr>
              <a:t> &amp;&amp; !$</a:t>
            </a:r>
            <a:r>
              <a:rPr lang="es-ES" sz="1400" dirty="0" err="1">
                <a:latin typeface="Consolas" panose="020B0609020204030204" pitchFamily="49" charset="0"/>
              </a:rPr>
              <a:t>php</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&lt;p&gt;Sabe programar en Python, pero no en PHP.&lt;/p&gt;\n";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python</a:t>
            </a:r>
            <a:r>
              <a:rPr lang="es-ES" sz="1400" dirty="0">
                <a:latin typeface="Consolas" panose="020B0609020204030204" pitchFamily="49" charset="0"/>
              </a:rPr>
              <a:t> &amp;&amp; $</a:t>
            </a:r>
            <a:r>
              <a:rPr lang="es-ES" sz="1400" dirty="0" err="1">
                <a:latin typeface="Consolas" panose="020B0609020204030204" pitchFamily="49" charset="0"/>
              </a:rPr>
              <a:t>php</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&lt;p&gt;Sabe programar en PHP, pero no en Python.&lt;/p&gt;\n";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&lt;p&gt;No sabe programar ni en Python ni en PHP.&lt;/p&gt;\n";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272</a:t>
            </a:fld>
            <a:endParaRPr lang="es-ES" dirty="0"/>
          </a:p>
        </p:txBody>
      </p:sp>
    </p:spTree>
    <p:extLst>
      <p:ext uri="{BB962C8B-B14F-4D97-AF65-F5344CB8AC3E}">
        <p14:creationId xmlns:p14="http://schemas.microsoft.com/office/powerpoint/2010/main" val="1208625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r>
              <a:rPr lang="es-ES" sz="1400" b="1" dirty="0">
                <a:latin typeface="Consolas" panose="020B0609020204030204" pitchFamily="49" charset="0"/>
              </a:rPr>
              <a:t>Ejemplo de recogida de varios controles relacionados entre sí</a:t>
            </a:r>
          </a:p>
          <a:p>
            <a:pPr marL="114300" indent="0">
              <a:buNone/>
            </a:pPr>
            <a:endParaRPr lang="es-ES" sz="1400" b="1" dirty="0">
              <a:latin typeface="Consolas" panose="020B0609020204030204" pitchFamily="49" charset="0"/>
            </a:endParaRPr>
          </a:p>
          <a:p>
            <a:pPr marL="114300" indent="0">
              <a:buNone/>
            </a:pPr>
            <a:r>
              <a:rPr lang="es-ES" sz="1400" dirty="0">
                <a:latin typeface="Consolas" panose="020B0609020204030204" pitchFamily="49" charset="0"/>
              </a:rPr>
              <a:t>En la mayoría de los casos las comprobaciones de cada uno de los controles son independientes, es decir, que el valor recibido de un control es correcto o incorrecto independientemente de los valores recibidos en otros controles. Pero en algunos casos no es así. En esos casos, se aconseja considerar los casos particulares en un bloque </a:t>
            </a:r>
            <a:r>
              <a:rPr lang="es-ES" sz="1400" dirty="0" err="1">
                <a:latin typeface="Consolas" panose="020B0609020204030204" pitchFamily="49" charset="0"/>
              </a:rPr>
              <a:t>if</a:t>
            </a:r>
            <a:r>
              <a:rPr lang="es-ES" sz="1400" dirty="0">
                <a:latin typeface="Consolas" panose="020B0609020204030204" pitchFamily="49" charset="0"/>
              </a:rPr>
              <a:t> ... </a:t>
            </a:r>
            <a:r>
              <a:rPr lang="es-ES" sz="1400" dirty="0" err="1">
                <a:latin typeface="Consolas" panose="020B0609020204030204" pitchFamily="49" charset="0"/>
              </a:rPr>
              <a:t>else</a:t>
            </a:r>
            <a:r>
              <a:rPr lang="es-ES" sz="1400" dirty="0">
                <a:latin typeface="Consolas" panose="020B0609020204030204" pitchFamily="49" charset="0"/>
              </a:rPr>
              <a:t> ... adicional posterior a la validación de cada control.</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En el ejemplo siguiente se muestra la recogida de tres controles, un botón radio y dos cajas de texto. El programa simula una especie de calculadora básica y además de validar las entradas de forma similar a ejemplos anteriores debemos tener en cuenta que no se puede dividir por cero.</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Nota: En el ejemplo siguiente, para poder forzar el envío de valores distintos a los que ofrece el formulario en el botón radio debemos manipular la URL y para ello debemos abrir el ejemplo en una nueva pestaña.</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273</a:t>
            </a:fld>
            <a:endParaRPr lang="es-ES" dirty="0"/>
          </a:p>
        </p:txBody>
      </p:sp>
    </p:spTree>
    <p:extLst>
      <p:ext uri="{BB962C8B-B14F-4D97-AF65-F5344CB8AC3E}">
        <p14:creationId xmlns:p14="http://schemas.microsoft.com/office/powerpoint/2010/main" val="22532873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164554"/>
            <a:ext cx="8368502" cy="4104456"/>
          </a:xfrm>
        </p:spPr>
        <p:txBody>
          <a:bodyPr/>
          <a:lstStyle/>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 </a:t>
            </a:r>
            <a:r>
              <a:rPr lang="es-ES" sz="1400" dirty="0" err="1">
                <a:latin typeface="Consolas" panose="020B0609020204030204" pitchFamily="49" charset="0"/>
              </a:rPr>
              <a:t>action</a:t>
            </a:r>
            <a:r>
              <a:rPr lang="es-ES" sz="1400" dirty="0">
                <a:latin typeface="Consolas" panose="020B0609020204030204" pitchFamily="49" charset="0"/>
              </a:rPr>
              <a:t>="form-recogida-input-relacionados-2.php" </a:t>
            </a:r>
            <a:r>
              <a:rPr lang="es-ES" sz="1400" dirty="0" err="1">
                <a:latin typeface="Consolas" panose="020B0609020204030204" pitchFamily="49" charset="0"/>
              </a:rPr>
              <a:t>method</a:t>
            </a:r>
            <a:r>
              <a:rPr lang="es-ES" sz="1400" dirty="0">
                <a:latin typeface="Consolas" panose="020B0609020204030204" pitchFamily="49" charset="0"/>
              </a:rPr>
              <a:t>="</a:t>
            </a:r>
            <a:r>
              <a:rPr lang="es-ES" sz="1400" dirty="0" err="1">
                <a:latin typeface="Consolas" panose="020B0609020204030204" pitchFamily="49" charset="0"/>
              </a:rPr>
              <a:t>get</a:t>
            </a:r>
            <a:r>
              <a:rPr lang="es-ES" sz="1400" dirty="0">
                <a:latin typeface="Consolas" panose="020B0609020204030204" pitchFamily="49" charset="0"/>
              </a:rPr>
              <a:t>"&gt;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Operación:</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operacion</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="suma"&gt; Suma</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operacion</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="resta"&gt; Resta</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operacion</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a:t>
            </a:r>
            <a:r>
              <a:rPr lang="es-ES" sz="1400" dirty="0" err="1">
                <a:latin typeface="Consolas" panose="020B0609020204030204" pitchFamily="49" charset="0"/>
              </a:rPr>
              <a:t>multiplicacion</a:t>
            </a:r>
            <a:r>
              <a:rPr lang="es-ES" sz="1400" dirty="0">
                <a:latin typeface="Consolas" panose="020B0609020204030204" pitchFamily="49" charset="0"/>
              </a:rPr>
              <a:t>"&gt; Multiplicación</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="radio" </a:t>
            </a:r>
            <a:r>
              <a:rPr lang="es-ES" sz="1400" dirty="0" err="1">
                <a:latin typeface="Consolas" panose="020B0609020204030204" pitchFamily="49" charset="0"/>
              </a:rPr>
              <a:t>name</a:t>
            </a:r>
            <a:r>
              <a:rPr lang="es-ES" sz="1400" dirty="0">
                <a:latin typeface="Consolas" panose="020B0609020204030204" pitchFamily="49" charset="0"/>
              </a:rPr>
              <a:t>="</a:t>
            </a:r>
            <a:r>
              <a:rPr lang="es-ES" sz="1400" dirty="0" err="1">
                <a:latin typeface="Consolas" panose="020B0609020204030204" pitchFamily="49" charset="0"/>
              </a:rPr>
              <a:t>operacion</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a:t>
            </a:r>
            <a:r>
              <a:rPr lang="es-ES" sz="1400" dirty="0" err="1">
                <a:latin typeface="Consolas" panose="020B0609020204030204" pitchFamily="49" charset="0"/>
              </a:rPr>
              <a:t>division</a:t>
            </a:r>
            <a:r>
              <a:rPr lang="es-ES" sz="1400" dirty="0">
                <a:latin typeface="Consolas" panose="020B0609020204030204" pitchFamily="49" charset="0"/>
              </a:rPr>
              <a:t>"&gt; División</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Números:</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text</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="x"&gt;</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text</a:t>
            </a:r>
            <a:r>
              <a:rPr lang="es-ES" sz="1400" dirty="0">
                <a:latin typeface="Consolas" panose="020B0609020204030204" pitchFamily="49" charset="0"/>
              </a:rPr>
              <a:t>" </a:t>
            </a:r>
            <a:r>
              <a:rPr lang="es-ES" sz="1400" dirty="0" err="1">
                <a:latin typeface="Consolas" panose="020B0609020204030204" pitchFamily="49" charset="0"/>
              </a:rPr>
              <a:t>name</a:t>
            </a:r>
            <a:r>
              <a:rPr lang="es-ES" sz="1400" dirty="0">
                <a:latin typeface="Consolas" panose="020B0609020204030204" pitchFamily="49" charset="0"/>
              </a:rPr>
              <a:t>="y"&gt;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submit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="Enviar"&gt;</a:t>
            </a:r>
          </a:p>
          <a:p>
            <a:pPr marL="114300" indent="0">
              <a:buNone/>
            </a:pPr>
            <a:r>
              <a:rPr lang="es-ES" sz="1400" dirty="0">
                <a:latin typeface="Consolas" panose="020B0609020204030204" pitchFamily="49" charset="0"/>
              </a:rPr>
              <a:t>    &lt;input </a:t>
            </a:r>
            <a:r>
              <a:rPr lang="es-ES" sz="1400" dirty="0" err="1">
                <a:latin typeface="Consolas" panose="020B0609020204030204" pitchFamily="49" charset="0"/>
              </a:rPr>
              <a:t>type</a:t>
            </a:r>
            <a:r>
              <a:rPr lang="es-ES" sz="1400" dirty="0">
                <a:latin typeface="Consolas" panose="020B0609020204030204" pitchFamily="49" charset="0"/>
              </a:rPr>
              <a:t>="</a:t>
            </a:r>
            <a:r>
              <a:rPr lang="es-ES" sz="1400" dirty="0" err="1">
                <a:latin typeface="Consolas" panose="020B0609020204030204" pitchFamily="49" charset="0"/>
              </a:rPr>
              <a:t>reset</a:t>
            </a:r>
            <a:r>
              <a:rPr lang="es-ES" sz="1400" dirty="0">
                <a:latin typeface="Consolas" panose="020B0609020204030204" pitchFamily="49" charset="0"/>
              </a:rPr>
              <a:t>" </a:t>
            </a:r>
            <a:r>
              <a:rPr lang="es-ES" sz="1400" dirty="0" err="1">
                <a:latin typeface="Consolas" panose="020B0609020204030204" pitchFamily="49" charset="0"/>
              </a:rPr>
              <a:t>value</a:t>
            </a:r>
            <a:r>
              <a:rPr lang="es-ES" sz="1400" dirty="0">
                <a:latin typeface="Consolas" panose="020B0609020204030204" pitchFamily="49" charset="0"/>
              </a:rPr>
              <a:t>="Borrar"&gt;</a:t>
            </a:r>
          </a:p>
          <a:p>
            <a:pPr marL="114300" indent="0">
              <a:buNone/>
            </a:pPr>
            <a:r>
              <a:rPr lang="es-ES" sz="1400" dirty="0">
                <a:latin typeface="Consolas" panose="020B0609020204030204" pitchFamily="49" charset="0"/>
              </a:rPr>
              <a:t>  &lt;/p&gt;</a:t>
            </a:r>
          </a:p>
          <a:p>
            <a:pPr marL="114300" indent="0">
              <a:buNone/>
            </a:pPr>
            <a:r>
              <a:rPr lang="es-ES" sz="1400" dirty="0">
                <a:latin typeface="Consolas" panose="020B0609020204030204" pitchFamily="49" charset="0"/>
              </a:rPr>
              <a:t>&lt;/</a:t>
            </a:r>
            <a:r>
              <a:rPr lang="es-ES" sz="1400" dirty="0" err="1">
                <a:latin typeface="Consolas" panose="020B0609020204030204" pitchFamily="49" charset="0"/>
              </a:rPr>
              <a:t>form</a:t>
            </a:r>
            <a:r>
              <a:rPr lang="es-ES" sz="1400" dirty="0">
                <a:latin typeface="Consolas" panose="020B0609020204030204" pitchFamily="49" charset="0"/>
              </a:rPr>
              <a:t>&gt;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274</a:t>
            </a:fld>
            <a:endParaRPr lang="es-ES" dirty="0"/>
          </a:p>
        </p:txBody>
      </p:sp>
    </p:spTree>
    <p:extLst>
      <p:ext uri="{BB962C8B-B14F-4D97-AF65-F5344CB8AC3E}">
        <p14:creationId xmlns:p14="http://schemas.microsoft.com/office/powerpoint/2010/main" val="426783378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275</a:t>
            </a:fld>
            <a:endParaRPr lang="es-ES" dirty="0"/>
          </a:p>
        </p:txBody>
      </p:sp>
      <p:graphicFrame>
        <p:nvGraphicFramePr>
          <p:cNvPr id="2" name="Objeto 1">
            <a:extLst>
              <a:ext uri="{FF2B5EF4-FFF2-40B4-BE49-F238E27FC236}">
                <a16:creationId xmlns:a16="http://schemas.microsoft.com/office/drawing/2014/main" id="{F7230529-A973-F8A4-092A-307B25778A45}"/>
              </a:ext>
            </a:extLst>
          </p:cNvPr>
          <p:cNvGraphicFramePr>
            <a:graphicFrameLocks noChangeAspect="1"/>
          </p:cNvGraphicFramePr>
          <p:nvPr>
            <p:extLst>
              <p:ext uri="{D42A27DB-BD31-4B8C-83A1-F6EECF244321}">
                <p14:modId xmlns:p14="http://schemas.microsoft.com/office/powerpoint/2010/main" val="3497999009"/>
              </p:ext>
            </p:extLst>
          </p:nvPr>
        </p:nvGraphicFramePr>
        <p:xfrm>
          <a:off x="4355976" y="788879"/>
          <a:ext cx="4521200" cy="3848100"/>
        </p:xfrm>
        <a:graphic>
          <a:graphicData uri="http://schemas.openxmlformats.org/presentationml/2006/ole">
            <mc:AlternateContent xmlns:mc="http://schemas.openxmlformats.org/markup-compatibility/2006">
              <mc:Choice xmlns:v="urn:schemas-microsoft-com:vml" Requires="v">
                <p:oleObj name="Bitmap Image" r:id="rId2" imgW="4521240" imgH="3848040" progId="PBrush">
                  <p:embed/>
                </p:oleObj>
              </mc:Choice>
              <mc:Fallback>
                <p:oleObj name="Bitmap Image" r:id="rId2" imgW="4521240" imgH="3848040" progId="PBrush">
                  <p:embed/>
                  <p:pic>
                    <p:nvPicPr>
                      <p:cNvPr id="0" name=""/>
                      <p:cNvPicPr/>
                      <p:nvPr/>
                    </p:nvPicPr>
                    <p:blipFill>
                      <a:blip r:embed="rId3"/>
                      <a:stretch>
                        <a:fillRect/>
                      </a:stretch>
                    </p:blipFill>
                    <p:spPr>
                      <a:xfrm>
                        <a:off x="4355976" y="788879"/>
                        <a:ext cx="4521200" cy="3848100"/>
                      </a:xfrm>
                      <a:prstGeom prst="rect">
                        <a:avLst/>
                      </a:prstGeom>
                    </p:spPr>
                  </p:pic>
                </p:oleObj>
              </mc:Fallback>
            </mc:AlternateContent>
          </a:graphicData>
        </a:graphic>
      </p:graphicFrame>
    </p:spTree>
    <p:extLst>
      <p:ext uri="{BB962C8B-B14F-4D97-AF65-F5344CB8AC3E}">
        <p14:creationId xmlns:p14="http://schemas.microsoft.com/office/powerpoint/2010/main" val="7800221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164554"/>
            <a:ext cx="8368502" cy="4104456"/>
          </a:xfrm>
        </p:spPr>
        <p:txBody>
          <a:bodyPr/>
          <a:lstStyle/>
          <a:p>
            <a:pPr marL="114300" indent="0">
              <a:buNone/>
            </a:pPr>
            <a:r>
              <a:rPr lang="es-ES" sz="1400" dirty="0">
                <a:latin typeface="Consolas" panose="020B0609020204030204" pitchFamily="49" charset="0"/>
              </a:rPr>
              <a:t>En este caso las validación de la operación es la correspondiente a un botón radio y las validaciones de los números son las correspondientes a un número decimal.</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La validación de la operación es la correspondiente a un botón radio</a:t>
            </a: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indicado la operación a realizar.&lt;/p&gt;\n";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"suma" &amp;&amp; $</a:t>
            </a:r>
            <a:r>
              <a:rPr lang="es-ES" sz="1400" dirty="0" err="1">
                <a:latin typeface="Consolas" panose="020B0609020204030204" pitchFamily="49" charset="0"/>
              </a:rPr>
              <a:t>operacion</a:t>
            </a:r>
            <a:r>
              <a:rPr lang="es-ES" sz="1400" dirty="0">
                <a:latin typeface="Consolas" panose="020B0609020204030204" pitchFamily="49" charset="0"/>
              </a:rPr>
              <a:t> != "resta" &amp;&amp;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multiplicacion</a:t>
            </a:r>
            <a:r>
              <a:rPr lang="es-ES" sz="1400" dirty="0">
                <a:latin typeface="Consolas" panose="020B0609020204030204" pitchFamily="49" charset="0"/>
              </a:rPr>
              <a:t>" &amp;&amp;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division</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elegido ninguna de las operaciones disponibles.&lt;/p&gt;\n";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operacionOk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Las validaciones de los números son las correspondientes a números decimales</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276</a:t>
            </a:fld>
            <a:endParaRPr lang="es-ES" dirty="0"/>
          </a:p>
        </p:txBody>
      </p:sp>
    </p:spTree>
    <p:extLst>
      <p:ext uri="{BB962C8B-B14F-4D97-AF65-F5344CB8AC3E}">
        <p14:creationId xmlns:p14="http://schemas.microsoft.com/office/powerpoint/2010/main" val="30751259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79512" y="519522"/>
            <a:ext cx="8368502" cy="4104456"/>
          </a:xfrm>
        </p:spPr>
        <p:txBody>
          <a:bodyPr numCol="2"/>
          <a:lstStyle/>
          <a:p>
            <a:pPr marL="114300" indent="0">
              <a:buNone/>
            </a:pPr>
            <a:r>
              <a:rPr lang="es-ES" sz="1400" dirty="0" err="1">
                <a:latin typeface="Consolas" panose="020B0609020204030204" pitchFamily="49" charset="0"/>
              </a:rPr>
              <a:t>if</a:t>
            </a:r>
            <a:r>
              <a:rPr lang="es-ES" sz="1400" dirty="0">
                <a:latin typeface="Consolas" panose="020B0609020204030204" pitchFamily="49" charset="0"/>
              </a:rPr>
              <a:t> ($x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primer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($x))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primer número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xOk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($y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segundo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($y))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segundo número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yOk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277</a:t>
            </a:fld>
            <a:endParaRPr lang="es-ES" dirty="0"/>
          </a:p>
        </p:txBody>
      </p:sp>
    </p:spTree>
    <p:extLst>
      <p:ext uri="{BB962C8B-B14F-4D97-AF65-F5344CB8AC3E}">
        <p14:creationId xmlns:p14="http://schemas.microsoft.com/office/powerpoint/2010/main" val="30410601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95536" y="339502"/>
            <a:ext cx="8368502" cy="4104456"/>
          </a:xfrm>
        </p:spPr>
        <p:txBody>
          <a:bodyPr/>
          <a:lstStyle/>
          <a:p>
            <a:pPr marL="114300" indent="0">
              <a:buNone/>
            </a:pPr>
            <a:r>
              <a:rPr lang="es-ES" sz="1400" dirty="0">
                <a:latin typeface="Consolas" panose="020B0609020204030204" pitchFamily="49" charset="0"/>
              </a:rPr>
              <a:t>Pero siempre que se realizan operaciones aritméticas hay que recordar el caso problemático de la división por cero. Si el usuario elige hacer una división y el segundo número es 0, debemos avisarle. Además, cambiaremos una de las variables auxiliares a false, para que falle la comprobación final antes de la ejecución del programa principal.</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division</a:t>
            </a:r>
            <a:r>
              <a:rPr lang="es-ES" sz="1400" dirty="0">
                <a:latin typeface="Consolas" panose="020B0609020204030204" pitchFamily="49" charset="0"/>
              </a:rPr>
              <a:t>" &amp;&amp; $y == 0)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se puede dividir por cero.&lt;/p&gt;\n";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operacionOk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El proceso de recogida de datos completo podría ser el siguiente:</a:t>
            </a: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278</a:t>
            </a:fld>
            <a:endParaRPr lang="es-ES" dirty="0"/>
          </a:p>
        </p:txBody>
      </p:sp>
    </p:spTree>
    <p:extLst>
      <p:ext uri="{BB962C8B-B14F-4D97-AF65-F5344CB8AC3E}">
        <p14:creationId xmlns:p14="http://schemas.microsoft.com/office/powerpoint/2010/main" val="17665930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79512" y="-164554"/>
            <a:ext cx="8368502" cy="4104456"/>
          </a:xfrm>
        </p:spPr>
        <p:txBody>
          <a:bodyPr/>
          <a:lstStyle/>
          <a:p>
            <a:pPr marL="114300" indent="0">
              <a:buNone/>
            </a:pPr>
            <a:r>
              <a:rPr lang="es-ES" sz="1400" dirty="0">
                <a:latin typeface="Consolas" panose="020B0609020204030204" pitchFamily="49" charset="0"/>
              </a:rPr>
              <a:t>?</a:t>
            </a:r>
            <a:r>
              <a:rPr lang="es-ES" sz="1400" dirty="0" err="1">
                <a:latin typeface="Consolas" panose="020B0609020204030204" pitchFamily="49" charset="0"/>
              </a:rPr>
              <a:t>php</a:t>
            </a:r>
            <a:endParaRPr lang="es-ES" sz="1400" dirty="0">
              <a:latin typeface="Consolas" panose="020B0609020204030204" pitchFamily="49" charset="0"/>
            </a:endParaRPr>
          </a:p>
          <a:p>
            <a:pPr marL="114300" indent="0">
              <a:buNone/>
            </a:pPr>
            <a:r>
              <a:rPr lang="es-ES" sz="1400" dirty="0">
                <a:latin typeface="Consolas" panose="020B0609020204030204" pitchFamily="49" charset="0"/>
              </a:rPr>
              <a:t>// Función de recogida de datos</a:t>
            </a:r>
          </a:p>
          <a:p>
            <a:pPr marL="114300" indent="0">
              <a:buNone/>
            </a:pPr>
            <a:r>
              <a:rPr lang="es-ES" sz="1400" dirty="0" err="1">
                <a:latin typeface="Consolas" panose="020B0609020204030204" pitchFamily="49" charset="0"/>
              </a:rPr>
              <a:t>function</a:t>
            </a:r>
            <a:r>
              <a:rPr lang="es-ES" sz="1400" dirty="0">
                <a:latin typeface="Consolas" panose="020B0609020204030204" pitchFamily="49" charset="0"/>
              </a:rPr>
              <a:t> recoge($</a:t>
            </a:r>
            <a:r>
              <a:rPr lang="es-ES" sz="1400" dirty="0" err="1">
                <a:latin typeface="Consolas" panose="020B0609020204030204" pitchFamily="49" charset="0"/>
              </a:rPr>
              <a:t>var</a:t>
            </a:r>
            <a:r>
              <a:rPr lang="es-ES" sz="1400" dirty="0">
                <a:latin typeface="Consolas" panose="020B0609020204030204" pitchFamily="49" charset="0"/>
              </a:rPr>
              <a:t>, $m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is_array</a:t>
            </a:r>
            <a:r>
              <a:rPr lang="es-ES" sz="1400" dirty="0">
                <a:latin typeface="Consolas" panose="020B0609020204030204" pitchFamily="49" charset="0"/>
              </a:rPr>
              <a:t>($m) ?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isset</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is_array</a:t>
            </a:r>
            <a:r>
              <a:rPr lang="es-ES" sz="1400" dirty="0">
                <a:latin typeface="Consolas" panose="020B0609020204030204" pitchFamily="49" charset="0"/>
              </a:rPr>
              <a:t>($_REQUEST[$</a:t>
            </a:r>
            <a:r>
              <a:rPr lang="es-ES" sz="1400" dirty="0" err="1">
                <a:latin typeface="Consolas" panose="020B0609020204030204" pitchFamily="49" charset="0"/>
              </a:rPr>
              <a:t>var</a:t>
            </a:r>
            <a:r>
              <a:rPr lang="es-ES" sz="1400" dirty="0">
                <a:latin typeface="Consolas" panose="020B0609020204030204" pitchFamily="49" charset="0"/>
              </a:rPr>
              <a:t>]) &amp;&amp; </a:t>
            </a:r>
            <a:r>
              <a:rPr lang="es-ES" sz="1400" dirty="0" err="1">
                <a:latin typeface="Consolas" panose="020B0609020204030204" pitchFamily="49" charset="0"/>
              </a:rPr>
              <a:t>is_array</a:t>
            </a:r>
            <a:r>
              <a:rPr lang="es-ES" sz="1400" dirty="0">
                <a:latin typeface="Consolas" panose="020B0609020204030204" pitchFamily="49" charset="0"/>
              </a:rPr>
              <a:t>($m))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 = $_REQUEST[$</a:t>
            </a:r>
            <a:r>
              <a:rPr lang="es-ES" sz="1400" dirty="0" err="1">
                <a:latin typeface="Consolas" panose="020B0609020204030204" pitchFamily="49" charset="0"/>
              </a:rPr>
              <a:t>var</a:t>
            </a:r>
            <a:r>
              <a:rPr lang="es-ES" sz="1400" dirty="0">
                <a:latin typeface="Consolas" panose="020B0609020204030204" pitchFamily="49" charset="0"/>
              </a:rPr>
              <a:t>];</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array_walk_recursive</a:t>
            </a:r>
            <a:r>
              <a:rPr lang="es-ES" sz="1400" dirty="0">
                <a:latin typeface="Consolas" panose="020B0609020204030204" pitchFamily="49" charset="0"/>
              </a:rPr>
              <a:t>($</a:t>
            </a:r>
            <a:r>
              <a:rPr lang="es-ES" sz="1400" dirty="0" err="1">
                <a:latin typeface="Consolas" panose="020B0609020204030204" pitchFamily="49" charset="0"/>
              </a:rPr>
              <a:t>tmp</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(&amp;$valor) {</a:t>
            </a:r>
          </a:p>
          <a:p>
            <a:pPr marL="114300" indent="0">
              <a:buNone/>
            </a:pPr>
            <a:r>
              <a:rPr lang="es-ES" sz="1400" dirty="0">
                <a:latin typeface="Consolas" panose="020B0609020204030204" pitchFamily="49" charset="0"/>
              </a:rPr>
              <a:t>                $valor = </a:t>
            </a:r>
            <a:r>
              <a:rPr lang="es-ES" sz="1400" dirty="0" err="1">
                <a:latin typeface="Consolas" panose="020B0609020204030204" pitchFamily="49" charset="0"/>
              </a:rPr>
              <a:t>trim</a:t>
            </a:r>
            <a:r>
              <a:rPr lang="es-ES" sz="1400" dirty="0">
                <a:latin typeface="Consolas" panose="020B0609020204030204" pitchFamily="49" charset="0"/>
              </a:rPr>
              <a:t>(</a:t>
            </a:r>
            <a:r>
              <a:rPr lang="es-ES" sz="1400" dirty="0" err="1">
                <a:latin typeface="Consolas" panose="020B0609020204030204" pitchFamily="49" charset="0"/>
              </a:rPr>
              <a:t>htmlspecialchars</a:t>
            </a:r>
            <a:r>
              <a:rPr lang="es-ES" sz="1400" dirty="0">
                <a:latin typeface="Consolas" panose="020B0609020204030204" pitchFamily="49" charset="0"/>
              </a:rPr>
              <a:t>($valor));</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return</a:t>
            </a:r>
            <a:r>
              <a:rPr lang="es-ES" sz="1400" dirty="0">
                <a:latin typeface="Consolas" panose="020B0609020204030204" pitchFamily="49" charset="0"/>
              </a:rPr>
              <a:t> $</a:t>
            </a:r>
            <a:r>
              <a:rPr lang="es-ES" sz="1400" dirty="0" err="1">
                <a:latin typeface="Consolas" panose="020B0609020204030204" pitchFamily="49" charset="0"/>
              </a:rPr>
              <a:t>tmp</a:t>
            </a:r>
            <a:r>
              <a:rPr lang="es-ES" sz="1400" dirty="0">
                <a:latin typeface="Consolas" panose="020B0609020204030204" pitchFamily="49" charset="0"/>
              </a:rPr>
              <a:t>;</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279</a:t>
            </a:fld>
            <a:endParaRPr lang="es-ES" dirty="0"/>
          </a:p>
        </p:txBody>
      </p:sp>
    </p:spTree>
    <p:extLst>
      <p:ext uri="{BB962C8B-B14F-4D97-AF65-F5344CB8AC3E}">
        <p14:creationId xmlns:p14="http://schemas.microsoft.com/office/powerpoint/2010/main" val="21380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79512" y="483518"/>
            <a:ext cx="8496944" cy="3552300"/>
          </a:xfrm>
        </p:spPr>
        <p:txBody>
          <a:bodyPr/>
          <a:lstStyle/>
          <a:p>
            <a:pPr marL="114300" indent="0">
              <a:buNone/>
            </a:pPr>
            <a:r>
              <a:rPr lang="es-ES" sz="1400" b="1" dirty="0"/>
              <a:t>Validar en PHP los datos recibidos de un formulario</a:t>
            </a:r>
          </a:p>
          <a:p>
            <a:pPr marL="114300" indent="0">
              <a:buNone/>
            </a:pPr>
            <a:endParaRPr lang="es-ES" sz="1400" b="1" dirty="0"/>
          </a:p>
          <a:p>
            <a:pPr marL="114300" indent="0">
              <a:buNone/>
            </a:pPr>
            <a:endParaRPr lang="es-ES" sz="1400" b="1" dirty="0"/>
          </a:p>
          <a:p>
            <a:pPr marL="114300" indent="0">
              <a:buNone/>
            </a:pPr>
            <a:r>
              <a:rPr lang="es-ES" sz="1400" dirty="0"/>
              <a:t>Hasta ahora hemos visto unas cuantas cosas a tener en cuenta a la hora de </a:t>
            </a:r>
            <a:r>
              <a:rPr lang="es-ES" sz="1400" b="1" dirty="0"/>
              <a:t>procesar un formulario en PHP</a:t>
            </a:r>
            <a:r>
              <a:rPr lang="es-ES" sz="1400" dirty="0"/>
              <a:t>, pero aún hay otras dos que deberemos tener en cuenta:</a:t>
            </a:r>
          </a:p>
          <a:p>
            <a:pPr marL="114300" indent="0">
              <a:buNone/>
            </a:pPr>
            <a:r>
              <a:rPr lang="es-ES" sz="1400" dirty="0"/>
              <a:t>Aunque hayamos recibido todos los campos requeridos tendremos que comprobar si los tipos de datos de dichos valores se corresponden con los esperados (si esperamos un valor numérico que no hayan letras u otros símbolos, por ejemplo).</a:t>
            </a:r>
          </a:p>
          <a:p>
            <a:pPr marL="114300" indent="0">
              <a:buNone/>
            </a:pPr>
            <a:r>
              <a:rPr lang="es-ES" sz="1400" dirty="0"/>
              <a:t>Para ello podemos usar las funciones </a:t>
            </a:r>
            <a:r>
              <a:rPr lang="es-ES" sz="1400" dirty="0" err="1"/>
              <a:t>empty</a:t>
            </a:r>
            <a:r>
              <a:rPr lang="es-ES" sz="1400" dirty="0"/>
              <a:t>(), </a:t>
            </a:r>
            <a:r>
              <a:rPr lang="es-ES" sz="1400" dirty="0" err="1"/>
              <a:t>is_bool</a:t>
            </a:r>
            <a:r>
              <a:rPr lang="es-ES" sz="1400" dirty="0"/>
              <a:t>(), </a:t>
            </a:r>
            <a:r>
              <a:rPr lang="es-ES" sz="1400" dirty="0" err="1"/>
              <a:t>is_string</a:t>
            </a:r>
            <a:r>
              <a:rPr lang="es-ES" sz="1400" dirty="0"/>
              <a:t>(), </a:t>
            </a:r>
            <a:r>
              <a:rPr lang="es-ES" sz="1400" dirty="0" err="1"/>
              <a:t>is_int</a:t>
            </a:r>
            <a:r>
              <a:rPr lang="es-ES" sz="1400" dirty="0"/>
              <a:t>(), </a:t>
            </a:r>
            <a:r>
              <a:rPr lang="es-ES" sz="1400" dirty="0" err="1"/>
              <a:t>is_float</a:t>
            </a:r>
            <a:r>
              <a:rPr lang="es-ES" sz="1400" dirty="0"/>
              <a:t>(), </a:t>
            </a:r>
            <a:r>
              <a:rPr lang="es-ES" sz="1400" dirty="0" err="1"/>
              <a:t>is_numeric</a:t>
            </a:r>
            <a:r>
              <a:rPr lang="es-ES" sz="1400" dirty="0"/>
              <a:t>() e </a:t>
            </a:r>
            <a:r>
              <a:rPr lang="es-ES" sz="1400" dirty="0" err="1"/>
              <a:t>is_null</a:t>
            </a:r>
            <a:r>
              <a:rPr lang="es-ES" sz="1400" dirty="0"/>
              <a:t>().</a:t>
            </a:r>
          </a:p>
          <a:p>
            <a:pPr marL="114300" indent="0">
              <a:buNone/>
            </a:pPr>
            <a:r>
              <a:rPr lang="es-ES" sz="1400" dirty="0"/>
              <a:t>En caso de valores de tipo </a:t>
            </a:r>
            <a:r>
              <a:rPr lang="es-ES" sz="1400" dirty="0" err="1"/>
              <a:t>string</a:t>
            </a:r>
            <a:r>
              <a:rPr lang="es-ES" sz="1400" dirty="0"/>
              <a:t> hemos de tener en cuenta si admitiremos como válida una cadena vacía, si puede contener números y caracteres especiales o no, y si estos necesitan ser escapados.</a:t>
            </a:r>
          </a:p>
          <a:p>
            <a:pPr marL="114300" indent="0">
              <a:buNone/>
            </a:pPr>
            <a:r>
              <a:rPr lang="es-ES" sz="1400" dirty="0"/>
              <a:t>Para ello podemos usar expresiones regulares y funciones </a:t>
            </a:r>
            <a:r>
              <a:rPr lang="es-ES" sz="1400" dirty="0" err="1"/>
              <a:t>funciones</a:t>
            </a:r>
            <a:r>
              <a:rPr lang="es-ES" sz="1400" dirty="0"/>
              <a:t> como </a:t>
            </a:r>
            <a:r>
              <a:rPr lang="es-ES" sz="1400" dirty="0" err="1"/>
              <a:t>addslashes</a:t>
            </a:r>
            <a:r>
              <a:rPr lang="es-ES" sz="1400" dirty="0"/>
              <a:t>(), </a:t>
            </a:r>
            <a:r>
              <a:rPr lang="es-ES" sz="1400" dirty="0" err="1"/>
              <a:t>stripslashes</a:t>
            </a:r>
            <a:r>
              <a:rPr lang="es-ES" sz="1400" dirty="0"/>
              <a:t>(), </a:t>
            </a:r>
            <a:r>
              <a:rPr lang="es-ES" sz="1400" dirty="0" err="1"/>
              <a:t>htmlspecialchars</a:t>
            </a:r>
            <a:r>
              <a:rPr lang="es-ES" sz="1400" dirty="0"/>
              <a:t>(), </a:t>
            </a:r>
            <a:r>
              <a:rPr lang="es-ES" sz="1400" dirty="0" err="1"/>
              <a:t>htmlentities</a:t>
            </a:r>
            <a:r>
              <a:rPr lang="es-ES" sz="1400" dirty="0"/>
              <a:t>(), </a:t>
            </a:r>
            <a:r>
              <a:rPr lang="es-ES" sz="1400" dirty="0" err="1"/>
              <a:t>htmlspecialchars_decode</a:t>
            </a:r>
            <a:r>
              <a:rPr lang="es-ES" sz="1400" dirty="0"/>
              <a:t>() y </a:t>
            </a:r>
            <a:r>
              <a:rPr lang="es-ES" sz="1400" dirty="0" err="1"/>
              <a:t>html_entity_decode</a:t>
            </a:r>
            <a:r>
              <a:rPr lang="es-ES" sz="1400" dirty="0"/>
              <a:t>().</a:t>
            </a:r>
          </a:p>
          <a:p>
            <a:pPr marL="114300" indent="0">
              <a:buNone/>
            </a:pPr>
            <a:r>
              <a:rPr lang="es-ES" sz="1400" dirty="0"/>
              <a:t>Para comprobar si el valor es un número o una cadena numérica (como en sucede en los formularios) debes usar la función de PHP </a:t>
            </a:r>
            <a:r>
              <a:rPr lang="es-ES" sz="1400" dirty="0" err="1"/>
              <a:t>is_numeric</a:t>
            </a:r>
            <a:r>
              <a:rPr lang="es-ES" sz="1400" dirty="0"/>
              <a:t>() en vez de </a:t>
            </a:r>
            <a:r>
              <a:rPr lang="es-ES" sz="1400" dirty="0" err="1"/>
              <a:t>is_int</a:t>
            </a:r>
            <a:r>
              <a:rPr lang="es-ES" sz="1400" dirty="0"/>
              <a:t>() o </a:t>
            </a:r>
            <a:r>
              <a:rPr lang="es-ES" sz="1400" dirty="0" err="1"/>
              <a:t>is_float</a:t>
            </a:r>
            <a:r>
              <a:rPr lang="es-ES" sz="1400" dirty="0"/>
              <a: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28</a:t>
            </a:fld>
            <a:endParaRPr lang="es-ES" dirty="0"/>
          </a:p>
        </p:txBody>
      </p:sp>
    </p:spTree>
    <p:extLst>
      <p:ext uri="{BB962C8B-B14F-4D97-AF65-F5344CB8AC3E}">
        <p14:creationId xmlns:p14="http://schemas.microsoft.com/office/powerpoint/2010/main" val="26153418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164554"/>
            <a:ext cx="9001000" cy="4104456"/>
          </a:xfrm>
        </p:spPr>
        <p:txBody>
          <a:bodyPr/>
          <a:lstStyle/>
          <a:p>
            <a:pPr marL="114300" indent="0">
              <a:buNone/>
            </a:pPr>
            <a:r>
              <a:rPr lang="es-ES" sz="1400" dirty="0">
                <a:latin typeface="Consolas" panose="020B0609020204030204" pitchFamily="49" charset="0"/>
              </a:rPr>
              <a:t>// Variables que recogen los datos</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operacion</a:t>
            </a:r>
            <a:r>
              <a:rPr lang="es-ES" sz="1400" dirty="0">
                <a:latin typeface="Consolas" panose="020B0609020204030204" pitchFamily="49" charset="0"/>
              </a:rPr>
              <a:t> = recoge("</a:t>
            </a:r>
            <a:r>
              <a:rPr lang="es-ES" sz="1400" dirty="0" err="1">
                <a:latin typeface="Consolas" panose="020B0609020204030204" pitchFamily="49" charset="0"/>
              </a:rPr>
              <a:t>operacion</a:t>
            </a:r>
            <a:r>
              <a:rPr lang="es-ES" sz="1400" dirty="0">
                <a:latin typeface="Consolas" panose="020B0609020204030204" pitchFamily="49" charset="0"/>
              </a:rPr>
              <a:t>");</a:t>
            </a:r>
          </a:p>
          <a:p>
            <a:pPr marL="114300" indent="0">
              <a:buNone/>
            </a:pPr>
            <a:r>
              <a:rPr lang="es-ES" sz="1400" dirty="0">
                <a:latin typeface="Consolas" panose="020B0609020204030204" pitchFamily="49" charset="0"/>
              </a:rPr>
              <a:t>$x         = recoge("x");</a:t>
            </a:r>
          </a:p>
          <a:p>
            <a:pPr marL="114300" indent="0">
              <a:buNone/>
            </a:pPr>
            <a:r>
              <a:rPr lang="es-ES" sz="1400" dirty="0">
                <a:latin typeface="Consolas" panose="020B0609020204030204" pitchFamily="49" charset="0"/>
              </a:rPr>
              <a:t>$y         = recoge("y");</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Variables auxiliares de comprobación</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operacionOk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xOk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a:t>
            </a:r>
            <a:r>
              <a:rPr lang="es-ES" sz="1400" dirty="0" err="1">
                <a:latin typeface="Consolas" panose="020B0609020204030204" pitchFamily="49" charset="0"/>
              </a:rPr>
              <a:t>yOk</a:t>
            </a:r>
            <a:r>
              <a:rPr lang="es-ES" sz="1400" dirty="0">
                <a:latin typeface="Consolas" panose="020B0609020204030204" pitchFamily="49" charset="0"/>
              </a:rPr>
              <a:t>         = false;</a:t>
            </a:r>
          </a:p>
          <a:p>
            <a:pPr marL="114300" indent="0">
              <a:buNone/>
            </a:pPr>
            <a:endParaRPr lang="es-ES" sz="1400" dirty="0">
              <a:latin typeface="Consolas" panose="020B0609020204030204" pitchFamily="49" charset="0"/>
            </a:endParaRPr>
          </a:p>
          <a:p>
            <a:pPr marL="114300" indent="0">
              <a:buNone/>
            </a:pPr>
            <a:r>
              <a:rPr lang="es-ES" sz="1400" dirty="0">
                <a:latin typeface="Consolas" panose="020B0609020204030204" pitchFamily="49" charset="0"/>
              </a:rPr>
              <a:t>// Validación de datos y generación de avisos</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indicado la operación a realizar.&lt;/p&gt;\n";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280</a:t>
            </a:fld>
            <a:endParaRPr lang="es-ES" dirty="0"/>
          </a:p>
        </p:txBody>
      </p:sp>
    </p:spTree>
    <p:extLst>
      <p:ext uri="{BB962C8B-B14F-4D97-AF65-F5344CB8AC3E}">
        <p14:creationId xmlns:p14="http://schemas.microsoft.com/office/powerpoint/2010/main" val="9092751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35496" y="-164554"/>
            <a:ext cx="9108504" cy="4104456"/>
          </a:xfrm>
        </p:spPr>
        <p:txBody>
          <a:bodyPr/>
          <a:lstStyle/>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"suma" &amp;&amp; $</a:t>
            </a:r>
            <a:r>
              <a:rPr lang="es-ES" sz="1400" dirty="0" err="1">
                <a:latin typeface="Consolas" panose="020B0609020204030204" pitchFamily="49" charset="0"/>
              </a:rPr>
              <a:t>operacion</a:t>
            </a:r>
            <a:r>
              <a:rPr lang="es-ES" sz="1400" dirty="0">
                <a:latin typeface="Consolas" panose="020B0609020204030204" pitchFamily="49" charset="0"/>
              </a:rPr>
              <a:t> != "resta" &amp;&amp;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multiplicacion</a:t>
            </a:r>
            <a:r>
              <a:rPr lang="es-ES" sz="1400" dirty="0">
                <a:latin typeface="Consolas" panose="020B0609020204030204" pitchFamily="49" charset="0"/>
              </a:rPr>
              <a:t>" &amp;&amp;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division</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elegido ninguna de las operaciones disponibles.&lt;/p&gt;\n";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operacionOk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($x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primer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($x))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primer número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xOk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endParaRPr lang="es-ES" sz="1400" dirty="0">
              <a:latin typeface="Consolas" panose="020B0609020204030204" pitchFamily="49" charset="0"/>
            </a:endParaRP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281</a:t>
            </a:fld>
            <a:endParaRPr lang="es-ES" dirty="0"/>
          </a:p>
        </p:txBody>
      </p:sp>
    </p:spTree>
    <p:extLst>
      <p:ext uri="{BB962C8B-B14F-4D97-AF65-F5344CB8AC3E}">
        <p14:creationId xmlns:p14="http://schemas.microsoft.com/office/powerpoint/2010/main" val="38141712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0FD2A5-9FDE-F61F-6444-1168B903774E}"/>
              </a:ext>
            </a:extLst>
          </p:cNvPr>
          <p:cNvSpPr>
            <a:spLocks noGrp="1"/>
          </p:cNvSpPr>
          <p:nvPr>
            <p:ph type="body" idx="1"/>
          </p:nvPr>
        </p:nvSpPr>
        <p:spPr>
          <a:xfrm>
            <a:off x="107504" y="195486"/>
            <a:ext cx="8784976" cy="4104456"/>
          </a:xfrm>
        </p:spPr>
        <p:txBody>
          <a:bodyPr numCol="2"/>
          <a:lstStyle/>
          <a:p>
            <a:pPr marL="114300" indent="0">
              <a:buNone/>
            </a:pPr>
            <a:r>
              <a:rPr lang="es-ES" sz="1400" dirty="0" err="1">
                <a:latin typeface="Consolas" panose="020B0609020204030204" pitchFamily="49" charset="0"/>
              </a:rPr>
              <a:t>if</a:t>
            </a:r>
            <a:r>
              <a:rPr lang="es-ES" sz="1400" dirty="0">
                <a:latin typeface="Consolas" panose="020B0609020204030204" pitchFamily="49" charset="0"/>
              </a:rPr>
              <a:t> ($y ==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segundo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elseif</a:t>
            </a:r>
            <a:r>
              <a:rPr lang="es-ES" sz="1400" dirty="0">
                <a:latin typeface="Consolas" panose="020B0609020204030204" pitchFamily="49" charset="0"/>
              </a:rPr>
              <a:t> (!</a:t>
            </a:r>
            <a:r>
              <a:rPr lang="es-ES" sz="1400" dirty="0" err="1">
                <a:latin typeface="Consolas" panose="020B0609020204030204" pitchFamily="49" charset="0"/>
              </a:rPr>
              <a:t>is_numeric</a:t>
            </a:r>
            <a:r>
              <a:rPr lang="es-ES" sz="1400" dirty="0">
                <a:latin typeface="Consolas" panose="020B0609020204030204" pitchFamily="49" charset="0"/>
              </a:rPr>
              <a:t>($y))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ha escrito el segundo número como número.&lt;/p&gt;\n";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else</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yOk</a:t>
            </a:r>
            <a:r>
              <a:rPr lang="es-ES" sz="1400" dirty="0">
                <a:latin typeface="Consolas" panose="020B0609020204030204" pitchFamily="49" charset="0"/>
              </a:rPr>
              <a:t> = true;</a:t>
            </a:r>
          </a:p>
          <a:p>
            <a:pPr marL="114300" indent="0">
              <a:buNone/>
            </a:pPr>
            <a:r>
              <a:rPr lang="es-ES" sz="1400" dirty="0">
                <a:latin typeface="Consolas" panose="020B0609020204030204" pitchFamily="49" charset="0"/>
              </a:rPr>
              <a:t>}</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division</a:t>
            </a:r>
            <a:r>
              <a:rPr lang="es-ES" sz="1400" dirty="0">
                <a:latin typeface="Consolas" panose="020B0609020204030204" pitchFamily="49" charset="0"/>
              </a:rPr>
              <a:t>" &amp;&amp; $y == 0)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  &lt;p </a:t>
            </a:r>
            <a:r>
              <a:rPr lang="es-ES" sz="1400" dirty="0" err="1">
                <a:latin typeface="Consolas" panose="020B0609020204030204" pitchFamily="49" charset="0"/>
              </a:rPr>
              <a:t>class</a:t>
            </a:r>
            <a:r>
              <a:rPr lang="es-ES" sz="1400" dirty="0">
                <a:latin typeface="Consolas" panose="020B0609020204030204" pitchFamily="49" charset="0"/>
              </a:rPr>
              <a:t>=\"aviso\"&gt;No se puede dividir por cero.&lt;/p&gt;\n";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"\n";</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operacionOk</a:t>
            </a:r>
            <a:r>
              <a:rPr lang="es-ES" sz="1400" dirty="0">
                <a:latin typeface="Consolas" panose="020B0609020204030204" pitchFamily="49" charset="0"/>
              </a:rPr>
              <a:t> = false;</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 Si todo es correcto, ejecución del programa</a:t>
            </a:r>
          </a:p>
          <a:p>
            <a:pPr marL="114300" indent="0">
              <a:buNone/>
            </a:pP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operacionOk</a:t>
            </a:r>
            <a:r>
              <a:rPr lang="es-ES" sz="1400" dirty="0">
                <a:latin typeface="Consolas" panose="020B0609020204030204" pitchFamily="49" charset="0"/>
              </a:rPr>
              <a:t> &amp;&amp; $</a:t>
            </a:r>
            <a:r>
              <a:rPr lang="es-ES" sz="1400" dirty="0" err="1">
                <a:latin typeface="Consolas" panose="020B0609020204030204" pitchFamily="49" charset="0"/>
              </a:rPr>
              <a:t>xOk</a:t>
            </a:r>
            <a:r>
              <a:rPr lang="es-ES" sz="1400" dirty="0">
                <a:latin typeface="Consolas" panose="020B0609020204030204" pitchFamily="49" charset="0"/>
              </a:rPr>
              <a:t> &amp;&amp; $</a:t>
            </a:r>
            <a:r>
              <a:rPr lang="es-ES" sz="1400" dirty="0" err="1">
                <a:latin typeface="Consolas" panose="020B0609020204030204" pitchFamily="49" charset="0"/>
              </a:rPr>
              <a:t>yOk</a:t>
            </a:r>
            <a:r>
              <a:rPr lang="es-ES" sz="1400" dirty="0">
                <a:latin typeface="Consolas" panose="020B0609020204030204" pitchFamily="49" charset="0"/>
              </a:rPr>
              <a:t>)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"suma") ? "&lt;p&gt;$x + $y = " . $x + $y . "&lt;/p&gt;"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"resta") ? "&lt;p&gt;$x - $y = " . $x - $y . "&lt;/p&gt;"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multiplicacion</a:t>
            </a:r>
            <a:r>
              <a:rPr lang="es-ES" sz="1400" dirty="0">
                <a:latin typeface="Consolas" panose="020B0609020204030204" pitchFamily="49" charset="0"/>
              </a:rPr>
              <a:t>") ? "&lt;p&gt;$x * $y = " . $x * $y . "&lt;/p&gt;" : "";</a:t>
            </a:r>
          </a:p>
          <a:p>
            <a:pPr marL="114300" indent="0">
              <a:buNone/>
            </a:pPr>
            <a:r>
              <a:rPr lang="es-ES" sz="1400" dirty="0">
                <a:latin typeface="Consolas" panose="020B0609020204030204" pitchFamily="49" charset="0"/>
              </a:rPr>
              <a:t>    </a:t>
            </a:r>
            <a:r>
              <a:rPr lang="es-ES" sz="1400" dirty="0" err="1">
                <a:latin typeface="Consolas" panose="020B0609020204030204" pitchFamily="49" charset="0"/>
              </a:rPr>
              <a:t>print</a:t>
            </a:r>
            <a:r>
              <a:rPr lang="es-ES" sz="1400" dirty="0">
                <a:latin typeface="Consolas" panose="020B0609020204030204" pitchFamily="49" charset="0"/>
              </a:rPr>
              <a:t> ($</a:t>
            </a:r>
            <a:r>
              <a:rPr lang="es-ES" sz="1400" dirty="0" err="1">
                <a:latin typeface="Consolas" panose="020B0609020204030204" pitchFamily="49" charset="0"/>
              </a:rPr>
              <a:t>operacion</a:t>
            </a:r>
            <a:r>
              <a:rPr lang="es-ES" sz="1400" dirty="0">
                <a:latin typeface="Consolas" panose="020B0609020204030204" pitchFamily="49" charset="0"/>
              </a:rPr>
              <a:t> == "</a:t>
            </a:r>
            <a:r>
              <a:rPr lang="es-ES" sz="1400" dirty="0" err="1">
                <a:latin typeface="Consolas" panose="020B0609020204030204" pitchFamily="49" charset="0"/>
              </a:rPr>
              <a:t>division</a:t>
            </a:r>
            <a:r>
              <a:rPr lang="es-ES" sz="1400" dirty="0">
                <a:latin typeface="Consolas" panose="020B0609020204030204" pitchFamily="49" charset="0"/>
              </a:rPr>
              <a:t>") ? "&lt;p&gt;$x / $y = " . $x / $y . "&lt;/p&gt;" : "";</a:t>
            </a:r>
          </a:p>
          <a:p>
            <a:pPr marL="114300" indent="0">
              <a:buNone/>
            </a:pPr>
            <a:r>
              <a:rPr lang="es-ES" sz="1400" dirty="0">
                <a:latin typeface="Consolas" panose="020B0609020204030204" pitchFamily="49" charset="0"/>
              </a:rPr>
              <a:t>}</a:t>
            </a:r>
          </a:p>
          <a:p>
            <a:pPr marL="114300" indent="0">
              <a:buNone/>
            </a:pPr>
            <a:r>
              <a:rPr lang="es-ES" sz="1400" dirty="0">
                <a:latin typeface="Consolas" panose="020B0609020204030204" pitchFamily="49" charset="0"/>
              </a:rPr>
              <a:t>?&gt;</a:t>
            </a:r>
          </a:p>
          <a:p>
            <a:pPr marL="114300" indent="0">
              <a:buNone/>
            </a:pPr>
            <a:endParaRPr lang="es-ES" sz="1400" dirty="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F58E8E03-4B58-4221-F77E-204359238A37}"/>
              </a:ext>
            </a:extLst>
          </p:cNvPr>
          <p:cNvSpPr>
            <a:spLocks noGrp="1"/>
          </p:cNvSpPr>
          <p:nvPr>
            <p:ph type="sldNum" idx="10"/>
          </p:nvPr>
        </p:nvSpPr>
        <p:spPr/>
        <p:txBody>
          <a:bodyPr/>
          <a:lstStyle/>
          <a:p>
            <a:fld id="{00000000-1234-1234-1234-123412341234}" type="slidenum">
              <a:rPr lang="es-ES" smtClean="0"/>
              <a:pPr/>
              <a:t>282</a:t>
            </a:fld>
            <a:endParaRPr lang="es-ES" dirty="0"/>
          </a:p>
        </p:txBody>
      </p:sp>
    </p:spTree>
    <p:extLst>
      <p:ext uri="{BB962C8B-B14F-4D97-AF65-F5344CB8AC3E}">
        <p14:creationId xmlns:p14="http://schemas.microsoft.com/office/powerpoint/2010/main" val="39980348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8C0F5AA-0866-8857-6C5D-6B3CC5676CD1}"/>
              </a:ext>
            </a:extLst>
          </p:cNvPr>
          <p:cNvSpPr>
            <a:spLocks noGrp="1"/>
          </p:cNvSpPr>
          <p:nvPr>
            <p:ph type="body" idx="1"/>
          </p:nvPr>
        </p:nvSpPr>
        <p:spPr>
          <a:xfrm>
            <a:off x="395536" y="627534"/>
            <a:ext cx="6462600" cy="3552300"/>
          </a:xfrm>
        </p:spPr>
        <p:txBody>
          <a:bodyPr/>
          <a:lstStyle/>
          <a:p>
            <a:pPr marL="114300" indent="0">
              <a:buNone/>
            </a:pPr>
            <a:endParaRPr lang="es-ES" sz="1400">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56F4F842-D10A-F054-B760-565A4F146E0B}"/>
              </a:ext>
            </a:extLst>
          </p:cNvPr>
          <p:cNvSpPr>
            <a:spLocks noGrp="1"/>
          </p:cNvSpPr>
          <p:nvPr>
            <p:ph type="sldNum" idx="10"/>
          </p:nvPr>
        </p:nvSpPr>
        <p:spPr/>
        <p:txBody>
          <a:bodyPr/>
          <a:lstStyle/>
          <a:p>
            <a:fld id="{00000000-1234-1234-1234-123412341234}" type="slidenum">
              <a:rPr lang="es-ES" smtClean="0"/>
              <a:pPr/>
              <a:t>283</a:t>
            </a:fld>
            <a:endParaRPr lang="es-ES" dirty="0"/>
          </a:p>
        </p:txBody>
      </p:sp>
    </p:spTree>
    <p:extLst>
      <p:ext uri="{BB962C8B-B14F-4D97-AF65-F5344CB8AC3E}">
        <p14:creationId xmlns:p14="http://schemas.microsoft.com/office/powerpoint/2010/main" val="6068779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1.</a:t>
            </a:r>
            <a:endParaRPr sz="7200" dirty="0">
              <a:solidFill>
                <a:schemeClr val="accent2"/>
              </a:solidFill>
            </a:endParaRPr>
          </a:p>
          <a:p>
            <a:pPr marL="0" lvl="0" indent="0" algn="ctr" rtl="0">
              <a:spcBef>
                <a:spcPts val="0"/>
              </a:spcBef>
              <a:spcAft>
                <a:spcPts val="0"/>
              </a:spcAft>
              <a:buNone/>
            </a:pPr>
            <a:r>
              <a:rPr lang="en" dirty="0"/>
              <a:t>Profesorado</a:t>
            </a:r>
            <a:endParaRPr dirty="0"/>
          </a:p>
        </p:txBody>
      </p:sp>
      <p:sp>
        <p:nvSpPr>
          <p:cNvPr id="3" name="Subtítulo 2">
            <a:extLst>
              <a:ext uri="{FF2B5EF4-FFF2-40B4-BE49-F238E27FC236}">
                <a16:creationId xmlns:a16="http://schemas.microsoft.com/office/drawing/2014/main" id="{39EF6ABD-C778-4438-A8AE-7173C4644250}"/>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3509798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0382BED-CD03-C1B8-3A85-3EE7C58424EF}"/>
              </a:ext>
            </a:extLst>
          </p:cNvPr>
          <p:cNvSpPr>
            <a:spLocks noGrp="1"/>
          </p:cNvSpPr>
          <p:nvPr>
            <p:ph type="body" idx="1"/>
          </p:nvPr>
        </p:nvSpPr>
        <p:spPr>
          <a:xfrm>
            <a:off x="323528" y="123478"/>
            <a:ext cx="8568952" cy="3552300"/>
          </a:xfrm>
        </p:spPr>
        <p:txBody>
          <a:bodyPr numCol="2"/>
          <a:lstStyle/>
          <a:p>
            <a:pPr marL="114300" indent="0">
              <a:buNone/>
            </a:pPr>
            <a:r>
              <a:rPr lang="es-ES" sz="1200" dirty="0"/>
              <a:t>&lt;!DOCTYPE </a:t>
            </a:r>
            <a:r>
              <a:rPr lang="es-ES" sz="1200" dirty="0" err="1"/>
              <a:t>html</a:t>
            </a:r>
            <a:r>
              <a:rPr lang="es-ES" sz="1200" dirty="0"/>
              <a:t>&gt;</a:t>
            </a:r>
          </a:p>
          <a:p>
            <a:pPr marL="114300" indent="0">
              <a:buNone/>
            </a:pPr>
            <a:r>
              <a:rPr lang="es-ES" sz="1200" dirty="0"/>
              <a:t>&lt;!--</a:t>
            </a:r>
          </a:p>
          <a:p>
            <a:pPr marL="114300" indent="0">
              <a:buNone/>
            </a:pPr>
            <a:r>
              <a:rPr lang="es-ES" sz="1200" dirty="0" err="1"/>
              <a:t>Click</a:t>
            </a:r>
            <a:r>
              <a:rPr lang="es-ES" sz="1200" dirty="0"/>
              <a:t> nbfs://nbhost/SystemFileSystem/Templates/Licenses/license-default.txt </a:t>
            </a:r>
            <a:r>
              <a:rPr lang="es-ES" sz="1200" dirty="0" err="1"/>
              <a:t>to</a:t>
            </a:r>
            <a:r>
              <a:rPr lang="es-ES" sz="1200" dirty="0"/>
              <a:t> </a:t>
            </a:r>
            <a:r>
              <a:rPr lang="es-ES" sz="1200" dirty="0" err="1"/>
              <a:t>change</a:t>
            </a:r>
            <a:r>
              <a:rPr lang="es-ES" sz="1200" dirty="0"/>
              <a:t> </a:t>
            </a:r>
            <a:r>
              <a:rPr lang="es-ES" sz="1200" dirty="0" err="1"/>
              <a:t>this</a:t>
            </a:r>
            <a:r>
              <a:rPr lang="es-ES" sz="1200" dirty="0"/>
              <a:t> </a:t>
            </a:r>
            <a:r>
              <a:rPr lang="es-ES" sz="1200" dirty="0" err="1"/>
              <a:t>license</a:t>
            </a:r>
            <a:endParaRPr lang="es-ES" sz="1200" dirty="0"/>
          </a:p>
          <a:p>
            <a:pPr marL="114300" indent="0">
              <a:buNone/>
            </a:pPr>
            <a:r>
              <a:rPr lang="es-ES" sz="1200" dirty="0" err="1"/>
              <a:t>Click</a:t>
            </a:r>
            <a:r>
              <a:rPr lang="es-ES" sz="1200" dirty="0"/>
              <a:t> nbfs://nbhost/SystemFileSystem/Templates/ClientSide/html.html </a:t>
            </a:r>
            <a:r>
              <a:rPr lang="es-ES" sz="1200" dirty="0" err="1"/>
              <a:t>to</a:t>
            </a:r>
            <a:r>
              <a:rPr lang="es-ES" sz="1200" dirty="0"/>
              <a:t> </a:t>
            </a:r>
            <a:r>
              <a:rPr lang="es-ES" sz="1200" dirty="0" err="1"/>
              <a:t>edit</a:t>
            </a:r>
            <a:r>
              <a:rPr lang="es-ES" sz="1200" dirty="0"/>
              <a:t> </a:t>
            </a:r>
            <a:r>
              <a:rPr lang="es-ES" sz="1200" dirty="0" err="1"/>
              <a:t>this</a:t>
            </a:r>
            <a:r>
              <a:rPr lang="es-ES" sz="1200" dirty="0"/>
              <a:t> </a:t>
            </a:r>
            <a:r>
              <a:rPr lang="es-ES" sz="1200" dirty="0" err="1"/>
              <a:t>template</a:t>
            </a:r>
            <a:endParaRPr lang="es-ES" sz="1200" dirty="0"/>
          </a:p>
          <a:p>
            <a:pPr marL="114300" indent="0">
              <a:buNone/>
            </a:pPr>
            <a:r>
              <a:rPr lang="es-ES" sz="1200" dirty="0"/>
              <a:t>--&gt;</a:t>
            </a:r>
          </a:p>
          <a:p>
            <a:pPr marL="114300" indent="0">
              <a:buNone/>
            </a:pPr>
            <a:r>
              <a:rPr lang="es-ES" sz="1200" dirty="0"/>
              <a:t>&lt;</a:t>
            </a:r>
            <a:r>
              <a:rPr lang="es-ES" sz="1200" dirty="0" err="1"/>
              <a:t>html</a:t>
            </a:r>
            <a:r>
              <a:rPr lang="es-ES" sz="1200" dirty="0"/>
              <a:t>&gt;</a:t>
            </a:r>
          </a:p>
          <a:p>
            <a:pPr marL="114300" indent="0">
              <a:buNone/>
            </a:pPr>
            <a:r>
              <a:rPr lang="es-ES" sz="1200" dirty="0"/>
              <a:t>    &lt;head&gt;</a:t>
            </a:r>
          </a:p>
          <a:p>
            <a:pPr marL="114300" indent="0">
              <a:buNone/>
            </a:pPr>
            <a:r>
              <a:rPr lang="es-ES" sz="1200" dirty="0"/>
              <a:t>        &lt;</a:t>
            </a:r>
            <a:r>
              <a:rPr lang="es-ES" sz="1200" dirty="0" err="1"/>
              <a:t>title</a:t>
            </a:r>
            <a:r>
              <a:rPr lang="es-ES" sz="1200" dirty="0"/>
              <a:t>&gt;TODO </a:t>
            </a:r>
            <a:r>
              <a:rPr lang="es-ES" sz="1200" dirty="0" err="1"/>
              <a:t>supply</a:t>
            </a:r>
            <a:r>
              <a:rPr lang="es-ES" sz="1200" dirty="0"/>
              <a:t> a </a:t>
            </a:r>
            <a:r>
              <a:rPr lang="es-ES" sz="1200" dirty="0" err="1"/>
              <a:t>title</a:t>
            </a:r>
            <a:r>
              <a:rPr lang="es-ES" sz="1200" dirty="0"/>
              <a:t>&lt;/</a:t>
            </a:r>
            <a:r>
              <a:rPr lang="es-ES" sz="1200" dirty="0" err="1"/>
              <a:t>title</a:t>
            </a:r>
            <a:r>
              <a:rPr lang="es-ES" sz="1200" dirty="0"/>
              <a:t>&gt;</a:t>
            </a:r>
          </a:p>
          <a:p>
            <a:pPr marL="114300" indent="0">
              <a:buNone/>
            </a:pPr>
            <a:r>
              <a:rPr lang="es-ES" sz="1200" dirty="0"/>
              <a:t>        &lt;meta </a:t>
            </a:r>
            <a:r>
              <a:rPr lang="es-ES" sz="1200" dirty="0" err="1"/>
              <a:t>charset</a:t>
            </a:r>
            <a:r>
              <a:rPr lang="es-ES" sz="1200" dirty="0"/>
              <a:t>="UTF-8"&gt;</a:t>
            </a:r>
          </a:p>
          <a:p>
            <a:pPr marL="114300" indent="0">
              <a:buNone/>
            </a:pPr>
            <a:r>
              <a:rPr lang="es-ES" sz="1200" dirty="0"/>
              <a:t>        &lt;meta </a:t>
            </a:r>
            <a:r>
              <a:rPr lang="es-ES" sz="1200" dirty="0" err="1"/>
              <a:t>name</a:t>
            </a:r>
            <a:r>
              <a:rPr lang="es-ES" sz="1200" dirty="0"/>
              <a:t>="</a:t>
            </a:r>
            <a:r>
              <a:rPr lang="es-ES" sz="1200" dirty="0" err="1"/>
              <a:t>viewport</a:t>
            </a:r>
            <a:r>
              <a:rPr lang="es-ES" sz="1200" dirty="0"/>
              <a:t>" </a:t>
            </a:r>
            <a:r>
              <a:rPr lang="es-ES" sz="1200" dirty="0" err="1"/>
              <a:t>content</a:t>
            </a:r>
            <a:r>
              <a:rPr lang="es-ES" sz="1200" dirty="0"/>
              <a:t>="</a:t>
            </a:r>
            <a:r>
              <a:rPr lang="es-ES" sz="1200" dirty="0" err="1"/>
              <a:t>width</a:t>
            </a:r>
            <a:r>
              <a:rPr lang="es-ES" sz="1200" dirty="0"/>
              <a:t>=</a:t>
            </a:r>
            <a:r>
              <a:rPr lang="es-ES" sz="1200" dirty="0" err="1"/>
              <a:t>device-width</a:t>
            </a:r>
            <a:r>
              <a:rPr lang="es-ES" sz="1200" dirty="0"/>
              <a:t>, </a:t>
            </a:r>
            <a:r>
              <a:rPr lang="es-ES" sz="1200" dirty="0" err="1"/>
              <a:t>initial-scale</a:t>
            </a:r>
            <a:r>
              <a:rPr lang="es-ES" sz="1200" dirty="0"/>
              <a:t>=1.0"&gt;</a:t>
            </a:r>
          </a:p>
          <a:p>
            <a:pPr marL="114300" indent="0">
              <a:buNone/>
            </a:pPr>
            <a:r>
              <a:rPr lang="es-ES" sz="1200" dirty="0"/>
              <a:t>    &lt;/head&gt;</a:t>
            </a:r>
          </a:p>
          <a:p>
            <a:pPr marL="114300" indent="0">
              <a:buNone/>
            </a:pPr>
            <a:r>
              <a:rPr lang="es-ES" sz="1200" dirty="0"/>
              <a:t>    &lt;</a:t>
            </a:r>
            <a:r>
              <a:rPr lang="es-ES" sz="1200" dirty="0" err="1"/>
              <a:t>body</a:t>
            </a:r>
            <a:r>
              <a:rPr lang="es-ES" sz="1200" dirty="0"/>
              <a:t>&gt;</a:t>
            </a:r>
          </a:p>
          <a:p>
            <a:pPr marL="114300" indent="0">
              <a:buNone/>
            </a:pPr>
            <a:r>
              <a:rPr lang="es-ES" sz="1200" dirty="0"/>
              <a:t>     </a:t>
            </a:r>
          </a:p>
          <a:p>
            <a:pPr marL="114300" indent="0">
              <a:buNone/>
            </a:pPr>
            <a:r>
              <a:rPr lang="es-ES" sz="1200" dirty="0"/>
              <a:t> </a:t>
            </a:r>
          </a:p>
          <a:p>
            <a:pPr marL="114300" indent="0">
              <a:buNone/>
            </a:pPr>
            <a:r>
              <a:rPr lang="es-ES" sz="1200" dirty="0"/>
              <a:t>    &lt;</a:t>
            </a:r>
            <a:r>
              <a:rPr lang="es-ES" sz="1200" dirty="0" err="1"/>
              <a:t>form</a:t>
            </a:r>
            <a:r>
              <a:rPr lang="es-ES" sz="1200" dirty="0"/>
              <a:t> </a:t>
            </a:r>
            <a:r>
              <a:rPr lang="es-ES" sz="1200" dirty="0" err="1"/>
              <a:t>name</a:t>
            </a:r>
            <a:r>
              <a:rPr lang="es-ES" sz="1200" dirty="0"/>
              <a:t>="formulario" </a:t>
            </a:r>
            <a:r>
              <a:rPr lang="es-ES" sz="1200" dirty="0" err="1"/>
              <a:t>method</a:t>
            </a:r>
            <a:r>
              <a:rPr lang="es-ES" sz="1200" dirty="0"/>
              <a:t>="post" </a:t>
            </a:r>
            <a:r>
              <a:rPr lang="es-ES" sz="1200" dirty="0" err="1"/>
              <a:t>action</a:t>
            </a:r>
            <a:r>
              <a:rPr lang="es-ES" sz="1200" dirty="0"/>
              <a:t>="</a:t>
            </a:r>
            <a:r>
              <a:rPr lang="es-ES" sz="1200" dirty="0" err="1"/>
              <a:t>ejemploPost.php</a:t>
            </a:r>
            <a:r>
              <a:rPr lang="es-ES" sz="1200" dirty="0"/>
              <a:t>"&gt;</a:t>
            </a:r>
          </a:p>
          <a:p>
            <a:pPr marL="114300" indent="0">
              <a:buNone/>
            </a:pPr>
            <a:endParaRPr lang="es-ES" sz="1200" dirty="0"/>
          </a:p>
          <a:p>
            <a:pPr marL="114300" indent="0">
              <a:buNone/>
            </a:pPr>
            <a:r>
              <a:rPr lang="es-ES" sz="1200" dirty="0"/>
              <a:t>Nombre: &lt;input </a:t>
            </a:r>
            <a:r>
              <a:rPr lang="es-ES" sz="1200" dirty="0" err="1"/>
              <a:t>type</a:t>
            </a:r>
            <a:r>
              <a:rPr lang="es-ES" sz="1200" dirty="0"/>
              <a:t>="</a:t>
            </a:r>
            <a:r>
              <a:rPr lang="es-ES" sz="1200" dirty="0" err="1"/>
              <a:t>text</a:t>
            </a:r>
            <a:r>
              <a:rPr lang="es-ES" sz="1200" dirty="0"/>
              <a:t>" </a:t>
            </a:r>
            <a:r>
              <a:rPr lang="es-ES" sz="1200" dirty="0" err="1"/>
              <a:t>name</a:t>
            </a:r>
            <a:r>
              <a:rPr lang="es-ES" sz="1200" dirty="0"/>
              <a:t>="nombre" </a:t>
            </a:r>
            <a:r>
              <a:rPr lang="es-ES" sz="1200" dirty="0" err="1"/>
              <a:t>value</a:t>
            </a:r>
            <a:r>
              <a:rPr lang="es-ES" sz="1200" dirty="0"/>
              <a:t>=""&gt;</a:t>
            </a:r>
          </a:p>
          <a:p>
            <a:pPr marL="114300" indent="0">
              <a:buNone/>
            </a:pPr>
            <a:endParaRPr lang="es-ES" sz="1200" dirty="0"/>
          </a:p>
          <a:p>
            <a:pPr marL="114300" indent="0">
              <a:buNone/>
            </a:pPr>
            <a:r>
              <a:rPr lang="es-ES" sz="1200" dirty="0"/>
              <a:t>&lt;input </a:t>
            </a:r>
            <a:r>
              <a:rPr lang="es-ES" sz="1200" dirty="0" err="1"/>
              <a:t>type</a:t>
            </a:r>
            <a:r>
              <a:rPr lang="es-ES" sz="1200" dirty="0"/>
              <a:t>="</a:t>
            </a:r>
            <a:r>
              <a:rPr lang="es-ES" sz="1200" dirty="0" err="1"/>
              <a:t>submit</a:t>
            </a:r>
            <a:r>
              <a:rPr lang="es-ES" sz="1200" dirty="0"/>
              <a:t>" /&gt;</a:t>
            </a:r>
          </a:p>
          <a:p>
            <a:pPr marL="114300" indent="0">
              <a:buNone/>
            </a:pPr>
            <a:endParaRPr lang="es-ES" sz="1200" dirty="0"/>
          </a:p>
          <a:p>
            <a:pPr marL="114300" indent="0">
              <a:buNone/>
            </a:pPr>
            <a:r>
              <a:rPr lang="es-ES" sz="1200" dirty="0"/>
              <a:t>&lt;/</a:t>
            </a:r>
            <a:r>
              <a:rPr lang="es-ES" sz="1200" dirty="0" err="1"/>
              <a:t>form</a:t>
            </a:r>
            <a:r>
              <a:rPr lang="es-ES" sz="1200" dirty="0"/>
              <a:t>&gt;</a:t>
            </a:r>
          </a:p>
          <a:p>
            <a:pPr marL="114300" indent="0">
              <a:buNone/>
            </a:pPr>
            <a:r>
              <a:rPr lang="es-ES" sz="1200" dirty="0"/>
              <a:t>    &lt;/</a:t>
            </a:r>
            <a:r>
              <a:rPr lang="es-ES" sz="1200" dirty="0" err="1"/>
              <a:t>body</a:t>
            </a:r>
            <a:r>
              <a:rPr lang="es-ES" sz="1200" dirty="0"/>
              <a:t>&gt;</a:t>
            </a:r>
          </a:p>
          <a:p>
            <a:pPr marL="114300" indent="0">
              <a:buNone/>
            </a:pPr>
            <a:endParaRPr lang="es-ES" sz="1200" dirty="0"/>
          </a:p>
          <a:p>
            <a:pPr marL="114300" indent="0">
              <a:buNone/>
            </a:pPr>
            <a:r>
              <a:rPr lang="es-ES" sz="1200" dirty="0"/>
              <a:t>&lt;/</a:t>
            </a:r>
            <a:r>
              <a:rPr lang="es-ES" sz="1200" dirty="0" err="1"/>
              <a:t>html</a:t>
            </a:r>
            <a:r>
              <a:rPr lang="es-ES" sz="1200" dirty="0"/>
              <a:t>&gt;</a:t>
            </a:r>
          </a:p>
        </p:txBody>
      </p:sp>
      <p:sp>
        <p:nvSpPr>
          <p:cNvPr id="4" name="Marcador de número de diapositiva 3">
            <a:extLst>
              <a:ext uri="{FF2B5EF4-FFF2-40B4-BE49-F238E27FC236}">
                <a16:creationId xmlns:a16="http://schemas.microsoft.com/office/drawing/2014/main" id="{5A8FC502-A3A2-A5FC-0866-192ECA196A85}"/>
              </a:ext>
            </a:extLst>
          </p:cNvPr>
          <p:cNvSpPr>
            <a:spLocks noGrp="1"/>
          </p:cNvSpPr>
          <p:nvPr>
            <p:ph type="sldNum" idx="10"/>
          </p:nvPr>
        </p:nvSpPr>
        <p:spPr/>
        <p:txBody>
          <a:bodyPr/>
          <a:lstStyle/>
          <a:p>
            <a:fld id="{00000000-1234-1234-1234-123412341234}" type="slidenum">
              <a:rPr lang="es-ES" smtClean="0"/>
              <a:pPr/>
              <a:t>29</a:t>
            </a:fld>
            <a:endParaRPr lang="es-ES" dirty="0"/>
          </a:p>
        </p:txBody>
      </p:sp>
      <p:sp>
        <p:nvSpPr>
          <p:cNvPr id="5" name="CuadroTexto 4">
            <a:extLst>
              <a:ext uri="{FF2B5EF4-FFF2-40B4-BE49-F238E27FC236}">
                <a16:creationId xmlns:a16="http://schemas.microsoft.com/office/drawing/2014/main" id="{68F474CC-5D68-57C0-EC49-6E27238BC283}"/>
              </a:ext>
            </a:extLst>
          </p:cNvPr>
          <p:cNvSpPr txBox="1"/>
          <p:nvPr/>
        </p:nvSpPr>
        <p:spPr>
          <a:xfrm>
            <a:off x="3275856" y="4443958"/>
            <a:ext cx="1010213" cy="307777"/>
          </a:xfrm>
          <a:prstGeom prst="rect">
            <a:avLst/>
          </a:prstGeom>
          <a:noFill/>
        </p:spPr>
        <p:txBody>
          <a:bodyPr wrap="none" rtlCol="0">
            <a:spAutoFit/>
          </a:bodyPr>
          <a:lstStyle/>
          <a:p>
            <a:r>
              <a:rPr lang="es-ES" dirty="0"/>
              <a:t>Index.html</a:t>
            </a:r>
          </a:p>
        </p:txBody>
      </p:sp>
    </p:spTree>
    <p:extLst>
      <p:ext uri="{BB962C8B-B14F-4D97-AF65-F5344CB8AC3E}">
        <p14:creationId xmlns:p14="http://schemas.microsoft.com/office/powerpoint/2010/main" val="2086719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7"/>
          <p:cNvSpPr txBox="1">
            <a:spLocks noGrp="1"/>
          </p:cNvSpPr>
          <p:nvPr>
            <p:ph type="sldNum" idx="10"/>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3" name="Marcador de texto 2">
            <a:extLst>
              <a:ext uri="{FF2B5EF4-FFF2-40B4-BE49-F238E27FC236}">
                <a16:creationId xmlns:a16="http://schemas.microsoft.com/office/drawing/2014/main" id="{7D2B3D28-CE47-C1DE-38F1-47A8F729E4B0}"/>
              </a:ext>
            </a:extLst>
          </p:cNvPr>
          <p:cNvSpPr>
            <a:spLocks noGrp="1"/>
          </p:cNvSpPr>
          <p:nvPr>
            <p:ph type="body" idx="1"/>
          </p:nvPr>
        </p:nvSpPr>
        <p:spPr>
          <a:xfrm>
            <a:off x="778563" y="1059582"/>
            <a:ext cx="3937454" cy="3552300"/>
          </a:xfrm>
        </p:spPr>
        <p:txBody>
          <a:bodyPr/>
          <a:lstStyle/>
          <a:p>
            <a:pPr marL="114300" indent="0" algn="just">
              <a:buNone/>
            </a:pPr>
            <a:r>
              <a:rPr lang="es-ES" sz="1600" dirty="0"/>
              <a:t>Los formularios son los elementos de las páginas web que permiten a un usuario introducir información en una página web. Así, los formularios nos permiten crear páginas web PHP interactivas en las que el contenido de la página se adapta a la información proporcionada por el usuario.</a:t>
            </a:r>
          </a:p>
          <a:p>
            <a:pPr marL="114300" indent="0" algn="just">
              <a:buNone/>
            </a:pPr>
            <a:endParaRPr lang="es-ES" sz="1600" dirty="0"/>
          </a:p>
          <a:p>
            <a:pPr marL="114300" indent="0" algn="just">
              <a:buNone/>
            </a:pPr>
            <a:r>
              <a:rPr lang="es-ES" sz="1600" dirty="0"/>
              <a:t>En el caso más simple, se suelen distribuir las tareas en dos páginas independientes:</a:t>
            </a:r>
          </a:p>
        </p:txBody>
      </p:sp>
      <p:sp>
        <p:nvSpPr>
          <p:cNvPr id="5" name="Título 4">
            <a:extLst>
              <a:ext uri="{FF2B5EF4-FFF2-40B4-BE49-F238E27FC236}">
                <a16:creationId xmlns:a16="http://schemas.microsoft.com/office/drawing/2014/main" id="{39698A5A-B496-5281-BEC3-6899763C26FC}"/>
              </a:ext>
            </a:extLst>
          </p:cNvPr>
          <p:cNvSpPr>
            <a:spLocks noGrp="1"/>
          </p:cNvSpPr>
          <p:nvPr>
            <p:ph type="title"/>
          </p:nvPr>
        </p:nvSpPr>
        <p:spPr/>
        <p:txBody>
          <a:bodyPr/>
          <a:lstStyle/>
          <a:p>
            <a:endParaRPr lang="es-ES" dirty="0"/>
          </a:p>
        </p:txBody>
      </p:sp>
      <p:pic>
        <p:nvPicPr>
          <p:cNvPr id="2" name="Imagen 1">
            <a:extLst>
              <a:ext uri="{FF2B5EF4-FFF2-40B4-BE49-F238E27FC236}">
                <a16:creationId xmlns:a16="http://schemas.microsoft.com/office/drawing/2014/main" id="{733E1AD2-7232-F597-E349-F8A25539C8AD}"/>
              </a:ext>
            </a:extLst>
          </p:cNvPr>
          <p:cNvPicPr>
            <a:picLocks noChangeAspect="1"/>
          </p:cNvPicPr>
          <p:nvPr/>
        </p:nvPicPr>
        <p:blipFill rotWithShape="1">
          <a:blip r:embed="rId3"/>
          <a:srcRect l="36887" t="49777" r="19174" b="7326"/>
          <a:stretch/>
        </p:blipFill>
        <p:spPr>
          <a:xfrm>
            <a:off x="4860032" y="2571750"/>
            <a:ext cx="3816424" cy="1968124"/>
          </a:xfrm>
          <a:prstGeom prst="rect">
            <a:avLst/>
          </a:prstGeom>
        </p:spPr>
      </p:pic>
    </p:spTree>
    <p:extLst>
      <p:ext uri="{BB962C8B-B14F-4D97-AF65-F5344CB8AC3E}">
        <p14:creationId xmlns:p14="http://schemas.microsoft.com/office/powerpoint/2010/main" val="395505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428A3-CC72-3D65-27DB-F8C0901CF5FC}"/>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24F11677-23B1-04BB-BC18-DD5B94C6C3AD}"/>
              </a:ext>
            </a:extLst>
          </p:cNvPr>
          <p:cNvSpPr>
            <a:spLocks noGrp="1"/>
          </p:cNvSpPr>
          <p:nvPr>
            <p:ph type="body" idx="1"/>
          </p:nvPr>
        </p:nvSpPr>
        <p:spPr>
          <a:xfrm>
            <a:off x="893700" y="1373588"/>
            <a:ext cx="6774644" cy="3552300"/>
          </a:xfrm>
        </p:spPr>
        <p:txBody>
          <a:bodyPr/>
          <a:lstStyle/>
          <a:p>
            <a:r>
              <a:rPr lang="fr-FR" dirty="0"/>
              <a:t>&lt;?</a:t>
            </a:r>
            <a:r>
              <a:rPr lang="fr-FR" dirty="0" err="1"/>
              <a:t>php</a:t>
            </a:r>
            <a:endParaRPr lang="fr-FR" dirty="0"/>
          </a:p>
          <a:p>
            <a:endParaRPr lang="fr-FR" dirty="0"/>
          </a:p>
          <a:p>
            <a:endParaRPr lang="fr-FR" dirty="0"/>
          </a:p>
          <a:p>
            <a:r>
              <a:rPr lang="fr-FR" dirty="0"/>
              <a:t>$nombre = $_POST['nombre'];</a:t>
            </a:r>
          </a:p>
          <a:p>
            <a:endParaRPr lang="fr-FR" dirty="0"/>
          </a:p>
          <a:p>
            <a:r>
              <a:rPr lang="fr-FR" dirty="0" err="1"/>
              <a:t>echo</a:t>
            </a:r>
            <a:r>
              <a:rPr lang="fr-FR" dirty="0"/>
              <a:t> $nombre;</a:t>
            </a:r>
          </a:p>
          <a:p>
            <a:endParaRPr lang="fr-FR" dirty="0"/>
          </a:p>
          <a:p>
            <a:r>
              <a:rPr lang="fr-FR" dirty="0"/>
              <a:t>?&gt;</a:t>
            </a:r>
            <a:endParaRPr lang="es-ES" dirty="0"/>
          </a:p>
        </p:txBody>
      </p:sp>
      <p:sp>
        <p:nvSpPr>
          <p:cNvPr id="4" name="Marcador de número de diapositiva 3">
            <a:extLst>
              <a:ext uri="{FF2B5EF4-FFF2-40B4-BE49-F238E27FC236}">
                <a16:creationId xmlns:a16="http://schemas.microsoft.com/office/drawing/2014/main" id="{3F6E68E3-4616-887D-EE56-786E1C398917}"/>
              </a:ext>
            </a:extLst>
          </p:cNvPr>
          <p:cNvSpPr>
            <a:spLocks noGrp="1"/>
          </p:cNvSpPr>
          <p:nvPr>
            <p:ph type="sldNum" idx="10"/>
          </p:nvPr>
        </p:nvSpPr>
        <p:spPr/>
        <p:txBody>
          <a:bodyPr/>
          <a:lstStyle/>
          <a:p>
            <a:fld id="{00000000-1234-1234-1234-123412341234}" type="slidenum">
              <a:rPr lang="es-ES" smtClean="0"/>
              <a:pPr/>
              <a:t>30</a:t>
            </a:fld>
            <a:endParaRPr lang="es-ES" dirty="0"/>
          </a:p>
        </p:txBody>
      </p:sp>
    </p:spTree>
    <p:extLst>
      <p:ext uri="{BB962C8B-B14F-4D97-AF65-F5344CB8AC3E}">
        <p14:creationId xmlns:p14="http://schemas.microsoft.com/office/powerpoint/2010/main" val="3306390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14FC1-4379-57CE-70FA-0635F121B4A3}"/>
              </a:ext>
            </a:extLst>
          </p:cNvPr>
          <p:cNvSpPr>
            <a:spLocks noGrp="1"/>
          </p:cNvSpPr>
          <p:nvPr>
            <p:ph type="title"/>
          </p:nvPr>
        </p:nvSpPr>
        <p:spPr/>
        <p:txBody>
          <a:bodyPr/>
          <a:lstStyle/>
          <a:p>
            <a:endParaRPr lang="es-ES" dirty="0"/>
          </a:p>
        </p:txBody>
      </p:sp>
      <p:sp>
        <p:nvSpPr>
          <p:cNvPr id="3" name="Marcador de texto 2">
            <a:extLst>
              <a:ext uri="{FF2B5EF4-FFF2-40B4-BE49-F238E27FC236}">
                <a16:creationId xmlns:a16="http://schemas.microsoft.com/office/drawing/2014/main" id="{05F68121-7142-34F7-8082-C4344C5E9A0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7DE4734-DFA4-85AF-031A-B07E37AE77A2}"/>
              </a:ext>
            </a:extLst>
          </p:cNvPr>
          <p:cNvSpPr>
            <a:spLocks noGrp="1"/>
          </p:cNvSpPr>
          <p:nvPr>
            <p:ph type="sldNum" idx="10"/>
          </p:nvPr>
        </p:nvSpPr>
        <p:spPr/>
        <p:txBody>
          <a:bodyPr/>
          <a:lstStyle/>
          <a:p>
            <a:fld id="{00000000-1234-1234-1234-123412341234}" type="slidenum">
              <a:rPr lang="es-ES" smtClean="0"/>
              <a:pPr/>
              <a:t>31</a:t>
            </a:fld>
            <a:endParaRPr lang="es-ES" dirty="0"/>
          </a:p>
        </p:txBody>
      </p:sp>
      <p:pic>
        <p:nvPicPr>
          <p:cNvPr id="8" name="Imagen 7">
            <a:extLst>
              <a:ext uri="{FF2B5EF4-FFF2-40B4-BE49-F238E27FC236}">
                <a16:creationId xmlns:a16="http://schemas.microsoft.com/office/drawing/2014/main" id="{9A0F37E0-377B-8D4E-D988-0D2B7BCB009E}"/>
              </a:ext>
            </a:extLst>
          </p:cNvPr>
          <p:cNvPicPr>
            <a:picLocks noChangeAspect="1"/>
          </p:cNvPicPr>
          <p:nvPr/>
        </p:nvPicPr>
        <p:blipFill rotWithShape="1">
          <a:blip r:embed="rId2"/>
          <a:srcRect r="53150" b="64000"/>
          <a:stretch/>
        </p:blipFill>
        <p:spPr>
          <a:xfrm>
            <a:off x="3635896" y="1236984"/>
            <a:ext cx="4283968" cy="1851670"/>
          </a:xfrm>
          <a:prstGeom prst="rect">
            <a:avLst/>
          </a:prstGeom>
        </p:spPr>
      </p:pic>
    </p:spTree>
    <p:extLst>
      <p:ext uri="{BB962C8B-B14F-4D97-AF65-F5344CB8AC3E}">
        <p14:creationId xmlns:p14="http://schemas.microsoft.com/office/powerpoint/2010/main" val="243808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09839-4AA1-C749-3D55-2A827B72DCA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D7F5547-84CB-403F-9B30-17A35B6470EC}"/>
              </a:ext>
            </a:extLst>
          </p:cNvPr>
          <p:cNvSpPr>
            <a:spLocks noGrp="1"/>
          </p:cNvSpPr>
          <p:nvPr>
            <p:ph type="body" idx="1"/>
          </p:nvPr>
        </p:nvSpPr>
        <p:spPr>
          <a:xfrm>
            <a:off x="893700" y="1373588"/>
            <a:ext cx="7998780" cy="3552300"/>
          </a:xfrm>
        </p:spPr>
        <p:txBody>
          <a:bodyPr/>
          <a:lstStyle/>
          <a:p>
            <a:r>
              <a:rPr lang="es-ES" dirty="0"/>
              <a:t>Diseñar un formulario web que pida la altura y el diámetro de un cilindro en metros. </a:t>
            </a:r>
          </a:p>
          <a:p>
            <a:endParaRPr lang="es-ES" dirty="0"/>
          </a:p>
          <a:p>
            <a:r>
              <a:rPr lang="es-ES" dirty="0"/>
              <a:t>Una vez el usuario introduzca los datos y pulse el botón calcular, deberá calcularse el volumen del cilindro y mostrarse el resultado en el navegador.</a:t>
            </a:r>
          </a:p>
        </p:txBody>
      </p:sp>
      <p:sp>
        <p:nvSpPr>
          <p:cNvPr id="4" name="Marcador de número de diapositiva 3">
            <a:extLst>
              <a:ext uri="{FF2B5EF4-FFF2-40B4-BE49-F238E27FC236}">
                <a16:creationId xmlns:a16="http://schemas.microsoft.com/office/drawing/2014/main" id="{4AE329C3-1965-9710-B652-C45E7384900D}"/>
              </a:ext>
            </a:extLst>
          </p:cNvPr>
          <p:cNvSpPr>
            <a:spLocks noGrp="1"/>
          </p:cNvSpPr>
          <p:nvPr>
            <p:ph type="sldNum" idx="10"/>
          </p:nvPr>
        </p:nvSpPr>
        <p:spPr/>
        <p:txBody>
          <a:bodyPr/>
          <a:lstStyle/>
          <a:p>
            <a:fld id="{00000000-1234-1234-1234-123412341234}" type="slidenum">
              <a:rPr lang="es-ES" smtClean="0"/>
              <a:pPr/>
              <a:t>32</a:t>
            </a:fld>
            <a:endParaRPr lang="es-ES" dirty="0"/>
          </a:p>
        </p:txBody>
      </p:sp>
    </p:spTree>
    <p:extLst>
      <p:ext uri="{BB962C8B-B14F-4D97-AF65-F5344CB8AC3E}">
        <p14:creationId xmlns:p14="http://schemas.microsoft.com/office/powerpoint/2010/main" val="209953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3204E2B-2A6F-7241-4F3A-A41D7D9D4ECA}"/>
              </a:ext>
            </a:extLst>
          </p:cNvPr>
          <p:cNvSpPr>
            <a:spLocks noGrp="1"/>
          </p:cNvSpPr>
          <p:nvPr>
            <p:ph type="body" idx="1"/>
          </p:nvPr>
        </p:nvSpPr>
        <p:spPr>
          <a:xfrm>
            <a:off x="251520" y="339502"/>
            <a:ext cx="6462600" cy="3552300"/>
          </a:xfrm>
        </p:spPr>
        <p:txBody>
          <a:bodyPr/>
          <a:lstStyle/>
          <a:p>
            <a:r>
              <a:rPr lang="es-ES" sz="1600" dirty="0"/>
              <a:t>1. Inicio</a:t>
            </a:r>
          </a:p>
          <a:p>
            <a:endParaRPr lang="es-ES" sz="1600" dirty="0"/>
          </a:p>
          <a:p>
            <a:r>
              <a:rPr lang="es-ES" sz="1600" dirty="0"/>
              <a:t>2. Mostrar “Introduzca el diámetro, en metros” : Pedir D</a:t>
            </a:r>
          </a:p>
          <a:p>
            <a:endParaRPr lang="es-ES" sz="1600" dirty="0"/>
          </a:p>
          <a:p>
            <a:r>
              <a:rPr lang="es-ES" sz="1600" dirty="0"/>
              <a:t>3. Mostrar “Introduzca la altura, en metros” : Pedir H</a:t>
            </a:r>
          </a:p>
          <a:p>
            <a:endParaRPr lang="es-ES" sz="1600" dirty="0"/>
          </a:p>
          <a:p>
            <a:r>
              <a:rPr lang="es-ES" sz="1600" dirty="0"/>
              <a:t>4. R = D/2 : Pi = 3,141593</a:t>
            </a:r>
          </a:p>
          <a:p>
            <a:endParaRPr lang="es-ES" sz="1600" dirty="0"/>
          </a:p>
          <a:p>
            <a:r>
              <a:rPr lang="es-ES" sz="1600" dirty="0"/>
              <a:t>5. V = Pi * (R ^ 2) * H</a:t>
            </a:r>
          </a:p>
          <a:p>
            <a:endParaRPr lang="es-ES" sz="1600" dirty="0"/>
          </a:p>
          <a:p>
            <a:r>
              <a:rPr lang="es-ES" sz="1600" dirty="0"/>
              <a:t>6. Mostrar “El volumen del cilindro es de”, V, “metros cúbicos”</a:t>
            </a:r>
          </a:p>
          <a:p>
            <a:endParaRPr lang="es-ES" sz="1600" dirty="0"/>
          </a:p>
          <a:p>
            <a:r>
              <a:rPr lang="es-ES" sz="1600" dirty="0"/>
              <a:t>7. Fin</a:t>
            </a:r>
          </a:p>
        </p:txBody>
      </p:sp>
      <p:sp>
        <p:nvSpPr>
          <p:cNvPr id="4" name="Marcador de número de diapositiva 3">
            <a:extLst>
              <a:ext uri="{FF2B5EF4-FFF2-40B4-BE49-F238E27FC236}">
                <a16:creationId xmlns:a16="http://schemas.microsoft.com/office/drawing/2014/main" id="{01D343C6-F964-6B6E-5A09-01B7C46E11B5}"/>
              </a:ext>
            </a:extLst>
          </p:cNvPr>
          <p:cNvSpPr>
            <a:spLocks noGrp="1"/>
          </p:cNvSpPr>
          <p:nvPr>
            <p:ph type="sldNum" idx="10"/>
          </p:nvPr>
        </p:nvSpPr>
        <p:spPr/>
        <p:txBody>
          <a:bodyPr/>
          <a:lstStyle/>
          <a:p>
            <a:fld id="{00000000-1234-1234-1234-123412341234}" type="slidenum">
              <a:rPr lang="es-ES" smtClean="0"/>
              <a:pPr/>
              <a:t>33</a:t>
            </a:fld>
            <a:endParaRPr lang="es-ES" dirty="0"/>
          </a:p>
        </p:txBody>
      </p:sp>
    </p:spTree>
    <p:extLst>
      <p:ext uri="{BB962C8B-B14F-4D97-AF65-F5344CB8AC3E}">
        <p14:creationId xmlns:p14="http://schemas.microsoft.com/office/powerpoint/2010/main" val="1855959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2DBC007-EF2E-FB52-87A2-1855E6F82C7D}"/>
              </a:ext>
            </a:extLst>
          </p:cNvPr>
          <p:cNvSpPr>
            <a:spLocks noGrp="1"/>
          </p:cNvSpPr>
          <p:nvPr>
            <p:ph type="body" idx="1"/>
          </p:nvPr>
        </p:nvSpPr>
        <p:spPr>
          <a:xfrm>
            <a:off x="179512" y="627534"/>
            <a:ext cx="8712968" cy="3552300"/>
          </a:xfrm>
        </p:spPr>
        <p:txBody>
          <a:bodyPr numCol="2"/>
          <a:lstStyle/>
          <a:p>
            <a:pPr marL="114300" indent="0">
              <a:buNone/>
            </a:pPr>
            <a:r>
              <a:rPr lang="es-ES" sz="1600" dirty="0"/>
              <a:t>&lt;!DOCTYPE </a:t>
            </a:r>
            <a:r>
              <a:rPr lang="es-ES" sz="1600" dirty="0" err="1"/>
              <a:t>html</a:t>
            </a:r>
            <a:r>
              <a:rPr lang="es-ES" sz="1600" dirty="0"/>
              <a:t>&gt;</a:t>
            </a:r>
          </a:p>
          <a:p>
            <a:pPr marL="114300" indent="0">
              <a:buNone/>
            </a:pPr>
            <a:r>
              <a:rPr lang="es-ES" sz="1600" dirty="0"/>
              <a:t>&lt;</a:t>
            </a:r>
            <a:r>
              <a:rPr lang="es-ES" sz="1600" dirty="0" err="1"/>
              <a:t>html</a:t>
            </a:r>
            <a:r>
              <a:rPr lang="es-ES" sz="1600" dirty="0"/>
              <a:t>&gt;</a:t>
            </a:r>
          </a:p>
          <a:p>
            <a:pPr marL="114300" indent="0">
              <a:buNone/>
            </a:pPr>
            <a:r>
              <a:rPr lang="es-ES" sz="1600" dirty="0"/>
              <a:t>&lt;head&gt;</a:t>
            </a:r>
          </a:p>
          <a:p>
            <a:pPr marL="114300" indent="0">
              <a:buNone/>
            </a:pPr>
            <a:r>
              <a:rPr lang="es-ES" sz="1600" dirty="0"/>
              <a:t>&lt;</a:t>
            </a:r>
            <a:r>
              <a:rPr lang="es-ES" sz="1600" dirty="0" err="1"/>
              <a:t>title</a:t>
            </a:r>
            <a:r>
              <a:rPr lang="es-ES" sz="1600" dirty="0"/>
              <a:t>&gt;Ejemplo &lt;/</a:t>
            </a:r>
            <a:r>
              <a:rPr lang="es-ES" sz="1600" dirty="0" err="1"/>
              <a:t>title</a:t>
            </a:r>
            <a:r>
              <a:rPr lang="es-ES" sz="1600" dirty="0"/>
              <a:t>&gt;</a:t>
            </a:r>
          </a:p>
          <a:p>
            <a:pPr marL="114300" indent="0">
              <a:buNone/>
            </a:pPr>
            <a:r>
              <a:rPr lang="es-ES" sz="1600" dirty="0"/>
              <a:t>&lt;meta </a:t>
            </a:r>
            <a:r>
              <a:rPr lang="es-ES" sz="1600" dirty="0" err="1"/>
              <a:t>charset</a:t>
            </a:r>
            <a:r>
              <a:rPr lang="es-ES" sz="1600" dirty="0"/>
              <a:t>="utf-8"&gt;</a:t>
            </a:r>
          </a:p>
          <a:p>
            <a:pPr marL="114300" indent="0">
              <a:buNone/>
            </a:pPr>
            <a:r>
              <a:rPr lang="es-ES" sz="1600" dirty="0"/>
              <a:t>&lt;/head&gt;</a:t>
            </a:r>
          </a:p>
          <a:p>
            <a:pPr marL="114300" indent="0">
              <a:buNone/>
            </a:pPr>
            <a:r>
              <a:rPr lang="es-ES" sz="1600" dirty="0"/>
              <a:t>&lt;</a:t>
            </a:r>
            <a:r>
              <a:rPr lang="es-ES" sz="1600" dirty="0" err="1"/>
              <a:t>body</a:t>
            </a:r>
            <a:r>
              <a:rPr lang="es-ES" sz="1600" dirty="0"/>
              <a:t>&gt;</a:t>
            </a:r>
          </a:p>
          <a:p>
            <a:pPr marL="114300" indent="0">
              <a:buNone/>
            </a:pPr>
            <a:r>
              <a:rPr lang="es-ES" sz="1600" dirty="0"/>
              <a:t>&lt;</a:t>
            </a:r>
            <a:r>
              <a:rPr lang="es-ES" sz="1600" dirty="0" err="1"/>
              <a:t>form</a:t>
            </a:r>
            <a:r>
              <a:rPr lang="es-ES" sz="1600" dirty="0"/>
              <a:t> </a:t>
            </a:r>
            <a:r>
              <a:rPr lang="es-ES" sz="1600" dirty="0" err="1"/>
              <a:t>name</a:t>
            </a:r>
            <a:r>
              <a:rPr lang="es-ES" sz="1600" dirty="0"/>
              <a:t>="</a:t>
            </a:r>
            <a:r>
              <a:rPr lang="es-ES" sz="1600" dirty="0" err="1"/>
              <a:t>formularioDatos</a:t>
            </a:r>
            <a:r>
              <a:rPr lang="es-ES" sz="1600" dirty="0"/>
              <a:t>" </a:t>
            </a:r>
            <a:r>
              <a:rPr lang="es-ES" sz="1600" dirty="0" err="1"/>
              <a:t>method</a:t>
            </a:r>
            <a:r>
              <a:rPr lang="es-ES" sz="1600" dirty="0"/>
              <a:t>="post" </a:t>
            </a:r>
            <a:r>
              <a:rPr lang="es-ES" sz="1600" dirty="0" err="1"/>
              <a:t>action</a:t>
            </a:r>
            <a:r>
              <a:rPr lang="es-ES" sz="1600" dirty="0"/>
              <a:t>="</a:t>
            </a:r>
            <a:r>
              <a:rPr lang="es-ES" sz="1600" dirty="0" err="1"/>
              <a:t>index.php</a:t>
            </a:r>
            <a:r>
              <a:rPr lang="es-ES" sz="1600" dirty="0"/>
              <a:t>"&gt;</a:t>
            </a:r>
          </a:p>
          <a:p>
            <a:pPr marL="114300" indent="0">
              <a:buNone/>
            </a:pPr>
            <a:r>
              <a:rPr lang="es-ES" sz="1600" dirty="0"/>
              <a:t>&lt;p&gt; CÁLCULO DEL VOLUMEN DE UN CILINDRO &lt;/p&gt;</a:t>
            </a:r>
          </a:p>
          <a:p>
            <a:pPr marL="114300" indent="0">
              <a:buNone/>
            </a:pPr>
            <a:r>
              <a:rPr lang="es-ES" sz="1600" dirty="0"/>
              <a:t>&lt;</a:t>
            </a:r>
            <a:r>
              <a:rPr lang="es-ES" sz="1600" dirty="0" err="1"/>
              <a:t>br</a:t>
            </a:r>
            <a:r>
              <a:rPr lang="es-ES" sz="1600" dirty="0"/>
              <a:t>/&gt;</a:t>
            </a:r>
          </a:p>
          <a:p>
            <a:pPr marL="114300" indent="0">
              <a:buNone/>
            </a:pPr>
            <a:r>
              <a:rPr lang="es-ES" sz="1600" dirty="0"/>
              <a:t>Introduzca el diámetro en metros: &lt;input </a:t>
            </a:r>
            <a:r>
              <a:rPr lang="es-ES" sz="1600" dirty="0" err="1"/>
              <a:t>type</a:t>
            </a:r>
            <a:r>
              <a:rPr lang="es-ES" sz="1600" dirty="0"/>
              <a:t>="</a:t>
            </a:r>
            <a:r>
              <a:rPr lang="es-ES" sz="1600" dirty="0" err="1"/>
              <a:t>text</a:t>
            </a:r>
            <a:r>
              <a:rPr lang="es-ES" sz="1600" dirty="0"/>
              <a:t>" </a:t>
            </a:r>
            <a:r>
              <a:rPr lang="es-ES" sz="1600" dirty="0" err="1"/>
              <a:t>name</a:t>
            </a:r>
            <a:r>
              <a:rPr lang="es-ES" sz="1600" dirty="0"/>
              <a:t>="</a:t>
            </a:r>
            <a:r>
              <a:rPr lang="es-ES" sz="1600" dirty="0" err="1"/>
              <a:t>diam</a:t>
            </a:r>
            <a:r>
              <a:rPr lang="es-ES" sz="1600" dirty="0"/>
              <a:t>" </a:t>
            </a:r>
            <a:r>
              <a:rPr lang="es-ES" sz="1600" dirty="0" err="1"/>
              <a:t>value</a:t>
            </a:r>
            <a:r>
              <a:rPr lang="es-ES" sz="1600" dirty="0"/>
              <a:t>=""&gt;</a:t>
            </a:r>
          </a:p>
          <a:p>
            <a:pPr marL="114300" indent="0">
              <a:buNone/>
            </a:pPr>
            <a:r>
              <a:rPr lang="es-ES" sz="1600" dirty="0"/>
              <a:t>&lt;</a:t>
            </a:r>
            <a:r>
              <a:rPr lang="es-ES" sz="1600" dirty="0" err="1"/>
              <a:t>br</a:t>
            </a:r>
            <a:r>
              <a:rPr lang="es-ES" sz="1600" dirty="0"/>
              <a:t>/&gt; &lt;</a:t>
            </a:r>
            <a:r>
              <a:rPr lang="es-ES" sz="1600" dirty="0" err="1"/>
              <a:t>br</a:t>
            </a:r>
            <a:r>
              <a:rPr lang="es-ES" sz="1600" dirty="0"/>
              <a:t>/&gt;</a:t>
            </a:r>
          </a:p>
          <a:p>
            <a:pPr marL="114300" indent="0">
              <a:buNone/>
            </a:pPr>
            <a:r>
              <a:rPr lang="es-ES" sz="1600" dirty="0"/>
              <a:t>Introduzca la altura en metros: &lt;input </a:t>
            </a:r>
            <a:r>
              <a:rPr lang="es-ES" sz="1600" dirty="0" err="1"/>
              <a:t>type</a:t>
            </a:r>
            <a:r>
              <a:rPr lang="es-ES" sz="1600" dirty="0"/>
              <a:t>="</a:t>
            </a:r>
            <a:r>
              <a:rPr lang="es-ES" sz="1600" dirty="0" err="1"/>
              <a:t>text</a:t>
            </a:r>
            <a:r>
              <a:rPr lang="es-ES" sz="1600" dirty="0"/>
              <a:t>" </a:t>
            </a:r>
            <a:r>
              <a:rPr lang="es-ES" sz="1600" dirty="0" err="1"/>
              <a:t>name</a:t>
            </a:r>
            <a:r>
              <a:rPr lang="es-ES" sz="1600" dirty="0"/>
              <a:t>="</a:t>
            </a:r>
            <a:r>
              <a:rPr lang="es-ES" sz="1600" dirty="0" err="1"/>
              <a:t>altu</a:t>
            </a:r>
            <a:r>
              <a:rPr lang="es-ES" sz="1600" dirty="0"/>
              <a:t>" </a:t>
            </a:r>
            <a:r>
              <a:rPr lang="es-ES" sz="1600" dirty="0" err="1"/>
              <a:t>value</a:t>
            </a:r>
            <a:r>
              <a:rPr lang="es-ES" sz="1600" dirty="0"/>
              <a:t>=""&gt;</a:t>
            </a:r>
          </a:p>
          <a:p>
            <a:pPr marL="114300" indent="0">
              <a:buNone/>
            </a:pPr>
            <a:r>
              <a:rPr lang="es-ES" sz="1600" dirty="0"/>
              <a:t>&lt;</a:t>
            </a:r>
            <a:r>
              <a:rPr lang="es-ES" sz="1600" dirty="0" err="1"/>
              <a:t>br</a:t>
            </a:r>
            <a:r>
              <a:rPr lang="es-ES" sz="1600" dirty="0"/>
              <a:t>/&gt; &lt;</a:t>
            </a:r>
            <a:r>
              <a:rPr lang="es-ES" sz="1600" dirty="0" err="1"/>
              <a:t>br</a:t>
            </a:r>
            <a:r>
              <a:rPr lang="es-ES" sz="1600" dirty="0"/>
              <a:t>/&gt;</a:t>
            </a:r>
          </a:p>
          <a:p>
            <a:pPr marL="114300" indent="0">
              <a:buNone/>
            </a:pPr>
            <a:r>
              <a:rPr lang="es-ES" sz="1600" dirty="0"/>
              <a:t>&lt;input </a:t>
            </a:r>
            <a:r>
              <a:rPr lang="es-ES" sz="1600" dirty="0" err="1"/>
              <a:t>value</a:t>
            </a:r>
            <a:r>
              <a:rPr lang="es-ES" sz="1600" dirty="0"/>
              <a:t>="Calcular" </a:t>
            </a:r>
            <a:r>
              <a:rPr lang="es-ES" sz="1600" dirty="0" err="1"/>
              <a:t>type</a:t>
            </a:r>
            <a:r>
              <a:rPr lang="es-ES" sz="1600" dirty="0"/>
              <a:t>="</a:t>
            </a:r>
            <a:r>
              <a:rPr lang="es-ES" sz="1600" dirty="0" err="1"/>
              <a:t>submit</a:t>
            </a:r>
            <a:r>
              <a:rPr lang="es-ES" sz="1600" dirty="0"/>
              <a:t>" /&gt;</a:t>
            </a:r>
          </a:p>
          <a:p>
            <a:pPr marL="114300" indent="0">
              <a:buNone/>
            </a:pPr>
            <a:r>
              <a:rPr lang="es-ES" sz="1600" dirty="0"/>
              <a:t>&lt;/</a:t>
            </a:r>
            <a:r>
              <a:rPr lang="es-ES" sz="1600" dirty="0" err="1"/>
              <a:t>form</a:t>
            </a:r>
            <a:r>
              <a:rPr lang="es-ES" sz="1600" dirty="0"/>
              <a:t>&gt;</a:t>
            </a:r>
          </a:p>
          <a:p>
            <a:pPr marL="114300" indent="0">
              <a:buNone/>
            </a:pPr>
            <a:r>
              <a:rPr lang="es-ES" sz="1600" dirty="0"/>
              <a:t>&lt;/</a:t>
            </a:r>
            <a:r>
              <a:rPr lang="es-ES" sz="1600" dirty="0" err="1"/>
              <a:t>body</a:t>
            </a:r>
            <a:r>
              <a:rPr lang="es-ES" sz="1600" dirty="0"/>
              <a:t>&gt;</a:t>
            </a:r>
          </a:p>
          <a:p>
            <a:pPr marL="114300" indent="0">
              <a:buNone/>
            </a:pPr>
            <a:r>
              <a:rPr lang="es-ES" sz="1600" dirty="0"/>
              <a:t>&lt;/</a:t>
            </a:r>
            <a:r>
              <a:rPr lang="es-ES" sz="1600" dirty="0" err="1"/>
              <a:t>html</a:t>
            </a:r>
            <a:r>
              <a:rPr lang="es-ES" sz="1600" dirty="0"/>
              <a:t>&gt;</a:t>
            </a:r>
          </a:p>
        </p:txBody>
      </p:sp>
      <p:sp>
        <p:nvSpPr>
          <p:cNvPr id="4" name="Marcador de número de diapositiva 3">
            <a:extLst>
              <a:ext uri="{FF2B5EF4-FFF2-40B4-BE49-F238E27FC236}">
                <a16:creationId xmlns:a16="http://schemas.microsoft.com/office/drawing/2014/main" id="{952D767A-D8AD-5B3A-8C89-162927AE23B9}"/>
              </a:ext>
            </a:extLst>
          </p:cNvPr>
          <p:cNvSpPr>
            <a:spLocks noGrp="1"/>
          </p:cNvSpPr>
          <p:nvPr>
            <p:ph type="sldNum" idx="10"/>
          </p:nvPr>
        </p:nvSpPr>
        <p:spPr/>
        <p:txBody>
          <a:bodyPr/>
          <a:lstStyle/>
          <a:p>
            <a:fld id="{00000000-1234-1234-1234-123412341234}" type="slidenum">
              <a:rPr lang="es-ES" smtClean="0"/>
              <a:pPr/>
              <a:t>34</a:t>
            </a:fld>
            <a:endParaRPr lang="es-ES" dirty="0"/>
          </a:p>
        </p:txBody>
      </p:sp>
      <p:sp>
        <p:nvSpPr>
          <p:cNvPr id="5" name="CuadroTexto 4">
            <a:extLst>
              <a:ext uri="{FF2B5EF4-FFF2-40B4-BE49-F238E27FC236}">
                <a16:creationId xmlns:a16="http://schemas.microsoft.com/office/drawing/2014/main" id="{7050D545-F427-6166-7C6E-5E238618F5C4}"/>
              </a:ext>
            </a:extLst>
          </p:cNvPr>
          <p:cNvSpPr txBox="1"/>
          <p:nvPr/>
        </p:nvSpPr>
        <p:spPr>
          <a:xfrm>
            <a:off x="3779912" y="339502"/>
            <a:ext cx="1271502" cy="307777"/>
          </a:xfrm>
          <a:prstGeom prst="rect">
            <a:avLst/>
          </a:prstGeom>
          <a:noFill/>
        </p:spPr>
        <p:txBody>
          <a:bodyPr wrap="none" rtlCol="0">
            <a:spAutoFit/>
          </a:bodyPr>
          <a:lstStyle/>
          <a:p>
            <a:r>
              <a:rPr lang="es-ES" dirty="0"/>
              <a:t>INDEX.HTML</a:t>
            </a:r>
          </a:p>
        </p:txBody>
      </p:sp>
    </p:spTree>
    <p:extLst>
      <p:ext uri="{BB962C8B-B14F-4D97-AF65-F5344CB8AC3E}">
        <p14:creationId xmlns:p14="http://schemas.microsoft.com/office/powerpoint/2010/main" val="1395839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1771B8A-2DA0-36D3-5750-893A758600A3}"/>
              </a:ext>
            </a:extLst>
          </p:cNvPr>
          <p:cNvSpPr>
            <a:spLocks noGrp="1"/>
          </p:cNvSpPr>
          <p:nvPr>
            <p:ph type="body" idx="1"/>
          </p:nvPr>
        </p:nvSpPr>
        <p:spPr>
          <a:xfrm>
            <a:off x="539552" y="555526"/>
            <a:ext cx="6462600" cy="3552300"/>
          </a:xfrm>
        </p:spPr>
        <p:txBody>
          <a:bodyPr/>
          <a:lstStyle/>
          <a:p>
            <a:pPr marL="114300" indent="0">
              <a:buNone/>
            </a:pPr>
            <a:r>
              <a:rPr lang="es-ES" sz="1600" dirty="0"/>
              <a:t>&lt;?</a:t>
            </a:r>
            <a:r>
              <a:rPr lang="es-ES" sz="1600" dirty="0" err="1"/>
              <a:t>php</a:t>
            </a:r>
            <a:r>
              <a:rPr lang="es-ES" sz="1600" dirty="0"/>
              <a:t> //Ejemplo </a:t>
            </a:r>
          </a:p>
          <a:p>
            <a:pPr marL="114300" indent="0">
              <a:buNone/>
            </a:pPr>
            <a:r>
              <a:rPr lang="es-ES" sz="1600" dirty="0"/>
              <a:t>$</a:t>
            </a:r>
            <a:r>
              <a:rPr lang="es-ES" sz="1600" dirty="0" err="1"/>
              <a:t>diametro</a:t>
            </a:r>
            <a:r>
              <a:rPr lang="es-ES" sz="1600" dirty="0"/>
              <a:t> = $_POST['</a:t>
            </a:r>
            <a:r>
              <a:rPr lang="es-ES" sz="1600" dirty="0" err="1"/>
              <a:t>diam</a:t>
            </a:r>
            <a:r>
              <a:rPr lang="es-ES" sz="1600" dirty="0"/>
              <a:t>'];</a:t>
            </a:r>
          </a:p>
          <a:p>
            <a:pPr marL="114300" indent="0">
              <a:buNone/>
            </a:pPr>
            <a:r>
              <a:rPr lang="es-ES" sz="1600" dirty="0"/>
              <a:t>$altura = $_POST['</a:t>
            </a:r>
            <a:r>
              <a:rPr lang="es-ES" sz="1600" dirty="0" err="1"/>
              <a:t>altu</a:t>
            </a:r>
            <a:r>
              <a:rPr lang="es-ES" sz="1600" dirty="0"/>
              <a:t>'];</a:t>
            </a:r>
          </a:p>
          <a:p>
            <a:pPr marL="114300" indent="0">
              <a:buNone/>
            </a:pPr>
            <a:r>
              <a:rPr lang="es-ES" sz="1600" dirty="0"/>
              <a:t>$radio = $</a:t>
            </a:r>
            <a:r>
              <a:rPr lang="es-ES" sz="1600" dirty="0" err="1"/>
              <a:t>diametro</a:t>
            </a:r>
            <a:r>
              <a:rPr lang="es-ES" sz="1600" dirty="0"/>
              <a:t>/2;</a:t>
            </a:r>
          </a:p>
          <a:p>
            <a:pPr marL="114300" indent="0">
              <a:buNone/>
            </a:pPr>
            <a:r>
              <a:rPr lang="es-ES" sz="1600" dirty="0"/>
              <a:t>$Pi = 3.141593;</a:t>
            </a:r>
          </a:p>
          <a:p>
            <a:pPr marL="114300" indent="0">
              <a:buNone/>
            </a:pPr>
            <a:r>
              <a:rPr lang="es-ES" sz="1600" dirty="0"/>
              <a:t>$volumen = $Pi*$radio*$radio*$altura;</a:t>
            </a:r>
          </a:p>
          <a:p>
            <a:pPr marL="114300" indent="0">
              <a:buNone/>
            </a:pPr>
            <a:r>
              <a:rPr lang="es-ES" sz="1600" dirty="0"/>
              <a:t>echo "&lt;</a:t>
            </a:r>
            <a:r>
              <a:rPr lang="es-ES" sz="1600" dirty="0" err="1"/>
              <a:t>br</a:t>
            </a:r>
            <a:r>
              <a:rPr lang="es-ES" sz="1600" dirty="0"/>
              <a:t>/&gt; &amp;</a:t>
            </a:r>
            <a:r>
              <a:rPr lang="es-ES" sz="1600" dirty="0" err="1"/>
              <a:t>nbsp</a:t>
            </a:r>
            <a:r>
              <a:rPr lang="es-ES" sz="1600" dirty="0"/>
              <a:t>; El volumen del cilindro es de". $volumen. "metros cúbicos";</a:t>
            </a:r>
          </a:p>
          <a:p>
            <a:pPr marL="114300" indent="0">
              <a:buNone/>
            </a:pPr>
            <a:r>
              <a:rPr lang="es-ES" sz="1600" dirty="0"/>
              <a:t>?&gt;</a:t>
            </a:r>
          </a:p>
          <a:p>
            <a:pPr marL="114300" indent="0">
              <a:buNone/>
            </a:pPr>
            <a:endParaRPr lang="es-ES" sz="1600" dirty="0"/>
          </a:p>
        </p:txBody>
      </p:sp>
      <p:sp>
        <p:nvSpPr>
          <p:cNvPr id="4" name="Marcador de número de diapositiva 3">
            <a:extLst>
              <a:ext uri="{FF2B5EF4-FFF2-40B4-BE49-F238E27FC236}">
                <a16:creationId xmlns:a16="http://schemas.microsoft.com/office/drawing/2014/main" id="{272712FE-9AD5-890A-9663-C150DA8EE451}"/>
              </a:ext>
            </a:extLst>
          </p:cNvPr>
          <p:cNvSpPr>
            <a:spLocks noGrp="1"/>
          </p:cNvSpPr>
          <p:nvPr>
            <p:ph type="sldNum" idx="10"/>
          </p:nvPr>
        </p:nvSpPr>
        <p:spPr/>
        <p:txBody>
          <a:bodyPr/>
          <a:lstStyle/>
          <a:p>
            <a:fld id="{00000000-1234-1234-1234-123412341234}" type="slidenum">
              <a:rPr lang="es-ES" smtClean="0"/>
              <a:pPr/>
              <a:t>35</a:t>
            </a:fld>
            <a:endParaRPr lang="es-ES" dirty="0"/>
          </a:p>
        </p:txBody>
      </p:sp>
      <p:sp>
        <p:nvSpPr>
          <p:cNvPr id="5" name="CuadroTexto 4">
            <a:extLst>
              <a:ext uri="{FF2B5EF4-FFF2-40B4-BE49-F238E27FC236}">
                <a16:creationId xmlns:a16="http://schemas.microsoft.com/office/drawing/2014/main" id="{B0A67352-3153-E43B-AA1D-2E459F1C32E6}"/>
              </a:ext>
            </a:extLst>
          </p:cNvPr>
          <p:cNvSpPr txBox="1"/>
          <p:nvPr/>
        </p:nvSpPr>
        <p:spPr>
          <a:xfrm>
            <a:off x="5940152" y="339502"/>
            <a:ext cx="1082348" cy="307777"/>
          </a:xfrm>
          <a:prstGeom prst="rect">
            <a:avLst/>
          </a:prstGeom>
          <a:noFill/>
        </p:spPr>
        <p:txBody>
          <a:bodyPr wrap="none" rtlCol="0">
            <a:spAutoFit/>
          </a:bodyPr>
          <a:lstStyle/>
          <a:p>
            <a:r>
              <a:rPr lang="es-ES" dirty="0" err="1"/>
              <a:t>INDEX.php</a:t>
            </a:r>
            <a:endParaRPr lang="es-ES" dirty="0"/>
          </a:p>
        </p:txBody>
      </p:sp>
    </p:spTree>
    <p:extLst>
      <p:ext uri="{BB962C8B-B14F-4D97-AF65-F5344CB8AC3E}">
        <p14:creationId xmlns:p14="http://schemas.microsoft.com/office/powerpoint/2010/main" val="354141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D10B8-35F6-5FD0-716E-DC888BF0DBBC}"/>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A74F3BA8-60CA-9B26-D016-C93DF01DFE5B}"/>
              </a:ext>
            </a:extLst>
          </p:cNvPr>
          <p:cNvSpPr>
            <a:spLocks noGrp="1"/>
          </p:cNvSpPr>
          <p:nvPr>
            <p:ph type="body" idx="1"/>
          </p:nvPr>
        </p:nvSpPr>
        <p:spPr>
          <a:xfrm>
            <a:off x="893700" y="1373588"/>
            <a:ext cx="7782756" cy="3552300"/>
          </a:xfrm>
        </p:spPr>
        <p:txBody>
          <a:bodyPr/>
          <a:lstStyle/>
          <a:p>
            <a:r>
              <a:rPr lang="es-ES" sz="1800" dirty="0"/>
              <a:t>Diseñar un desarrollo web simple con </a:t>
            </a:r>
            <a:r>
              <a:rPr lang="es-ES" sz="1800" dirty="0" err="1"/>
              <a:t>php</a:t>
            </a:r>
            <a:r>
              <a:rPr lang="es-ES" sz="1800" dirty="0"/>
              <a:t> que pida al usuario el precio de tres productos en tres establecimientos distintos denominados “Tienda 1”, “Tienda 2” y “Tienda 3”. Una vez se introduzca esta información se debe calcular y mostrar el precio medio del producto.</a:t>
            </a:r>
          </a:p>
          <a:p>
            <a:endParaRPr lang="es-ES" sz="1800" dirty="0"/>
          </a:p>
          <a:p>
            <a:r>
              <a:rPr lang="es-ES" sz="1800" dirty="0"/>
              <a:t> </a:t>
            </a:r>
          </a:p>
        </p:txBody>
      </p:sp>
      <p:sp>
        <p:nvSpPr>
          <p:cNvPr id="4" name="Marcador de número de diapositiva 3">
            <a:extLst>
              <a:ext uri="{FF2B5EF4-FFF2-40B4-BE49-F238E27FC236}">
                <a16:creationId xmlns:a16="http://schemas.microsoft.com/office/drawing/2014/main" id="{5C3D5C45-E063-CD61-0052-324108DAF4FB}"/>
              </a:ext>
            </a:extLst>
          </p:cNvPr>
          <p:cNvSpPr>
            <a:spLocks noGrp="1"/>
          </p:cNvSpPr>
          <p:nvPr>
            <p:ph type="sldNum" idx="10"/>
          </p:nvPr>
        </p:nvSpPr>
        <p:spPr/>
        <p:txBody>
          <a:bodyPr/>
          <a:lstStyle/>
          <a:p>
            <a:fld id="{00000000-1234-1234-1234-123412341234}" type="slidenum">
              <a:rPr lang="es-ES" smtClean="0"/>
              <a:pPr/>
              <a:t>36</a:t>
            </a:fld>
            <a:endParaRPr lang="es-ES" dirty="0"/>
          </a:p>
        </p:txBody>
      </p:sp>
    </p:spTree>
    <p:extLst>
      <p:ext uri="{BB962C8B-B14F-4D97-AF65-F5344CB8AC3E}">
        <p14:creationId xmlns:p14="http://schemas.microsoft.com/office/powerpoint/2010/main" val="341893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AADD033-A23B-8C9B-CCB2-24C65E64E5D5}"/>
              </a:ext>
            </a:extLst>
          </p:cNvPr>
          <p:cNvSpPr>
            <a:spLocks noGrp="1"/>
          </p:cNvSpPr>
          <p:nvPr>
            <p:ph type="body" idx="1"/>
          </p:nvPr>
        </p:nvSpPr>
        <p:spPr>
          <a:xfrm>
            <a:off x="107504" y="0"/>
            <a:ext cx="8928992" cy="3552300"/>
          </a:xfrm>
        </p:spPr>
        <p:txBody>
          <a:bodyPr/>
          <a:lstStyle/>
          <a:p>
            <a:pPr marL="114300" indent="0">
              <a:buNone/>
            </a:pPr>
            <a:r>
              <a:rPr lang="es-ES" sz="1600" dirty="0"/>
              <a:t>1. Inicio</a:t>
            </a:r>
          </a:p>
          <a:p>
            <a:pPr marL="114300" indent="0">
              <a:buNone/>
            </a:pPr>
            <a:endParaRPr lang="es-ES" sz="1600" dirty="0"/>
          </a:p>
          <a:p>
            <a:pPr marL="114300" indent="0">
              <a:buNone/>
            </a:pPr>
            <a:r>
              <a:rPr lang="es-ES" sz="1600" dirty="0"/>
              <a:t>2. Mostrar “Introduzca el precio del producto en el establecimiento número 1, en euros” : Pedir Precio1</a:t>
            </a:r>
          </a:p>
          <a:p>
            <a:pPr marL="114300" indent="0">
              <a:buNone/>
            </a:pPr>
            <a:endParaRPr lang="es-ES" sz="1600" dirty="0"/>
          </a:p>
          <a:p>
            <a:pPr marL="114300" indent="0">
              <a:buNone/>
            </a:pPr>
            <a:r>
              <a:rPr lang="es-ES" sz="1600" dirty="0"/>
              <a:t>3. Mostrar “Introduzca el precio del producto en el establecimiento número 2, en euros” : Pedir Precio2</a:t>
            </a:r>
          </a:p>
          <a:p>
            <a:pPr marL="114300" indent="0">
              <a:buNone/>
            </a:pPr>
            <a:endParaRPr lang="es-ES" sz="1600" dirty="0"/>
          </a:p>
          <a:p>
            <a:pPr marL="114300" indent="0">
              <a:buNone/>
            </a:pPr>
            <a:r>
              <a:rPr lang="es-ES" sz="1600" dirty="0"/>
              <a:t>4. Mostrar “Introduzca el precio del producto en el establecimiento número 3, en euros” : Pedir Precio3</a:t>
            </a:r>
          </a:p>
          <a:p>
            <a:pPr marL="114300" indent="0">
              <a:buNone/>
            </a:pPr>
            <a:endParaRPr lang="es-ES" sz="1600" dirty="0"/>
          </a:p>
          <a:p>
            <a:pPr marL="114300" indent="0">
              <a:buNone/>
            </a:pPr>
            <a:r>
              <a:rPr lang="es-ES" sz="1600" dirty="0"/>
              <a:t>5. Media = (Precio1 + Precio2 + Precio3) / 3</a:t>
            </a:r>
          </a:p>
          <a:p>
            <a:pPr marL="114300" indent="0">
              <a:buNone/>
            </a:pPr>
            <a:endParaRPr lang="es-ES" sz="1600" dirty="0"/>
          </a:p>
          <a:p>
            <a:pPr marL="114300" indent="0">
              <a:buNone/>
            </a:pPr>
            <a:r>
              <a:rPr lang="es-ES" sz="1600" dirty="0"/>
              <a:t>6. Mostrar “El precio medio del producto es”, Media, “euros”</a:t>
            </a:r>
          </a:p>
          <a:p>
            <a:pPr marL="114300" indent="0">
              <a:buNone/>
            </a:pPr>
            <a:endParaRPr lang="es-ES" sz="1600" dirty="0"/>
          </a:p>
          <a:p>
            <a:pPr marL="114300" indent="0">
              <a:buNone/>
            </a:pPr>
            <a:r>
              <a:rPr lang="es-ES" sz="1600" dirty="0"/>
              <a:t>7. Fin</a:t>
            </a:r>
          </a:p>
        </p:txBody>
      </p:sp>
      <p:sp>
        <p:nvSpPr>
          <p:cNvPr id="4" name="Marcador de número de diapositiva 3">
            <a:extLst>
              <a:ext uri="{FF2B5EF4-FFF2-40B4-BE49-F238E27FC236}">
                <a16:creationId xmlns:a16="http://schemas.microsoft.com/office/drawing/2014/main" id="{9A389998-6DCE-F929-CFBF-DFCEB0D899D5}"/>
              </a:ext>
            </a:extLst>
          </p:cNvPr>
          <p:cNvSpPr>
            <a:spLocks noGrp="1"/>
          </p:cNvSpPr>
          <p:nvPr>
            <p:ph type="sldNum" idx="10"/>
          </p:nvPr>
        </p:nvSpPr>
        <p:spPr/>
        <p:txBody>
          <a:bodyPr/>
          <a:lstStyle/>
          <a:p>
            <a:fld id="{00000000-1234-1234-1234-123412341234}" type="slidenum">
              <a:rPr lang="es-ES" smtClean="0"/>
              <a:pPr/>
              <a:t>37</a:t>
            </a:fld>
            <a:endParaRPr lang="es-ES" dirty="0"/>
          </a:p>
        </p:txBody>
      </p:sp>
    </p:spTree>
    <p:extLst>
      <p:ext uri="{BB962C8B-B14F-4D97-AF65-F5344CB8AC3E}">
        <p14:creationId xmlns:p14="http://schemas.microsoft.com/office/powerpoint/2010/main" val="369025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6AB9E46-37C7-BBC8-66B7-ACFB0BD3BDC9}"/>
              </a:ext>
            </a:extLst>
          </p:cNvPr>
          <p:cNvSpPr>
            <a:spLocks noGrp="1"/>
          </p:cNvSpPr>
          <p:nvPr>
            <p:ph type="sldNum" idx="10"/>
          </p:nvPr>
        </p:nvSpPr>
        <p:spPr/>
        <p:txBody>
          <a:bodyPr/>
          <a:lstStyle/>
          <a:p>
            <a:fld id="{00000000-1234-1234-1234-123412341234}" type="slidenum">
              <a:rPr lang="es-ES" smtClean="0"/>
              <a:pPr/>
              <a:t>38</a:t>
            </a:fld>
            <a:endParaRPr lang="es-ES" dirty="0"/>
          </a:p>
        </p:txBody>
      </p:sp>
      <p:sp>
        <p:nvSpPr>
          <p:cNvPr id="6" name="CuadroTexto 5">
            <a:extLst>
              <a:ext uri="{FF2B5EF4-FFF2-40B4-BE49-F238E27FC236}">
                <a16:creationId xmlns:a16="http://schemas.microsoft.com/office/drawing/2014/main" id="{1CD56684-BEFC-5F6C-BE76-280514A20899}"/>
              </a:ext>
            </a:extLst>
          </p:cNvPr>
          <p:cNvSpPr txBox="1"/>
          <p:nvPr/>
        </p:nvSpPr>
        <p:spPr>
          <a:xfrm>
            <a:off x="125760" y="-66778"/>
            <a:ext cx="8892480" cy="5047536"/>
          </a:xfrm>
          <a:prstGeom prst="rect">
            <a:avLst/>
          </a:prstGeom>
          <a:noFill/>
        </p:spPr>
        <p:txBody>
          <a:bodyPr wrap="square">
            <a:spAutoFit/>
          </a:bodyPr>
          <a:lstStyle/>
          <a:p>
            <a:r>
              <a:rPr lang="es-ES" dirty="0"/>
              <a:t>&lt;!DOCTYPE </a:t>
            </a:r>
            <a:r>
              <a:rPr lang="es-ES" dirty="0" err="1"/>
              <a:t>html</a:t>
            </a:r>
            <a:r>
              <a:rPr lang="es-ES" dirty="0"/>
              <a:t>&gt;</a:t>
            </a:r>
          </a:p>
          <a:p>
            <a:r>
              <a:rPr lang="es-ES" dirty="0"/>
              <a:t>&lt;</a:t>
            </a:r>
            <a:r>
              <a:rPr lang="es-ES" dirty="0" err="1"/>
              <a:t>html</a:t>
            </a:r>
            <a:r>
              <a:rPr lang="es-ES" dirty="0"/>
              <a:t>&gt;</a:t>
            </a:r>
          </a:p>
          <a:p>
            <a:r>
              <a:rPr lang="es-ES" dirty="0"/>
              <a:t>&lt;head&gt;</a:t>
            </a:r>
          </a:p>
          <a:p>
            <a:r>
              <a:rPr lang="es-ES" dirty="0"/>
              <a:t>&lt;</a:t>
            </a:r>
            <a:r>
              <a:rPr lang="es-ES" dirty="0" err="1"/>
              <a:t>title</a:t>
            </a:r>
            <a:r>
              <a:rPr lang="es-ES" dirty="0"/>
              <a:t>&gt;Ejemplo aprenderaprogramar.com&lt;/</a:t>
            </a:r>
            <a:r>
              <a:rPr lang="es-ES" dirty="0" err="1"/>
              <a:t>title</a:t>
            </a:r>
            <a:r>
              <a:rPr lang="es-ES" dirty="0"/>
              <a:t>&gt;</a:t>
            </a:r>
          </a:p>
          <a:p>
            <a:r>
              <a:rPr lang="es-ES" dirty="0"/>
              <a:t>&lt;meta </a:t>
            </a:r>
            <a:r>
              <a:rPr lang="es-ES" dirty="0" err="1"/>
              <a:t>charset</a:t>
            </a:r>
            <a:r>
              <a:rPr lang="es-ES" dirty="0"/>
              <a:t>="utf-8"&gt;</a:t>
            </a:r>
          </a:p>
          <a:p>
            <a:r>
              <a:rPr lang="es-ES" dirty="0"/>
              <a:t>&lt;/head&gt;</a:t>
            </a:r>
          </a:p>
          <a:p>
            <a:r>
              <a:rPr lang="es-ES" dirty="0"/>
              <a:t>&lt;</a:t>
            </a:r>
            <a:r>
              <a:rPr lang="es-ES" dirty="0" err="1"/>
              <a:t>body</a:t>
            </a:r>
            <a:r>
              <a:rPr lang="es-ES" dirty="0"/>
              <a:t>&gt;</a:t>
            </a:r>
          </a:p>
          <a:p>
            <a:r>
              <a:rPr lang="es-ES" dirty="0"/>
              <a:t>&lt;</a:t>
            </a:r>
            <a:r>
              <a:rPr lang="es-ES" dirty="0" err="1"/>
              <a:t>form</a:t>
            </a:r>
            <a:r>
              <a:rPr lang="es-ES" dirty="0"/>
              <a:t> </a:t>
            </a:r>
            <a:r>
              <a:rPr lang="es-ES" dirty="0" err="1"/>
              <a:t>name</a:t>
            </a:r>
            <a:r>
              <a:rPr lang="es-ES" dirty="0"/>
              <a:t>="</a:t>
            </a:r>
            <a:r>
              <a:rPr lang="es-ES" dirty="0" err="1"/>
              <a:t>formularioDatos</a:t>
            </a:r>
            <a:r>
              <a:rPr lang="es-ES" dirty="0"/>
              <a:t>" </a:t>
            </a:r>
            <a:r>
              <a:rPr lang="es-ES" dirty="0" err="1"/>
              <a:t>method</a:t>
            </a:r>
            <a:r>
              <a:rPr lang="es-ES" dirty="0"/>
              <a:t>="post" </a:t>
            </a:r>
            <a:r>
              <a:rPr lang="es-ES" dirty="0" err="1"/>
              <a:t>action</a:t>
            </a:r>
            <a:r>
              <a:rPr lang="es-ES" dirty="0"/>
              <a:t>="ejemploPost2.php"&gt;</a:t>
            </a:r>
          </a:p>
          <a:p>
            <a:r>
              <a:rPr lang="es-ES" dirty="0"/>
              <a:t>&lt;p&gt; CÁLCULO DEL PRECIO MEDIO DE UN PRODUCTO &lt;/p&gt;</a:t>
            </a:r>
          </a:p>
          <a:p>
            <a:r>
              <a:rPr lang="es-ES" dirty="0"/>
              <a:t>&lt;</a:t>
            </a:r>
            <a:r>
              <a:rPr lang="es-ES" dirty="0" err="1"/>
              <a:t>br</a:t>
            </a:r>
            <a:r>
              <a:rPr lang="es-ES" dirty="0"/>
              <a:t>/&gt;</a:t>
            </a:r>
          </a:p>
          <a:p>
            <a:r>
              <a:rPr lang="es-ES" dirty="0"/>
              <a:t>Introduzca el precio del producto en el establecimiento número 1, en euros: &lt;input </a:t>
            </a:r>
            <a:r>
              <a:rPr lang="es-ES" dirty="0" err="1"/>
              <a:t>type</a:t>
            </a:r>
            <a:r>
              <a:rPr lang="es-ES" dirty="0"/>
              <a:t>="</a:t>
            </a:r>
            <a:r>
              <a:rPr lang="es-ES" dirty="0" err="1"/>
              <a:t>text</a:t>
            </a:r>
            <a:r>
              <a:rPr lang="es-ES" dirty="0"/>
              <a:t>" </a:t>
            </a:r>
            <a:r>
              <a:rPr lang="es-ES" dirty="0" err="1"/>
              <a:t>name</a:t>
            </a:r>
            <a:r>
              <a:rPr lang="es-ES" dirty="0"/>
              <a:t>="precio1" </a:t>
            </a:r>
            <a:r>
              <a:rPr lang="es-ES" dirty="0" err="1"/>
              <a:t>value</a:t>
            </a:r>
            <a:r>
              <a:rPr lang="es-ES" dirty="0"/>
              <a:t>=""&gt;</a:t>
            </a:r>
          </a:p>
          <a:p>
            <a:r>
              <a:rPr lang="es-ES" dirty="0"/>
              <a:t>&lt;</a:t>
            </a:r>
            <a:r>
              <a:rPr lang="es-ES" dirty="0" err="1"/>
              <a:t>br</a:t>
            </a:r>
            <a:r>
              <a:rPr lang="es-ES" dirty="0"/>
              <a:t>/&gt; &lt;</a:t>
            </a:r>
            <a:r>
              <a:rPr lang="es-ES" dirty="0" err="1"/>
              <a:t>br</a:t>
            </a:r>
            <a:r>
              <a:rPr lang="es-ES" dirty="0"/>
              <a:t>/&gt;</a:t>
            </a:r>
          </a:p>
          <a:p>
            <a:r>
              <a:rPr lang="es-ES" dirty="0"/>
              <a:t>Introduzca el precio del producto en el establecimiento número 1, en euros: &lt;input </a:t>
            </a:r>
            <a:r>
              <a:rPr lang="es-ES" dirty="0" err="1"/>
              <a:t>type</a:t>
            </a:r>
            <a:r>
              <a:rPr lang="es-ES" dirty="0"/>
              <a:t>="</a:t>
            </a:r>
            <a:r>
              <a:rPr lang="es-ES" dirty="0" err="1"/>
              <a:t>text</a:t>
            </a:r>
            <a:r>
              <a:rPr lang="es-ES" dirty="0"/>
              <a:t>" </a:t>
            </a:r>
            <a:r>
              <a:rPr lang="es-ES" dirty="0" err="1"/>
              <a:t>name</a:t>
            </a:r>
            <a:r>
              <a:rPr lang="es-ES" dirty="0"/>
              <a:t>="precio2" </a:t>
            </a:r>
            <a:r>
              <a:rPr lang="es-ES" dirty="0" err="1"/>
              <a:t>value</a:t>
            </a:r>
            <a:r>
              <a:rPr lang="es-ES" dirty="0"/>
              <a:t>=""&gt;</a:t>
            </a:r>
          </a:p>
          <a:p>
            <a:r>
              <a:rPr lang="es-ES" dirty="0"/>
              <a:t>&lt;</a:t>
            </a:r>
            <a:r>
              <a:rPr lang="es-ES" dirty="0" err="1"/>
              <a:t>br</a:t>
            </a:r>
            <a:r>
              <a:rPr lang="es-ES" dirty="0"/>
              <a:t>/&gt; &lt;</a:t>
            </a:r>
            <a:r>
              <a:rPr lang="es-ES" dirty="0" err="1"/>
              <a:t>br</a:t>
            </a:r>
            <a:r>
              <a:rPr lang="es-ES" dirty="0"/>
              <a:t>/&gt;</a:t>
            </a:r>
          </a:p>
          <a:p>
            <a:r>
              <a:rPr lang="es-ES" dirty="0"/>
              <a:t>Introduzca el precio del producto en el establecimiento número 3, en euros: &lt;input </a:t>
            </a:r>
            <a:r>
              <a:rPr lang="es-ES" dirty="0" err="1"/>
              <a:t>type</a:t>
            </a:r>
            <a:r>
              <a:rPr lang="es-ES" dirty="0"/>
              <a:t>="</a:t>
            </a:r>
            <a:r>
              <a:rPr lang="es-ES" dirty="0" err="1"/>
              <a:t>text</a:t>
            </a:r>
            <a:r>
              <a:rPr lang="es-ES" dirty="0"/>
              <a:t>" </a:t>
            </a:r>
            <a:r>
              <a:rPr lang="es-ES" dirty="0" err="1"/>
              <a:t>name</a:t>
            </a:r>
            <a:r>
              <a:rPr lang="es-ES" dirty="0"/>
              <a:t>="precio3" </a:t>
            </a:r>
            <a:r>
              <a:rPr lang="es-ES" dirty="0" err="1"/>
              <a:t>value</a:t>
            </a:r>
            <a:r>
              <a:rPr lang="es-ES" dirty="0"/>
              <a:t>=""&gt;</a:t>
            </a:r>
          </a:p>
          <a:p>
            <a:r>
              <a:rPr lang="es-ES" dirty="0"/>
              <a:t>&lt;</a:t>
            </a:r>
            <a:r>
              <a:rPr lang="es-ES" dirty="0" err="1"/>
              <a:t>br</a:t>
            </a:r>
            <a:r>
              <a:rPr lang="es-ES" dirty="0"/>
              <a:t>/&gt; &lt;</a:t>
            </a:r>
            <a:r>
              <a:rPr lang="es-ES" dirty="0" err="1"/>
              <a:t>br</a:t>
            </a:r>
            <a:r>
              <a:rPr lang="es-ES" dirty="0"/>
              <a:t>/&gt;</a:t>
            </a:r>
          </a:p>
          <a:p>
            <a:r>
              <a:rPr lang="es-ES" dirty="0"/>
              <a:t>&lt;input </a:t>
            </a:r>
            <a:r>
              <a:rPr lang="es-ES" dirty="0" err="1"/>
              <a:t>value</a:t>
            </a:r>
            <a:r>
              <a:rPr lang="es-ES" dirty="0"/>
              <a:t>="Calcular" </a:t>
            </a:r>
            <a:r>
              <a:rPr lang="es-ES" dirty="0" err="1"/>
              <a:t>type</a:t>
            </a:r>
            <a:r>
              <a:rPr lang="es-ES" dirty="0"/>
              <a:t>="</a:t>
            </a:r>
            <a:r>
              <a:rPr lang="es-ES" dirty="0" err="1"/>
              <a:t>submit</a:t>
            </a:r>
            <a:r>
              <a:rPr lang="es-ES" dirty="0"/>
              <a:t>" /&gt;</a:t>
            </a:r>
          </a:p>
          <a:p>
            <a:r>
              <a:rPr lang="es-ES" dirty="0"/>
              <a:t>&lt;/</a:t>
            </a:r>
            <a:r>
              <a:rPr lang="es-ES" dirty="0" err="1"/>
              <a:t>form</a:t>
            </a:r>
            <a:r>
              <a:rPr lang="es-ES" dirty="0"/>
              <a:t>&gt;</a:t>
            </a:r>
          </a:p>
          <a:p>
            <a:r>
              <a:rPr lang="es-ES" dirty="0"/>
              <a:t>&lt;/</a:t>
            </a:r>
            <a:r>
              <a:rPr lang="es-ES" dirty="0" err="1"/>
              <a:t>body</a:t>
            </a:r>
            <a:r>
              <a:rPr lang="es-ES" dirty="0"/>
              <a:t>&gt;</a:t>
            </a:r>
          </a:p>
          <a:p>
            <a:r>
              <a:rPr lang="es-ES" dirty="0"/>
              <a:t>&lt;/</a:t>
            </a:r>
            <a:r>
              <a:rPr lang="es-ES" dirty="0" err="1"/>
              <a:t>html</a:t>
            </a:r>
            <a:r>
              <a:rPr lang="es-ES" dirty="0"/>
              <a:t>&gt;</a:t>
            </a:r>
          </a:p>
        </p:txBody>
      </p:sp>
    </p:spTree>
    <p:extLst>
      <p:ext uri="{BB962C8B-B14F-4D97-AF65-F5344CB8AC3E}">
        <p14:creationId xmlns:p14="http://schemas.microsoft.com/office/powerpoint/2010/main" val="3297568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6618008-13A8-BDDD-DED2-9BC983A47CB6}"/>
              </a:ext>
            </a:extLst>
          </p:cNvPr>
          <p:cNvSpPr>
            <a:spLocks noGrp="1"/>
          </p:cNvSpPr>
          <p:nvPr>
            <p:ph type="sldNum" idx="10"/>
          </p:nvPr>
        </p:nvSpPr>
        <p:spPr/>
        <p:txBody>
          <a:bodyPr/>
          <a:lstStyle/>
          <a:p>
            <a:fld id="{00000000-1234-1234-1234-123412341234}" type="slidenum">
              <a:rPr lang="es-ES" smtClean="0"/>
              <a:pPr/>
              <a:t>39</a:t>
            </a:fld>
            <a:endParaRPr lang="es-ES" dirty="0"/>
          </a:p>
        </p:txBody>
      </p:sp>
      <p:sp>
        <p:nvSpPr>
          <p:cNvPr id="6" name="CuadroTexto 5">
            <a:extLst>
              <a:ext uri="{FF2B5EF4-FFF2-40B4-BE49-F238E27FC236}">
                <a16:creationId xmlns:a16="http://schemas.microsoft.com/office/drawing/2014/main" id="{A0526C4C-B69C-E88A-F3C3-42E87EFAD1BF}"/>
              </a:ext>
            </a:extLst>
          </p:cNvPr>
          <p:cNvSpPr txBox="1"/>
          <p:nvPr/>
        </p:nvSpPr>
        <p:spPr>
          <a:xfrm>
            <a:off x="143508" y="123478"/>
            <a:ext cx="8856984" cy="4616648"/>
          </a:xfrm>
          <a:prstGeom prst="rect">
            <a:avLst/>
          </a:prstGeom>
          <a:noFill/>
        </p:spPr>
        <p:txBody>
          <a:bodyPr wrap="square">
            <a:spAutoFit/>
          </a:bodyPr>
          <a:lstStyle/>
          <a:p>
            <a:r>
              <a:rPr lang="es-ES" dirty="0"/>
              <a:t>&lt;?</a:t>
            </a:r>
            <a:r>
              <a:rPr lang="es-ES" dirty="0" err="1"/>
              <a:t>php</a:t>
            </a:r>
            <a:r>
              <a:rPr lang="es-ES" dirty="0"/>
              <a:t> //Ejemplo aprenderaprogramar.com</a:t>
            </a:r>
          </a:p>
          <a:p>
            <a:endParaRPr lang="es-ES" dirty="0"/>
          </a:p>
          <a:p>
            <a:r>
              <a:rPr lang="es-ES" dirty="0"/>
              <a:t>$precio1 = $_POST['precio1'];</a:t>
            </a:r>
          </a:p>
          <a:p>
            <a:endParaRPr lang="es-ES" dirty="0"/>
          </a:p>
          <a:p>
            <a:r>
              <a:rPr lang="es-ES" dirty="0"/>
              <a:t>$precio2 = $_POST['precio2'];</a:t>
            </a:r>
          </a:p>
          <a:p>
            <a:endParaRPr lang="es-ES" dirty="0"/>
          </a:p>
          <a:p>
            <a:r>
              <a:rPr lang="es-ES" dirty="0"/>
              <a:t>$precio3 = $_POST['precio3'];</a:t>
            </a:r>
          </a:p>
          <a:p>
            <a:endParaRPr lang="es-ES" dirty="0"/>
          </a:p>
          <a:p>
            <a:r>
              <a:rPr lang="es-ES" dirty="0"/>
              <a:t>$media = ($precio1+$precio2+$precio3)/3;</a:t>
            </a:r>
          </a:p>
          <a:p>
            <a:endParaRPr lang="es-ES" dirty="0"/>
          </a:p>
          <a:p>
            <a:r>
              <a:rPr lang="es-ES" dirty="0"/>
              <a:t>echo "&lt;</a:t>
            </a:r>
            <a:r>
              <a:rPr lang="es-ES" dirty="0" err="1"/>
              <a:t>br</a:t>
            </a:r>
            <a:r>
              <a:rPr lang="es-ES" dirty="0"/>
              <a:t>/&gt; &amp;</a:t>
            </a:r>
            <a:r>
              <a:rPr lang="es-ES" dirty="0" err="1"/>
              <a:t>nbsp</a:t>
            </a:r>
            <a:r>
              <a:rPr lang="es-ES" dirty="0"/>
              <a:t>; DATOS RECIBIDOS";</a:t>
            </a:r>
          </a:p>
          <a:p>
            <a:endParaRPr lang="es-ES" dirty="0"/>
          </a:p>
          <a:p>
            <a:r>
              <a:rPr lang="es-ES" dirty="0"/>
              <a:t>echo "&lt;</a:t>
            </a:r>
            <a:r>
              <a:rPr lang="es-ES" dirty="0" err="1"/>
              <a:t>br</a:t>
            </a:r>
            <a:r>
              <a:rPr lang="es-ES" dirty="0"/>
              <a:t>/&gt; &amp;</a:t>
            </a:r>
            <a:r>
              <a:rPr lang="es-ES" dirty="0" err="1"/>
              <a:t>nbsp</a:t>
            </a:r>
            <a:r>
              <a:rPr lang="es-ES" dirty="0"/>
              <a:t>; Precio producto establecimiento 1: ". $precio1. " euros";</a:t>
            </a:r>
          </a:p>
          <a:p>
            <a:endParaRPr lang="es-ES" dirty="0"/>
          </a:p>
          <a:p>
            <a:r>
              <a:rPr lang="es-ES" dirty="0"/>
              <a:t>echo "&lt;</a:t>
            </a:r>
            <a:r>
              <a:rPr lang="es-ES" dirty="0" err="1"/>
              <a:t>br</a:t>
            </a:r>
            <a:r>
              <a:rPr lang="es-ES" dirty="0"/>
              <a:t>/&gt; &amp;</a:t>
            </a:r>
            <a:r>
              <a:rPr lang="es-ES" dirty="0" err="1"/>
              <a:t>nbsp</a:t>
            </a:r>
            <a:r>
              <a:rPr lang="es-ES" dirty="0"/>
              <a:t>; Precio producto establecimiento 2: ". $precio2. " euros";</a:t>
            </a:r>
          </a:p>
          <a:p>
            <a:endParaRPr lang="es-ES" dirty="0"/>
          </a:p>
          <a:p>
            <a:r>
              <a:rPr lang="es-ES" dirty="0"/>
              <a:t>echo "&lt;</a:t>
            </a:r>
            <a:r>
              <a:rPr lang="es-ES" dirty="0" err="1"/>
              <a:t>br</a:t>
            </a:r>
            <a:r>
              <a:rPr lang="es-ES" dirty="0"/>
              <a:t>/&gt; &amp;</a:t>
            </a:r>
            <a:r>
              <a:rPr lang="es-ES" dirty="0" err="1"/>
              <a:t>nbsp</a:t>
            </a:r>
            <a:r>
              <a:rPr lang="es-ES" dirty="0"/>
              <a:t>; Precio producto establecimiento 2: ". $precio3. " euros &lt;</a:t>
            </a:r>
            <a:r>
              <a:rPr lang="es-ES" dirty="0" err="1"/>
              <a:t>br</a:t>
            </a:r>
            <a:r>
              <a:rPr lang="es-ES" dirty="0"/>
              <a:t>/&gt;";</a:t>
            </a:r>
          </a:p>
          <a:p>
            <a:endParaRPr lang="es-ES" dirty="0"/>
          </a:p>
          <a:p>
            <a:r>
              <a:rPr lang="es-ES" dirty="0"/>
              <a:t>echo "&lt;</a:t>
            </a:r>
            <a:r>
              <a:rPr lang="es-ES" dirty="0" err="1"/>
              <a:t>br</a:t>
            </a:r>
            <a:r>
              <a:rPr lang="es-ES" dirty="0"/>
              <a:t>/&gt; &amp;</a:t>
            </a:r>
            <a:r>
              <a:rPr lang="es-ES" dirty="0" err="1"/>
              <a:t>nbsp</a:t>
            </a:r>
            <a:r>
              <a:rPr lang="es-ES" dirty="0"/>
              <a:t>; El precio medio del producto es de ". $media. " euros";</a:t>
            </a:r>
          </a:p>
          <a:p>
            <a:endParaRPr lang="es-ES" dirty="0"/>
          </a:p>
          <a:p>
            <a:r>
              <a:rPr lang="es-ES" dirty="0"/>
              <a:t>?&gt;</a:t>
            </a:r>
          </a:p>
        </p:txBody>
      </p:sp>
    </p:spTree>
    <p:extLst>
      <p:ext uri="{BB962C8B-B14F-4D97-AF65-F5344CB8AC3E}">
        <p14:creationId xmlns:p14="http://schemas.microsoft.com/office/powerpoint/2010/main" val="246805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28DB094-C078-41ED-8A2F-C042950B4046}"/>
              </a:ext>
            </a:extLst>
          </p:cNvPr>
          <p:cNvSpPr>
            <a:spLocks noGrp="1"/>
          </p:cNvSpPr>
          <p:nvPr>
            <p:ph type="body" idx="1"/>
          </p:nvPr>
        </p:nvSpPr>
        <p:spPr>
          <a:xfrm>
            <a:off x="35496" y="411510"/>
            <a:ext cx="8784976" cy="3552300"/>
          </a:xfrm>
        </p:spPr>
        <p:txBody>
          <a:bodyPr/>
          <a:lstStyle/>
          <a:p>
            <a:pPr marL="114300" indent="0">
              <a:buNone/>
            </a:pPr>
            <a:r>
              <a:rPr lang="es-ES" sz="1800" dirty="0">
                <a:latin typeface="Calibri" panose="020F0502020204030204" pitchFamily="34" charset="0"/>
                <a:cs typeface="Calibri" panose="020F0502020204030204" pitchFamily="34" charset="0"/>
              </a:rPr>
              <a:t>Inicialmente, el navegador muestra la primera página, que contiene el formulario. El usuario completa los controles y pulsa el botón Enviar.</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Al pulsar el botón Enviar, el navegador muestra la segunda página. Al solicitar la segunda página al servidor, el navegador envía también la información introducida por el usuario en el formulario. El programa PHP que genera la segunda página utiliza la información para personalizar el contenido.</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Normalmente, la segunda página incluye un enlace que permite al usuario volver de nuevo a la primera página para empezar de nuevo el proceso.</a:t>
            </a:r>
          </a:p>
          <a:p>
            <a:pPr marL="114300" indent="0">
              <a:buNone/>
            </a:pPr>
            <a:endParaRPr lang="es-ES" sz="1800" dirty="0">
              <a:latin typeface="Calibri" panose="020F0502020204030204" pitchFamily="34" charset="0"/>
              <a:cs typeface="Calibri" panose="020F0502020204030204" pitchFamily="34" charset="0"/>
            </a:endParaRPr>
          </a:p>
          <a:p>
            <a:pPr marL="114300" indent="0">
              <a:buNone/>
            </a:pPr>
            <a:r>
              <a:rPr lang="es-ES" sz="1800" dirty="0">
                <a:latin typeface="Calibri" panose="020F0502020204030204" pitchFamily="34" charset="0"/>
                <a:cs typeface="Calibri" panose="020F0502020204030204" pitchFamily="34" charset="0"/>
              </a:rPr>
              <a:t>El ejemplo siguiente corresponde a la imagen anterior (la página con el formulario se llama form-1-1.php y la página que recibe los datos se llama form-1-2.php):</a:t>
            </a:r>
          </a:p>
        </p:txBody>
      </p:sp>
      <p:sp>
        <p:nvSpPr>
          <p:cNvPr id="4" name="Marcador de número de diapositiva 3">
            <a:extLst>
              <a:ext uri="{FF2B5EF4-FFF2-40B4-BE49-F238E27FC236}">
                <a16:creationId xmlns:a16="http://schemas.microsoft.com/office/drawing/2014/main" id="{49885CCE-A2DB-40E2-AE64-528DF70CA48E}"/>
              </a:ext>
            </a:extLst>
          </p:cNvPr>
          <p:cNvSpPr>
            <a:spLocks noGrp="1"/>
          </p:cNvSpPr>
          <p:nvPr>
            <p:ph type="sldNum" idx="10"/>
          </p:nvPr>
        </p:nvSpPr>
        <p:spPr/>
        <p:txBody>
          <a:bodyPr/>
          <a:lstStyle/>
          <a:p>
            <a:fld id="{00000000-1234-1234-1234-123412341234}" type="slidenum">
              <a:rPr lang="es-ES" smtClean="0"/>
              <a:pPr/>
              <a:t>4</a:t>
            </a:fld>
            <a:endParaRPr lang="es-ES" dirty="0"/>
          </a:p>
        </p:txBody>
      </p:sp>
    </p:spTree>
    <p:extLst>
      <p:ext uri="{BB962C8B-B14F-4D97-AF65-F5344CB8AC3E}">
        <p14:creationId xmlns:p14="http://schemas.microsoft.com/office/powerpoint/2010/main" val="3360507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DEBC-8CC6-CDBD-9D25-4BF6D17EF7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3EB73FD-84D7-7DEF-3E98-DEF07EE6FBF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DC9D384-0948-6402-7007-28982745E042}"/>
              </a:ext>
            </a:extLst>
          </p:cNvPr>
          <p:cNvSpPr>
            <a:spLocks noGrp="1"/>
          </p:cNvSpPr>
          <p:nvPr>
            <p:ph type="sldNum" idx="10"/>
          </p:nvPr>
        </p:nvSpPr>
        <p:spPr/>
        <p:txBody>
          <a:bodyPr/>
          <a:lstStyle/>
          <a:p>
            <a:fld id="{00000000-1234-1234-1234-123412341234}" type="slidenum">
              <a:rPr lang="es-ES" smtClean="0"/>
              <a:pPr/>
              <a:t>40</a:t>
            </a:fld>
            <a:endParaRPr lang="es-ES" dirty="0"/>
          </a:p>
        </p:txBody>
      </p:sp>
      <p:pic>
        <p:nvPicPr>
          <p:cNvPr id="6" name="Imagen 5">
            <a:extLst>
              <a:ext uri="{FF2B5EF4-FFF2-40B4-BE49-F238E27FC236}">
                <a16:creationId xmlns:a16="http://schemas.microsoft.com/office/drawing/2014/main" id="{9F68CD83-FC32-4833-5729-F9A8EA701ED1}"/>
              </a:ext>
            </a:extLst>
          </p:cNvPr>
          <p:cNvPicPr>
            <a:picLocks noChangeAspect="1"/>
          </p:cNvPicPr>
          <p:nvPr/>
        </p:nvPicPr>
        <p:blipFill rotWithShape="1">
          <a:blip r:embed="rId2"/>
          <a:srcRect r="44488" b="59800"/>
          <a:stretch/>
        </p:blipFill>
        <p:spPr>
          <a:xfrm>
            <a:off x="395536" y="358388"/>
            <a:ext cx="5076056" cy="2067694"/>
          </a:xfrm>
          <a:prstGeom prst="rect">
            <a:avLst/>
          </a:prstGeom>
        </p:spPr>
      </p:pic>
      <p:pic>
        <p:nvPicPr>
          <p:cNvPr id="8" name="Imagen 7">
            <a:extLst>
              <a:ext uri="{FF2B5EF4-FFF2-40B4-BE49-F238E27FC236}">
                <a16:creationId xmlns:a16="http://schemas.microsoft.com/office/drawing/2014/main" id="{048101C4-63A3-B22B-B3C6-A028C5C6B0B5}"/>
              </a:ext>
            </a:extLst>
          </p:cNvPr>
          <p:cNvPicPr>
            <a:picLocks noChangeAspect="1"/>
          </p:cNvPicPr>
          <p:nvPr/>
        </p:nvPicPr>
        <p:blipFill rotWithShape="1">
          <a:blip r:embed="rId3"/>
          <a:srcRect r="51714" b="58474"/>
          <a:stretch/>
        </p:blipFill>
        <p:spPr>
          <a:xfrm>
            <a:off x="3851920" y="2435819"/>
            <a:ext cx="4572000" cy="2211710"/>
          </a:xfrm>
          <a:prstGeom prst="rect">
            <a:avLst/>
          </a:prstGeom>
        </p:spPr>
      </p:pic>
    </p:spTree>
    <p:extLst>
      <p:ext uri="{BB962C8B-B14F-4D97-AF65-F5344CB8AC3E}">
        <p14:creationId xmlns:p14="http://schemas.microsoft.com/office/powerpoint/2010/main" val="962397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41</a:t>
            </a:fld>
            <a:endParaRPr lang="es-ES" dirty="0"/>
          </a:p>
        </p:txBody>
      </p:sp>
    </p:spTree>
    <p:extLst>
      <p:ext uri="{BB962C8B-B14F-4D97-AF65-F5344CB8AC3E}">
        <p14:creationId xmlns:p14="http://schemas.microsoft.com/office/powerpoint/2010/main" val="3179975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42</a:t>
            </a:fld>
            <a:endParaRPr lang="es-ES" dirty="0"/>
          </a:p>
        </p:txBody>
      </p:sp>
    </p:spTree>
    <p:extLst>
      <p:ext uri="{BB962C8B-B14F-4D97-AF65-F5344CB8AC3E}">
        <p14:creationId xmlns:p14="http://schemas.microsoft.com/office/powerpoint/2010/main" val="913752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43</a:t>
            </a:fld>
            <a:endParaRPr lang="es-ES" dirty="0"/>
          </a:p>
        </p:txBody>
      </p:sp>
    </p:spTree>
    <p:extLst>
      <p:ext uri="{BB962C8B-B14F-4D97-AF65-F5344CB8AC3E}">
        <p14:creationId xmlns:p14="http://schemas.microsoft.com/office/powerpoint/2010/main" val="800500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44</a:t>
            </a:fld>
            <a:endParaRPr lang="es-ES" dirty="0"/>
          </a:p>
        </p:txBody>
      </p:sp>
    </p:spTree>
    <p:extLst>
      <p:ext uri="{BB962C8B-B14F-4D97-AF65-F5344CB8AC3E}">
        <p14:creationId xmlns:p14="http://schemas.microsoft.com/office/powerpoint/2010/main" val="140791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45</a:t>
            </a:fld>
            <a:endParaRPr lang="es-ES" dirty="0"/>
          </a:p>
        </p:txBody>
      </p:sp>
    </p:spTree>
    <p:extLst>
      <p:ext uri="{BB962C8B-B14F-4D97-AF65-F5344CB8AC3E}">
        <p14:creationId xmlns:p14="http://schemas.microsoft.com/office/powerpoint/2010/main" val="2121672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46</a:t>
            </a:fld>
            <a:endParaRPr lang="es-ES" dirty="0"/>
          </a:p>
        </p:txBody>
      </p:sp>
    </p:spTree>
    <p:extLst>
      <p:ext uri="{BB962C8B-B14F-4D97-AF65-F5344CB8AC3E}">
        <p14:creationId xmlns:p14="http://schemas.microsoft.com/office/powerpoint/2010/main" val="94656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47</a:t>
            </a:fld>
            <a:endParaRPr lang="es-ES" dirty="0"/>
          </a:p>
        </p:txBody>
      </p:sp>
    </p:spTree>
    <p:extLst>
      <p:ext uri="{BB962C8B-B14F-4D97-AF65-F5344CB8AC3E}">
        <p14:creationId xmlns:p14="http://schemas.microsoft.com/office/powerpoint/2010/main" val="92184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48</a:t>
            </a:fld>
            <a:endParaRPr lang="es-ES" dirty="0"/>
          </a:p>
        </p:txBody>
      </p:sp>
    </p:spTree>
    <p:extLst>
      <p:ext uri="{BB962C8B-B14F-4D97-AF65-F5344CB8AC3E}">
        <p14:creationId xmlns:p14="http://schemas.microsoft.com/office/powerpoint/2010/main" val="3312500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49</a:t>
            </a:fld>
            <a:endParaRPr lang="es-ES" dirty="0"/>
          </a:p>
        </p:txBody>
      </p:sp>
    </p:spTree>
    <p:extLst>
      <p:ext uri="{BB962C8B-B14F-4D97-AF65-F5344CB8AC3E}">
        <p14:creationId xmlns:p14="http://schemas.microsoft.com/office/powerpoint/2010/main" val="245180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91" name="Google Shape;291;p29"/>
          <p:cNvSpPr txBox="1">
            <a:spLocks noGrp="1"/>
          </p:cNvSpPr>
          <p:nvPr>
            <p:ph type="sldNum" idx="10"/>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5" name="CuadroTexto 4">
            <a:extLst>
              <a:ext uri="{FF2B5EF4-FFF2-40B4-BE49-F238E27FC236}">
                <a16:creationId xmlns:a16="http://schemas.microsoft.com/office/drawing/2014/main" id="{CC44EDDA-D347-4EBF-3BE6-4DEB439FAF74}"/>
              </a:ext>
            </a:extLst>
          </p:cNvPr>
          <p:cNvSpPr txBox="1"/>
          <p:nvPr/>
        </p:nvSpPr>
        <p:spPr>
          <a:xfrm>
            <a:off x="539551" y="123478"/>
            <a:ext cx="7941023" cy="1477328"/>
          </a:xfrm>
          <a:prstGeom prst="rect">
            <a:avLst/>
          </a:prstGeom>
          <a:noFill/>
        </p:spPr>
        <p:txBody>
          <a:bodyPr wrap="square">
            <a:spAutoFit/>
          </a:bodyPr>
          <a:lstStyle/>
          <a:p>
            <a:r>
              <a:rPr lang="es-ES" sz="1800" b="1" dirty="0">
                <a:solidFill>
                  <a:schemeClr val="dk1"/>
                </a:solidFill>
                <a:latin typeface="Calibri" panose="020F0502020204030204" pitchFamily="34" charset="0"/>
                <a:ea typeface="Lato"/>
                <a:cs typeface="Calibri" panose="020F0502020204030204" pitchFamily="34" charset="0"/>
                <a:sym typeface="Lato"/>
              </a:rPr>
              <a:t>El formulario: &lt;</a:t>
            </a:r>
            <a:r>
              <a:rPr lang="es-ES" sz="1800" b="1" dirty="0" err="1">
                <a:solidFill>
                  <a:schemeClr val="dk1"/>
                </a:solidFill>
                <a:latin typeface="Calibri" panose="020F0502020204030204" pitchFamily="34" charset="0"/>
                <a:ea typeface="Lato"/>
                <a:cs typeface="Calibri" panose="020F0502020204030204" pitchFamily="34" charset="0"/>
                <a:sym typeface="Lato"/>
              </a:rPr>
              <a:t>form</a:t>
            </a:r>
            <a:r>
              <a:rPr lang="es-ES" sz="1800" b="1" dirty="0">
                <a:solidFill>
                  <a:schemeClr val="dk1"/>
                </a:solidFill>
                <a:latin typeface="Calibri" panose="020F0502020204030204" pitchFamily="34" charset="0"/>
                <a:ea typeface="Lato"/>
                <a:cs typeface="Calibri" panose="020F0502020204030204" pitchFamily="34" charset="0"/>
                <a:sym typeface="Lato"/>
              </a:rPr>
              <a:t>&gt;&lt;</a:t>
            </a:r>
            <a:r>
              <a:rPr lang="es-ES" sz="1800" b="1" dirty="0" err="1">
                <a:solidFill>
                  <a:schemeClr val="dk1"/>
                </a:solidFill>
                <a:latin typeface="Calibri" panose="020F0502020204030204" pitchFamily="34" charset="0"/>
                <a:ea typeface="Lato"/>
                <a:cs typeface="Calibri" panose="020F0502020204030204" pitchFamily="34" charset="0"/>
                <a:sym typeface="Lato"/>
              </a:rPr>
              <a:t>form</a:t>
            </a:r>
            <a:r>
              <a:rPr lang="es-ES" sz="1800" b="1" dirty="0">
                <a:solidFill>
                  <a:schemeClr val="dk1"/>
                </a:solidFill>
                <a:latin typeface="Calibri" panose="020F0502020204030204" pitchFamily="34" charset="0"/>
                <a:ea typeface="Lato"/>
                <a:cs typeface="Calibri" panose="020F0502020204030204" pitchFamily="34" charset="0"/>
                <a:sym typeface="Lato"/>
              </a:rPr>
              <a:t>&gt;</a:t>
            </a:r>
          </a:p>
          <a:p>
            <a:endParaRPr lang="es-ES" sz="1800" dirty="0">
              <a:solidFill>
                <a:schemeClr val="dk1"/>
              </a:solidFill>
              <a:latin typeface="Calibri" panose="020F0502020204030204" pitchFamily="34" charset="0"/>
              <a:ea typeface="Lato"/>
              <a:cs typeface="Calibri" panose="020F0502020204030204" pitchFamily="34" charset="0"/>
              <a:sym typeface="Lato"/>
            </a:endParaRPr>
          </a:p>
          <a:p>
            <a:r>
              <a:rPr lang="es-ES" sz="1800" dirty="0">
                <a:solidFill>
                  <a:schemeClr val="dk1"/>
                </a:solidFill>
                <a:latin typeface="Calibri" panose="020F0502020204030204" pitchFamily="34" charset="0"/>
                <a:ea typeface="Lato"/>
                <a:cs typeface="Calibri" panose="020F0502020204030204" pitchFamily="34" charset="0"/>
                <a:sym typeface="Lato"/>
              </a:rPr>
              <a:t>Un formulario es un conjunto de controles (botones, cajas de texto, casillas de verificación, botones radio, </a:t>
            </a:r>
            <a:r>
              <a:rPr lang="es-ES" sz="1800" dirty="0" err="1">
                <a:solidFill>
                  <a:schemeClr val="dk1"/>
                </a:solidFill>
                <a:latin typeface="Calibri" panose="020F0502020204030204" pitchFamily="34" charset="0"/>
                <a:ea typeface="Lato"/>
                <a:cs typeface="Calibri" panose="020F0502020204030204" pitchFamily="34" charset="0"/>
                <a:sym typeface="Lato"/>
              </a:rPr>
              <a:t>etc</a:t>
            </a:r>
            <a:r>
              <a:rPr lang="es-ES" sz="1800" dirty="0">
                <a:solidFill>
                  <a:schemeClr val="dk1"/>
                </a:solidFill>
                <a:latin typeface="Calibri" panose="020F0502020204030204" pitchFamily="34" charset="0"/>
                <a:ea typeface="Lato"/>
                <a:cs typeface="Calibri" panose="020F0502020204030204" pitchFamily="34" charset="0"/>
                <a:sym typeface="Lato"/>
              </a:rPr>
              <a:t>) que permiten al usuario introducir datos y enviarlos al servidor web para su procesamiento.</a:t>
            </a:r>
          </a:p>
        </p:txBody>
      </p:sp>
      <p:sp>
        <p:nvSpPr>
          <p:cNvPr id="8" name="CuadroTexto 7">
            <a:extLst>
              <a:ext uri="{FF2B5EF4-FFF2-40B4-BE49-F238E27FC236}">
                <a16:creationId xmlns:a16="http://schemas.microsoft.com/office/drawing/2014/main" id="{0BC7B1AF-C9E4-0516-10CA-45AAA7F98DB2}"/>
              </a:ext>
            </a:extLst>
          </p:cNvPr>
          <p:cNvSpPr txBox="1"/>
          <p:nvPr/>
        </p:nvSpPr>
        <p:spPr>
          <a:xfrm>
            <a:off x="899592" y="1796298"/>
            <a:ext cx="4583622" cy="3108543"/>
          </a:xfrm>
          <a:prstGeom prst="rect">
            <a:avLst/>
          </a:prstGeom>
          <a:noFill/>
        </p:spPr>
        <p:txBody>
          <a:bodyPr wrap="square">
            <a:spAutoFit/>
          </a:bodyPr>
          <a:lstStyle/>
          <a:p>
            <a:r>
              <a:rPr lang="es-ES" dirty="0" err="1">
                <a:solidFill>
                  <a:schemeClr val="dk1"/>
                </a:solidFill>
                <a:latin typeface="Calibri" panose="020F0502020204030204" pitchFamily="34" charset="0"/>
                <a:ea typeface="Lato"/>
                <a:cs typeface="Calibri" panose="020F0502020204030204" pitchFamily="34" charset="0"/>
              </a:rPr>
              <a:t>form</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action</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ejemplo.php</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method</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get</a:t>
            </a:r>
            <a:r>
              <a:rPr lang="es-ES" dirty="0">
                <a:solidFill>
                  <a:schemeClr val="dk1"/>
                </a:solidFill>
                <a:latin typeface="Calibri" panose="020F0502020204030204" pitchFamily="34" charset="0"/>
                <a:ea typeface="Lato"/>
                <a:cs typeface="Calibri" panose="020F0502020204030204" pitchFamily="34" charset="0"/>
              </a:rPr>
              <a:t>” </a:t>
            </a:r>
          </a:p>
          <a:p>
            <a:r>
              <a:rPr lang="es-ES" dirty="0">
                <a:solidFill>
                  <a:schemeClr val="dk1"/>
                </a:solidFill>
                <a:latin typeface="Calibri" panose="020F0502020204030204" pitchFamily="34" charset="0"/>
                <a:ea typeface="Lato"/>
                <a:cs typeface="Calibri" panose="020F0502020204030204" pitchFamily="34" charset="0"/>
              </a:rPr>
              <a:t>&lt;p&gt;Nombre: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a:t>
            </a:r>
            <a:r>
              <a:rPr lang="es-ES" dirty="0" err="1">
                <a:solidFill>
                  <a:schemeClr val="dk1"/>
                </a:solidFill>
                <a:latin typeface="Calibri" panose="020F0502020204030204" pitchFamily="34" charset="0"/>
                <a:ea typeface="Lato"/>
                <a:cs typeface="Calibri" panose="020F0502020204030204" pitchFamily="34" charset="0"/>
              </a:rPr>
              <a:t>text</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name</a:t>
            </a:r>
            <a:r>
              <a:rPr lang="es-ES" dirty="0">
                <a:solidFill>
                  <a:schemeClr val="dk1"/>
                </a:solidFill>
                <a:latin typeface="Calibri" panose="020F0502020204030204" pitchFamily="34" charset="0"/>
                <a:ea typeface="Lato"/>
                <a:cs typeface="Calibri" panose="020F0502020204030204" pitchFamily="34" charset="0"/>
              </a:rPr>
              <a:t>="nombre" </a:t>
            </a:r>
            <a:r>
              <a:rPr lang="es-ES" dirty="0" err="1">
                <a:solidFill>
                  <a:schemeClr val="dk1"/>
                </a:solidFill>
                <a:latin typeface="Calibri" panose="020F0502020204030204" pitchFamily="34" charset="0"/>
                <a:ea typeface="Lato"/>
                <a:cs typeface="Calibri" panose="020F0502020204030204" pitchFamily="34" charset="0"/>
              </a:rPr>
              <a:t>size</a:t>
            </a:r>
            <a:r>
              <a:rPr lang="es-ES" dirty="0">
                <a:solidFill>
                  <a:schemeClr val="dk1"/>
                </a:solidFill>
                <a:latin typeface="Calibri" panose="020F0502020204030204" pitchFamily="34" charset="0"/>
                <a:ea typeface="Lato"/>
                <a:cs typeface="Calibri" panose="020F0502020204030204" pitchFamily="34" charset="0"/>
              </a:rPr>
              <a:t>="40"&gt;&lt;/p&gt;</a:t>
            </a:r>
          </a:p>
          <a:p>
            <a:r>
              <a:rPr lang="es-ES" dirty="0">
                <a:solidFill>
                  <a:schemeClr val="dk1"/>
                </a:solidFill>
                <a:latin typeface="Calibri" panose="020F0502020204030204" pitchFamily="34" charset="0"/>
                <a:ea typeface="Lato"/>
                <a:cs typeface="Calibri" panose="020F0502020204030204" pitchFamily="34" charset="0"/>
              </a:rPr>
              <a:t>  &lt;p&gt;Año de nacimiento: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a:t>
            </a:r>
            <a:r>
              <a:rPr lang="es-ES" dirty="0" err="1">
                <a:solidFill>
                  <a:schemeClr val="dk1"/>
                </a:solidFill>
                <a:latin typeface="Calibri" panose="020F0502020204030204" pitchFamily="34" charset="0"/>
                <a:ea typeface="Lato"/>
                <a:cs typeface="Calibri" panose="020F0502020204030204" pitchFamily="34" charset="0"/>
              </a:rPr>
              <a:t>number</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name</a:t>
            </a:r>
            <a:r>
              <a:rPr lang="es-ES" dirty="0">
                <a:solidFill>
                  <a:schemeClr val="dk1"/>
                </a:solidFill>
                <a:latin typeface="Calibri" panose="020F0502020204030204" pitchFamily="34" charset="0"/>
                <a:ea typeface="Lato"/>
                <a:cs typeface="Calibri" panose="020F0502020204030204" pitchFamily="34" charset="0"/>
              </a:rPr>
              <a:t>="nacido" min="1900"&gt;&lt;/p&gt;</a:t>
            </a:r>
          </a:p>
          <a:p>
            <a:r>
              <a:rPr lang="es-ES" dirty="0">
                <a:solidFill>
                  <a:schemeClr val="dk1"/>
                </a:solidFill>
                <a:latin typeface="Calibri" panose="020F0502020204030204" pitchFamily="34" charset="0"/>
                <a:ea typeface="Lato"/>
                <a:cs typeface="Calibri" panose="020F0502020204030204" pitchFamily="34" charset="0"/>
              </a:rPr>
              <a:t>  &lt;p&gt;Sexo:</a:t>
            </a:r>
          </a:p>
          <a:p>
            <a:r>
              <a:rPr lang="es-ES" dirty="0">
                <a:solidFill>
                  <a:schemeClr val="dk1"/>
                </a:solidFill>
                <a:latin typeface="Calibri" panose="020F0502020204030204" pitchFamily="34" charset="0"/>
                <a:ea typeface="Lato"/>
                <a:cs typeface="Calibri" panose="020F0502020204030204" pitchFamily="34" charset="0"/>
              </a:rPr>
              <a:t>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="radio" </a:t>
            </a:r>
            <a:r>
              <a:rPr lang="es-ES" dirty="0" err="1">
                <a:solidFill>
                  <a:schemeClr val="dk1"/>
                </a:solidFill>
                <a:latin typeface="Calibri" panose="020F0502020204030204" pitchFamily="34" charset="0"/>
                <a:ea typeface="Lato"/>
                <a:cs typeface="Calibri" panose="020F0502020204030204" pitchFamily="34" charset="0"/>
              </a:rPr>
              <a:t>name</a:t>
            </a:r>
            <a:r>
              <a:rPr lang="es-ES" dirty="0">
                <a:solidFill>
                  <a:schemeClr val="dk1"/>
                </a:solidFill>
                <a:latin typeface="Calibri" panose="020F0502020204030204" pitchFamily="34" charset="0"/>
                <a:ea typeface="Lato"/>
                <a:cs typeface="Calibri" panose="020F0502020204030204" pitchFamily="34" charset="0"/>
              </a:rPr>
              <a:t>="hm" </a:t>
            </a:r>
            <a:r>
              <a:rPr lang="es-ES" dirty="0" err="1">
                <a:solidFill>
                  <a:schemeClr val="dk1"/>
                </a:solidFill>
                <a:latin typeface="Calibri" panose="020F0502020204030204" pitchFamily="34" charset="0"/>
                <a:ea typeface="Lato"/>
                <a:cs typeface="Calibri" panose="020F0502020204030204" pitchFamily="34" charset="0"/>
              </a:rPr>
              <a:t>value</a:t>
            </a:r>
            <a:r>
              <a:rPr lang="es-ES" dirty="0">
                <a:solidFill>
                  <a:schemeClr val="dk1"/>
                </a:solidFill>
                <a:latin typeface="Calibri" panose="020F0502020204030204" pitchFamily="34" charset="0"/>
                <a:ea typeface="Lato"/>
                <a:cs typeface="Calibri" panose="020F0502020204030204" pitchFamily="34" charset="0"/>
              </a:rPr>
              <a:t>="h"&gt; Hombre</a:t>
            </a:r>
          </a:p>
          <a:p>
            <a:r>
              <a:rPr lang="es-ES" dirty="0">
                <a:solidFill>
                  <a:schemeClr val="dk1"/>
                </a:solidFill>
                <a:latin typeface="Calibri" panose="020F0502020204030204" pitchFamily="34" charset="0"/>
                <a:ea typeface="Lato"/>
                <a:cs typeface="Calibri" panose="020F0502020204030204" pitchFamily="34" charset="0"/>
              </a:rPr>
              <a:t>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="radio" </a:t>
            </a:r>
            <a:r>
              <a:rPr lang="es-ES" dirty="0" err="1">
                <a:solidFill>
                  <a:schemeClr val="dk1"/>
                </a:solidFill>
                <a:latin typeface="Calibri" panose="020F0502020204030204" pitchFamily="34" charset="0"/>
                <a:ea typeface="Lato"/>
                <a:cs typeface="Calibri" panose="020F0502020204030204" pitchFamily="34" charset="0"/>
              </a:rPr>
              <a:t>name</a:t>
            </a:r>
            <a:r>
              <a:rPr lang="es-ES" dirty="0">
                <a:solidFill>
                  <a:schemeClr val="dk1"/>
                </a:solidFill>
                <a:latin typeface="Calibri" panose="020F0502020204030204" pitchFamily="34" charset="0"/>
                <a:ea typeface="Lato"/>
                <a:cs typeface="Calibri" panose="020F0502020204030204" pitchFamily="34" charset="0"/>
              </a:rPr>
              <a:t>="hm" </a:t>
            </a:r>
            <a:r>
              <a:rPr lang="es-ES" dirty="0" err="1">
                <a:solidFill>
                  <a:schemeClr val="dk1"/>
                </a:solidFill>
                <a:latin typeface="Calibri" panose="020F0502020204030204" pitchFamily="34" charset="0"/>
                <a:ea typeface="Lato"/>
                <a:cs typeface="Calibri" panose="020F0502020204030204" pitchFamily="34" charset="0"/>
              </a:rPr>
              <a:t>value</a:t>
            </a:r>
            <a:r>
              <a:rPr lang="es-ES" dirty="0">
                <a:solidFill>
                  <a:schemeClr val="dk1"/>
                </a:solidFill>
                <a:latin typeface="Calibri" panose="020F0502020204030204" pitchFamily="34" charset="0"/>
                <a:ea typeface="Lato"/>
                <a:cs typeface="Calibri" panose="020F0502020204030204" pitchFamily="34" charset="0"/>
              </a:rPr>
              <a:t>="m"&gt; Mujer</a:t>
            </a:r>
          </a:p>
          <a:p>
            <a:r>
              <a:rPr lang="es-ES" dirty="0">
                <a:solidFill>
                  <a:schemeClr val="dk1"/>
                </a:solidFill>
                <a:latin typeface="Calibri" panose="020F0502020204030204" pitchFamily="34" charset="0"/>
                <a:ea typeface="Lato"/>
                <a:cs typeface="Calibri" panose="020F0502020204030204" pitchFamily="34" charset="0"/>
              </a:rPr>
              <a:t>  &lt;/p&gt;</a:t>
            </a:r>
          </a:p>
          <a:p>
            <a:r>
              <a:rPr lang="es-ES" dirty="0">
                <a:solidFill>
                  <a:schemeClr val="dk1"/>
                </a:solidFill>
                <a:latin typeface="Calibri" panose="020F0502020204030204" pitchFamily="34" charset="0"/>
                <a:ea typeface="Lato"/>
                <a:cs typeface="Calibri" panose="020F0502020204030204" pitchFamily="34" charset="0"/>
              </a:rPr>
              <a:t>  &lt;p&gt;</a:t>
            </a:r>
          </a:p>
          <a:p>
            <a:r>
              <a:rPr lang="es-ES" dirty="0">
                <a:solidFill>
                  <a:schemeClr val="dk1"/>
                </a:solidFill>
                <a:latin typeface="Calibri" panose="020F0502020204030204" pitchFamily="34" charset="0"/>
                <a:ea typeface="Lato"/>
                <a:cs typeface="Calibri" panose="020F0502020204030204" pitchFamily="34" charset="0"/>
              </a:rPr>
              <a:t>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a:t>
            </a:r>
            <a:r>
              <a:rPr lang="es-ES" dirty="0" err="1">
                <a:solidFill>
                  <a:schemeClr val="dk1"/>
                </a:solidFill>
                <a:latin typeface="Calibri" panose="020F0502020204030204" pitchFamily="34" charset="0"/>
                <a:ea typeface="Lato"/>
                <a:cs typeface="Calibri" panose="020F0502020204030204" pitchFamily="34" charset="0"/>
              </a:rPr>
              <a:t>submit</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value</a:t>
            </a:r>
            <a:r>
              <a:rPr lang="es-ES" dirty="0">
                <a:solidFill>
                  <a:schemeClr val="dk1"/>
                </a:solidFill>
                <a:latin typeface="Calibri" panose="020F0502020204030204" pitchFamily="34" charset="0"/>
                <a:ea typeface="Lato"/>
                <a:cs typeface="Calibri" panose="020F0502020204030204" pitchFamily="34" charset="0"/>
              </a:rPr>
              <a:t>="Enviar"&gt;</a:t>
            </a:r>
          </a:p>
          <a:p>
            <a:r>
              <a:rPr lang="es-ES" dirty="0">
                <a:solidFill>
                  <a:schemeClr val="dk1"/>
                </a:solidFill>
                <a:latin typeface="Calibri" panose="020F0502020204030204" pitchFamily="34" charset="0"/>
                <a:ea typeface="Lato"/>
                <a:cs typeface="Calibri" panose="020F0502020204030204" pitchFamily="34" charset="0"/>
              </a:rPr>
              <a:t>    &lt;input </a:t>
            </a:r>
            <a:r>
              <a:rPr lang="es-ES" dirty="0" err="1">
                <a:solidFill>
                  <a:schemeClr val="dk1"/>
                </a:solidFill>
                <a:latin typeface="Calibri" panose="020F0502020204030204" pitchFamily="34" charset="0"/>
                <a:ea typeface="Lato"/>
                <a:cs typeface="Calibri" panose="020F0502020204030204" pitchFamily="34" charset="0"/>
              </a:rPr>
              <a:t>type</a:t>
            </a:r>
            <a:r>
              <a:rPr lang="es-ES" dirty="0">
                <a:solidFill>
                  <a:schemeClr val="dk1"/>
                </a:solidFill>
                <a:latin typeface="Calibri" panose="020F0502020204030204" pitchFamily="34" charset="0"/>
                <a:ea typeface="Lato"/>
                <a:cs typeface="Calibri" panose="020F0502020204030204" pitchFamily="34" charset="0"/>
              </a:rPr>
              <a:t>="</a:t>
            </a:r>
            <a:r>
              <a:rPr lang="es-ES" dirty="0" err="1">
                <a:solidFill>
                  <a:schemeClr val="dk1"/>
                </a:solidFill>
                <a:latin typeface="Calibri" panose="020F0502020204030204" pitchFamily="34" charset="0"/>
                <a:ea typeface="Lato"/>
                <a:cs typeface="Calibri" panose="020F0502020204030204" pitchFamily="34" charset="0"/>
              </a:rPr>
              <a:t>reset</a:t>
            </a:r>
            <a:r>
              <a:rPr lang="es-ES" dirty="0">
                <a:solidFill>
                  <a:schemeClr val="dk1"/>
                </a:solidFill>
                <a:latin typeface="Calibri" panose="020F0502020204030204" pitchFamily="34" charset="0"/>
                <a:ea typeface="Lato"/>
                <a:cs typeface="Calibri" panose="020F0502020204030204" pitchFamily="34" charset="0"/>
              </a:rPr>
              <a:t>" </a:t>
            </a:r>
            <a:r>
              <a:rPr lang="es-ES" dirty="0" err="1">
                <a:solidFill>
                  <a:schemeClr val="dk1"/>
                </a:solidFill>
                <a:latin typeface="Calibri" panose="020F0502020204030204" pitchFamily="34" charset="0"/>
                <a:ea typeface="Lato"/>
                <a:cs typeface="Calibri" panose="020F0502020204030204" pitchFamily="34" charset="0"/>
              </a:rPr>
              <a:t>value</a:t>
            </a:r>
            <a:r>
              <a:rPr lang="es-ES" dirty="0">
                <a:solidFill>
                  <a:schemeClr val="dk1"/>
                </a:solidFill>
                <a:latin typeface="Calibri" panose="020F0502020204030204" pitchFamily="34" charset="0"/>
                <a:ea typeface="Lato"/>
                <a:cs typeface="Calibri" panose="020F0502020204030204" pitchFamily="34" charset="0"/>
              </a:rPr>
              <a:t>="Borrar"&gt;</a:t>
            </a:r>
          </a:p>
          <a:p>
            <a:r>
              <a:rPr lang="es-ES" dirty="0">
                <a:solidFill>
                  <a:schemeClr val="dk1"/>
                </a:solidFill>
                <a:latin typeface="Calibri" panose="020F0502020204030204" pitchFamily="34" charset="0"/>
                <a:ea typeface="Lato"/>
                <a:cs typeface="Calibri" panose="020F0502020204030204" pitchFamily="34" charset="0"/>
              </a:rPr>
              <a:t>  &lt;/p&gt;</a:t>
            </a:r>
          </a:p>
          <a:p>
            <a:r>
              <a:rPr lang="es-ES" dirty="0">
                <a:solidFill>
                  <a:schemeClr val="dk1"/>
                </a:solidFill>
                <a:latin typeface="Calibri" panose="020F0502020204030204" pitchFamily="34" charset="0"/>
                <a:ea typeface="Lato"/>
                <a:cs typeface="Calibri" panose="020F0502020204030204" pitchFamily="34" charset="0"/>
              </a:rPr>
              <a:t>&lt;/</a:t>
            </a:r>
            <a:r>
              <a:rPr lang="es-ES" dirty="0" err="1">
                <a:solidFill>
                  <a:schemeClr val="dk1"/>
                </a:solidFill>
                <a:latin typeface="Calibri" panose="020F0502020204030204" pitchFamily="34" charset="0"/>
                <a:ea typeface="Lato"/>
                <a:cs typeface="Calibri" panose="020F0502020204030204" pitchFamily="34" charset="0"/>
              </a:rPr>
              <a:t>form</a:t>
            </a:r>
            <a:r>
              <a:rPr lang="es-ES" dirty="0">
                <a:solidFill>
                  <a:schemeClr val="dk1"/>
                </a:solidFill>
                <a:latin typeface="Calibri" panose="020F0502020204030204" pitchFamily="34" charset="0"/>
                <a:ea typeface="Lato"/>
                <a:cs typeface="Calibri" panose="020F0502020204030204" pitchFamily="34" charset="0"/>
              </a:rPr>
              <a:t>&gt;</a:t>
            </a:r>
          </a:p>
        </p:txBody>
      </p:sp>
      <p:pic>
        <p:nvPicPr>
          <p:cNvPr id="11" name="Imagen 10">
            <a:extLst>
              <a:ext uri="{FF2B5EF4-FFF2-40B4-BE49-F238E27FC236}">
                <a16:creationId xmlns:a16="http://schemas.microsoft.com/office/drawing/2014/main" id="{363A62C0-0861-D913-050B-3E5F5B531688}"/>
              </a:ext>
            </a:extLst>
          </p:cNvPr>
          <p:cNvPicPr>
            <a:picLocks noChangeAspect="1"/>
          </p:cNvPicPr>
          <p:nvPr/>
        </p:nvPicPr>
        <p:blipFill rotWithShape="1">
          <a:blip r:embed="rId3"/>
          <a:srcRect t="15001" r="59450" b="61200"/>
          <a:stretch/>
        </p:blipFill>
        <p:spPr>
          <a:xfrm>
            <a:off x="5127943" y="2211710"/>
            <a:ext cx="3707904" cy="1224136"/>
          </a:xfrm>
          <a:prstGeom prst="rect">
            <a:avLst/>
          </a:prstGeom>
        </p:spPr>
      </p:pic>
    </p:spTree>
    <p:extLst>
      <p:ext uri="{BB962C8B-B14F-4D97-AF65-F5344CB8AC3E}">
        <p14:creationId xmlns:p14="http://schemas.microsoft.com/office/powerpoint/2010/main" val="1890279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50</a:t>
            </a:fld>
            <a:endParaRPr lang="es-ES" dirty="0"/>
          </a:p>
        </p:txBody>
      </p:sp>
    </p:spTree>
    <p:extLst>
      <p:ext uri="{BB962C8B-B14F-4D97-AF65-F5344CB8AC3E}">
        <p14:creationId xmlns:p14="http://schemas.microsoft.com/office/powerpoint/2010/main" val="355364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EFF21-A5EE-F534-6289-B641330F6F9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A394109-9F18-B87E-4032-8525865CD9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3592ADE-E255-15D3-6F09-0F18A6A5125E}"/>
              </a:ext>
            </a:extLst>
          </p:cNvPr>
          <p:cNvSpPr>
            <a:spLocks noGrp="1"/>
          </p:cNvSpPr>
          <p:nvPr>
            <p:ph type="sldNum" idx="10"/>
          </p:nvPr>
        </p:nvSpPr>
        <p:spPr/>
        <p:txBody>
          <a:bodyPr/>
          <a:lstStyle/>
          <a:p>
            <a:fld id="{00000000-1234-1234-1234-123412341234}" type="slidenum">
              <a:rPr lang="es-ES" smtClean="0"/>
              <a:pPr/>
              <a:t>51</a:t>
            </a:fld>
            <a:endParaRPr lang="es-ES" dirty="0"/>
          </a:p>
        </p:txBody>
      </p:sp>
    </p:spTree>
    <p:extLst>
      <p:ext uri="{BB962C8B-B14F-4D97-AF65-F5344CB8AC3E}">
        <p14:creationId xmlns:p14="http://schemas.microsoft.com/office/powerpoint/2010/main" val="3045173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52</a:t>
            </a:fld>
            <a:endParaRPr lang="es-ES" dirty="0"/>
          </a:p>
        </p:txBody>
      </p:sp>
      <p:sp>
        <p:nvSpPr>
          <p:cNvPr id="5" name="Marcador de texto 4">
            <a:extLst>
              <a:ext uri="{FF2B5EF4-FFF2-40B4-BE49-F238E27FC236}">
                <a16:creationId xmlns:a16="http://schemas.microsoft.com/office/drawing/2014/main" id="{172E2A0B-A897-8F0E-A9ED-C145FC9C9B43}"/>
              </a:ext>
            </a:extLst>
          </p:cNvPr>
          <p:cNvSpPr>
            <a:spLocks noGrp="1"/>
          </p:cNvSpPr>
          <p:nvPr>
            <p:ph type="body" idx="1"/>
          </p:nvPr>
        </p:nvSpPr>
        <p:spPr>
          <a:xfrm>
            <a:off x="323528" y="-20538"/>
            <a:ext cx="8712968" cy="3552300"/>
          </a:xfrm>
        </p:spPr>
        <p:txBody>
          <a:bodyPr/>
          <a:lstStyle/>
          <a:p>
            <a:pPr marL="114300" indent="0">
              <a:buNone/>
            </a:pPr>
            <a:r>
              <a:rPr lang="es-ES" sz="1800" dirty="0"/>
              <a:t>Por último, recuerda que en las siguientes comparaciones se devuelve true (con lo cual se cumplirían las condiciones):</a:t>
            </a:r>
          </a:p>
          <a:p>
            <a:pPr marL="114300" indent="0">
              <a:buNone/>
            </a:pPr>
            <a:r>
              <a:rPr lang="es-ES" sz="1800" dirty="0"/>
              <a:t>	</a:t>
            </a:r>
            <a:r>
              <a:rPr lang="es-ES" sz="1800" dirty="0" err="1"/>
              <a:t>if</a:t>
            </a:r>
            <a:r>
              <a:rPr lang="es-ES" sz="1800" dirty="0"/>
              <a:t>( "" == false )</a:t>
            </a:r>
          </a:p>
          <a:p>
            <a:pPr marL="114300" indent="0">
              <a:buNone/>
            </a:pPr>
            <a:r>
              <a:rPr lang="es-ES" sz="1800" dirty="0"/>
              <a:t>	</a:t>
            </a:r>
            <a:r>
              <a:rPr lang="es-ES" sz="1800" dirty="0" err="1"/>
              <a:t>if</a:t>
            </a:r>
            <a:r>
              <a:rPr lang="es-ES" sz="1800" dirty="0"/>
              <a:t>( 0 == false )</a:t>
            </a:r>
          </a:p>
          <a:p>
            <a:pPr marL="114300" indent="0">
              <a:buNone/>
            </a:pPr>
            <a:r>
              <a:rPr lang="es-ES" sz="1800" dirty="0"/>
              <a:t>	</a:t>
            </a:r>
            <a:r>
              <a:rPr lang="es-ES" sz="1800" dirty="0" err="1"/>
              <a:t>if</a:t>
            </a:r>
            <a:r>
              <a:rPr lang="es-ES" sz="1800" dirty="0"/>
              <a:t>( </a:t>
            </a:r>
            <a:r>
              <a:rPr lang="es-ES" sz="1800" dirty="0" err="1"/>
              <a:t>null</a:t>
            </a:r>
            <a:r>
              <a:rPr lang="es-ES" sz="1800" dirty="0"/>
              <a:t> == false )</a:t>
            </a:r>
          </a:p>
          <a:p>
            <a:pPr marL="114300" indent="0">
              <a:buNone/>
            </a:pPr>
            <a:endParaRPr lang="es-ES" sz="1800" dirty="0"/>
          </a:p>
          <a:p>
            <a:pPr marL="114300" indent="0">
              <a:buNone/>
            </a:pPr>
            <a:r>
              <a:rPr lang="es-ES" sz="1800" dirty="0"/>
              <a:t>Esto es así porque el operador de comparación == se usa para comprobar que los valores sean iguales (y en los casos anteriores PHP los considera así): por ello, para evitar posibles errores, en ocasiones será más conveniente usar === que devolverá true sólo sin ambos valores son iguales y además del mismo tipo de dato (que ambos sean números, cadenas de texto, etc.).</a:t>
            </a:r>
          </a:p>
          <a:p>
            <a:pPr marL="114300" indent="0">
              <a:buNone/>
            </a:pPr>
            <a:r>
              <a:rPr lang="es-ES" sz="1800" dirty="0"/>
              <a:t>A continuación te mostramos un completo ejemplo (en este caso con un archivo .</a:t>
            </a:r>
            <a:r>
              <a:rPr lang="es-ES" sz="1800" dirty="0" err="1"/>
              <a:t>html</a:t>
            </a:r>
            <a:r>
              <a:rPr lang="es-ES" sz="1800" dirty="0"/>
              <a:t> y otro archivo .</a:t>
            </a:r>
            <a:r>
              <a:rPr lang="es-ES" sz="1800" dirty="0" err="1"/>
              <a:t>php</a:t>
            </a:r>
            <a:r>
              <a:rPr lang="es-ES" sz="1800" dirty="0"/>
              <a:t> con el código fuente necesario para </a:t>
            </a:r>
            <a:r>
              <a:rPr lang="es-ES" sz="1800" b="1" dirty="0"/>
              <a:t>validar el formulario</a:t>
            </a:r>
            <a:r>
              <a:rPr lang="es-ES" sz="1800" dirty="0"/>
              <a:t>).</a:t>
            </a:r>
          </a:p>
          <a:p>
            <a:pPr marL="114300" indent="0">
              <a:buNone/>
            </a:pPr>
            <a:r>
              <a:rPr lang="es-ES" sz="1800" dirty="0"/>
              <a:t>Código PHP:</a:t>
            </a:r>
          </a:p>
          <a:p>
            <a:pPr marL="114300" indent="0">
              <a:buNone/>
            </a:pPr>
            <a:endParaRPr lang="es-ES" sz="1800" dirty="0"/>
          </a:p>
        </p:txBody>
      </p:sp>
    </p:spTree>
    <p:extLst>
      <p:ext uri="{BB962C8B-B14F-4D97-AF65-F5344CB8AC3E}">
        <p14:creationId xmlns:p14="http://schemas.microsoft.com/office/powerpoint/2010/main" val="4267494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53</a:t>
            </a:fld>
            <a:endParaRPr lang="es-ES" dirty="0"/>
          </a:p>
        </p:txBody>
      </p:sp>
      <p:sp>
        <p:nvSpPr>
          <p:cNvPr id="10" name="Marcador de texto 9">
            <a:extLst>
              <a:ext uri="{FF2B5EF4-FFF2-40B4-BE49-F238E27FC236}">
                <a16:creationId xmlns:a16="http://schemas.microsoft.com/office/drawing/2014/main" id="{07C57447-CA07-4B9A-F23E-08E80AB21674}"/>
              </a:ext>
            </a:extLst>
          </p:cNvPr>
          <p:cNvSpPr>
            <a:spLocks noGrp="1"/>
          </p:cNvSpPr>
          <p:nvPr>
            <p:ph type="body" idx="1"/>
          </p:nvPr>
        </p:nvSpPr>
        <p:spPr>
          <a:xfrm>
            <a:off x="35496" y="-188462"/>
            <a:ext cx="8712968" cy="3552300"/>
          </a:xfrm>
        </p:spPr>
        <p:txBody>
          <a:bodyPr numCol="2"/>
          <a:lstStyle/>
          <a:p>
            <a:pPr marL="114300" indent="0">
              <a:buNone/>
            </a:pPr>
            <a:r>
              <a:rPr lang="es-ES" sz="1400" dirty="0"/>
              <a:t>&lt;?</a:t>
            </a:r>
            <a:r>
              <a:rPr lang="es-ES" sz="1400" dirty="0" err="1"/>
              <a:t>php</a:t>
            </a:r>
            <a:endParaRPr lang="es-ES" sz="1400" dirty="0"/>
          </a:p>
          <a:p>
            <a:pPr marL="114300" indent="0">
              <a:buNone/>
            </a:pPr>
            <a:r>
              <a:rPr lang="es-ES" sz="1400" dirty="0"/>
              <a:t>    // </a:t>
            </a:r>
            <a:r>
              <a:rPr lang="es-ES" sz="1400" dirty="0" err="1"/>
              <a:t>Arrays</a:t>
            </a:r>
            <a:r>
              <a:rPr lang="es-ES" sz="1400" dirty="0"/>
              <a:t> para guardar mensajes y errores:</a:t>
            </a:r>
          </a:p>
          <a:p>
            <a:pPr marL="114300" indent="0">
              <a:buNone/>
            </a:pPr>
            <a:r>
              <a:rPr lang="es-ES" sz="1400" dirty="0"/>
              <a:t>     $</a:t>
            </a:r>
            <a:r>
              <a:rPr lang="es-ES" sz="1400" dirty="0" err="1"/>
              <a:t>aErrores</a:t>
            </a:r>
            <a:r>
              <a:rPr lang="es-ES" sz="1400" dirty="0"/>
              <a:t> = array();</a:t>
            </a:r>
          </a:p>
          <a:p>
            <a:pPr marL="114300" indent="0">
              <a:buNone/>
            </a:pPr>
            <a:r>
              <a:rPr lang="es-ES" sz="1400" dirty="0"/>
              <a:t>     $</a:t>
            </a:r>
            <a:r>
              <a:rPr lang="es-ES" sz="1400" dirty="0" err="1"/>
              <a:t>aMensajes</a:t>
            </a:r>
            <a:r>
              <a:rPr lang="es-ES" sz="1400" dirty="0"/>
              <a:t> = array();</a:t>
            </a:r>
          </a:p>
          <a:p>
            <a:pPr marL="114300" indent="0">
              <a:buNone/>
            </a:pPr>
            <a:r>
              <a:rPr lang="es-ES" sz="1400" dirty="0"/>
              <a:t>    // Patrón para usar en expresiones regulares (admite letras acentuadas y espacios):</a:t>
            </a:r>
          </a:p>
          <a:p>
            <a:pPr marL="114300" indent="0">
              <a:buNone/>
            </a:pPr>
            <a:r>
              <a:rPr lang="es-ES" sz="1400" dirty="0"/>
              <a:t>     $</a:t>
            </a:r>
            <a:r>
              <a:rPr lang="es-ES" sz="1400" dirty="0" err="1"/>
              <a:t>patron_texto</a:t>
            </a:r>
            <a:r>
              <a:rPr lang="es-ES" sz="1400" dirty="0"/>
              <a:t> = "/^[a-</a:t>
            </a:r>
            <a:r>
              <a:rPr lang="es-ES" sz="1400" dirty="0" err="1"/>
              <a:t>zA</a:t>
            </a:r>
            <a:r>
              <a:rPr lang="es-ES" sz="1400" dirty="0"/>
              <a:t>-</a:t>
            </a:r>
            <a:r>
              <a:rPr lang="es-ES" sz="1400" dirty="0" err="1"/>
              <a:t>ZáéíóúÁÉÍÓÚäëïöüÄËÏÖÜàèìòùÀÈÌÒÙ</a:t>
            </a:r>
            <a:r>
              <a:rPr lang="es-ES" sz="1400" dirty="0"/>
              <a:t>\s]+$/";</a:t>
            </a:r>
          </a:p>
          <a:p>
            <a:pPr marL="114300" indent="0">
              <a:buNone/>
            </a:pPr>
            <a:r>
              <a:rPr lang="es-ES" sz="1400" dirty="0"/>
              <a:t>    // Comprobar si se ha enviado el formulario:</a:t>
            </a:r>
          </a:p>
          <a:p>
            <a:pPr marL="114300" indent="0">
              <a:buNone/>
            </a:pPr>
            <a:r>
              <a:rPr lang="es-ES" sz="1400" dirty="0"/>
              <a:t>    </a:t>
            </a:r>
            <a:r>
              <a:rPr lang="es-ES" sz="1400" dirty="0" err="1"/>
              <a:t>if</a:t>
            </a:r>
            <a:r>
              <a:rPr lang="es-ES" sz="1400" dirty="0"/>
              <a:t>( !</a:t>
            </a:r>
            <a:r>
              <a:rPr lang="es-ES" sz="1400" dirty="0" err="1"/>
              <a:t>empty</a:t>
            </a:r>
            <a:r>
              <a:rPr lang="es-ES" sz="1400" dirty="0"/>
              <a:t>($_POST) )</a:t>
            </a:r>
          </a:p>
          <a:p>
            <a:pPr marL="114300" indent="0">
              <a:buNone/>
            </a:pPr>
            <a:r>
              <a:rPr lang="es-ES" sz="1400" dirty="0"/>
              <a:t>    {</a:t>
            </a:r>
          </a:p>
          <a:p>
            <a:pPr marL="114300" indent="0">
              <a:buNone/>
            </a:pPr>
            <a:r>
              <a:rPr lang="es-ES" sz="1400" dirty="0"/>
              <a:t>        echo "FORMULARIO RECIBIDO:&lt;</a:t>
            </a:r>
            <a:r>
              <a:rPr lang="es-ES" sz="1400" dirty="0" err="1"/>
              <a:t>br</a:t>
            </a:r>
            <a:r>
              <a:rPr lang="es-ES" sz="1400" dirty="0"/>
              <a:t>/&gt;";</a:t>
            </a:r>
          </a:p>
          <a:p>
            <a:pPr marL="114300" indent="0">
              <a:buNone/>
            </a:pPr>
            <a:r>
              <a:rPr lang="es-ES" sz="1400" dirty="0"/>
              <a:t>        echo "====================&lt;p/&gt;";</a:t>
            </a:r>
          </a:p>
          <a:p>
            <a:pPr marL="114300" indent="0">
              <a:buNone/>
            </a:pPr>
            <a:r>
              <a:rPr lang="es-ES" sz="1400" dirty="0"/>
              <a:t>        // Mostrar la información recibida del formulario:</a:t>
            </a:r>
          </a:p>
          <a:p>
            <a:pPr marL="114300" indent="0">
              <a:buNone/>
            </a:pPr>
            <a:r>
              <a:rPr lang="es-ES" sz="1400" dirty="0"/>
              <a:t>        </a:t>
            </a:r>
            <a:r>
              <a:rPr lang="es-ES" sz="1400" dirty="0" err="1"/>
              <a:t>print_r</a:t>
            </a:r>
            <a:r>
              <a:rPr lang="es-ES" sz="1400" dirty="0"/>
              <a:t>( $_POST );</a:t>
            </a:r>
          </a:p>
          <a:p>
            <a:pPr marL="114300" indent="0">
              <a:buNone/>
            </a:pPr>
            <a:r>
              <a:rPr lang="es-ES" sz="1400" dirty="0"/>
              <a:t>        echo "&lt;</a:t>
            </a:r>
            <a:r>
              <a:rPr lang="es-ES" sz="1400" dirty="0" err="1"/>
              <a:t>hr</a:t>
            </a:r>
            <a:r>
              <a:rPr lang="es-ES" sz="1400" dirty="0"/>
              <a:t>/&gt;";</a:t>
            </a:r>
          </a:p>
          <a:p>
            <a:pPr marL="114300" indent="0">
              <a:buNone/>
            </a:pPr>
            <a:r>
              <a:rPr lang="es-ES" sz="1400" dirty="0"/>
              <a:t>        // Comprobar si llegaron los campos requeridos:</a:t>
            </a:r>
          </a:p>
          <a:p>
            <a:pPr marL="114300" indent="0">
              <a:buNone/>
            </a:pPr>
            <a:r>
              <a:rPr lang="es-ES" sz="1400" dirty="0"/>
              <a:t>         </a:t>
            </a:r>
            <a:r>
              <a:rPr lang="es-ES" sz="1400" dirty="0" err="1"/>
              <a:t>if</a:t>
            </a:r>
            <a:r>
              <a:rPr lang="es-ES" sz="1400" dirty="0"/>
              <a:t>( </a:t>
            </a:r>
            <a:r>
              <a:rPr lang="es-ES" sz="1400" dirty="0" err="1"/>
              <a:t>isset</a:t>
            </a:r>
            <a:r>
              <a:rPr lang="es-ES" sz="1400" dirty="0"/>
              <a:t>($_POST['</a:t>
            </a:r>
            <a:r>
              <a:rPr lang="es-ES" sz="1400" dirty="0" err="1"/>
              <a:t>txtNombre</a:t>
            </a:r>
            <a:r>
              <a:rPr lang="es-ES" sz="1400" dirty="0"/>
              <a:t>']) &amp;&amp; </a:t>
            </a:r>
            <a:r>
              <a:rPr lang="es-ES" sz="1400" dirty="0" err="1"/>
              <a:t>isset</a:t>
            </a:r>
            <a:r>
              <a:rPr lang="es-ES" sz="1400" dirty="0"/>
              <a:t>($_POST['</a:t>
            </a:r>
            <a:r>
              <a:rPr lang="es-ES" sz="1400" dirty="0" err="1"/>
              <a:t>txtApellidos</a:t>
            </a:r>
            <a:r>
              <a:rPr lang="es-ES" sz="1400" dirty="0"/>
              <a:t>']) )</a:t>
            </a:r>
          </a:p>
          <a:p>
            <a:pPr marL="114300" indent="0">
              <a:buNone/>
            </a:pPr>
            <a:r>
              <a:rPr lang="es-ES" sz="1400" dirty="0"/>
              <a:t>        {</a:t>
            </a:r>
          </a:p>
          <a:p>
            <a:pPr marL="114300" indent="0">
              <a:buNone/>
            </a:pPr>
            <a:r>
              <a:rPr lang="es-ES" sz="1400" dirty="0"/>
              <a:t>            // Nombre:</a:t>
            </a:r>
          </a:p>
          <a:p>
            <a:pPr marL="114300" indent="0">
              <a:buNone/>
            </a:pPr>
            <a:r>
              <a:rPr lang="es-ES" sz="1400" dirty="0"/>
              <a:t>             </a:t>
            </a:r>
            <a:r>
              <a:rPr lang="es-ES" sz="1400" dirty="0" err="1"/>
              <a:t>if</a:t>
            </a:r>
            <a:r>
              <a:rPr lang="es-ES" sz="1400" dirty="0"/>
              <a:t>( </a:t>
            </a:r>
            <a:r>
              <a:rPr lang="es-ES" sz="1400" dirty="0" err="1"/>
              <a:t>empty</a:t>
            </a:r>
            <a:r>
              <a:rPr lang="es-ES" sz="1400" dirty="0"/>
              <a:t>($_POST['</a:t>
            </a:r>
            <a:r>
              <a:rPr lang="es-ES" sz="1400" dirty="0" err="1"/>
              <a:t>txtNombre</a:t>
            </a:r>
            <a:r>
              <a:rPr lang="es-ES" sz="1400" dirty="0"/>
              <a:t>']) )</a:t>
            </a:r>
          </a:p>
          <a:p>
            <a:pPr marL="114300" indent="0">
              <a:buNone/>
            </a:pPr>
            <a:r>
              <a:rPr lang="es-ES" sz="1400" dirty="0"/>
              <a:t>                $</a:t>
            </a:r>
            <a:r>
              <a:rPr lang="es-ES" sz="1400" dirty="0" err="1"/>
              <a:t>aErrores</a:t>
            </a:r>
            <a:r>
              <a:rPr lang="es-ES" sz="1400" dirty="0"/>
              <a:t>[] = "Debe especificar el nombre";</a:t>
            </a:r>
          </a:p>
          <a:p>
            <a:pPr marL="114300" indent="0">
              <a:buNone/>
            </a:pPr>
            <a:r>
              <a:rPr lang="es-ES" sz="1400" dirty="0"/>
              <a:t>            </a:t>
            </a:r>
            <a:r>
              <a:rPr lang="es-ES" sz="1400" dirty="0" err="1"/>
              <a:t>else</a:t>
            </a:r>
            <a:endParaRPr lang="es-ES" sz="1400" dirty="0"/>
          </a:p>
          <a:p>
            <a:pPr marL="114300" indent="0">
              <a:buNone/>
            </a:pPr>
            <a:r>
              <a:rPr lang="es-ES" sz="1400" dirty="0"/>
              <a:t>            {</a:t>
            </a:r>
          </a:p>
          <a:p>
            <a:pPr marL="114300" indent="0">
              <a:buNone/>
            </a:pPr>
            <a:r>
              <a:rPr lang="es-ES" sz="1400" dirty="0"/>
              <a:t>                // Comprobar mediante una expresión regular, que sólo contiene letras y espacios:</a:t>
            </a:r>
          </a:p>
          <a:p>
            <a:pPr marL="114300" indent="0">
              <a:buNone/>
            </a:pPr>
            <a:r>
              <a:rPr lang="es-ES" sz="1400" dirty="0"/>
              <a:t>                 </a:t>
            </a:r>
            <a:r>
              <a:rPr lang="es-ES" sz="1400" dirty="0" err="1"/>
              <a:t>if</a:t>
            </a:r>
            <a:r>
              <a:rPr lang="es-ES" sz="1400" dirty="0"/>
              <a:t>( </a:t>
            </a:r>
            <a:r>
              <a:rPr lang="es-ES" sz="1400" dirty="0" err="1"/>
              <a:t>preg_match</a:t>
            </a:r>
            <a:r>
              <a:rPr lang="es-ES" sz="1400" dirty="0"/>
              <a:t>($</a:t>
            </a:r>
            <a:r>
              <a:rPr lang="es-ES" sz="1400" dirty="0" err="1"/>
              <a:t>patron_texto</a:t>
            </a:r>
            <a:r>
              <a:rPr lang="es-ES" sz="1400" dirty="0"/>
              <a:t>, $_POST['</a:t>
            </a:r>
            <a:r>
              <a:rPr lang="es-ES" sz="1400" dirty="0" err="1"/>
              <a:t>txtNombre</a:t>
            </a:r>
            <a:r>
              <a:rPr lang="es-ES" sz="1400" dirty="0"/>
              <a:t>']) )</a:t>
            </a:r>
          </a:p>
          <a:p>
            <a:pPr marL="114300" indent="0">
              <a:buNone/>
            </a:pPr>
            <a:r>
              <a:rPr lang="es-ES" sz="1400" dirty="0"/>
              <a:t>                    $</a:t>
            </a:r>
            <a:r>
              <a:rPr lang="es-ES" sz="1400" dirty="0" err="1"/>
              <a:t>aMensajes</a:t>
            </a:r>
            <a:r>
              <a:rPr lang="es-ES" sz="1400" dirty="0"/>
              <a:t>[] = "Nombre: [".$_POST['</a:t>
            </a:r>
            <a:r>
              <a:rPr lang="es-ES" sz="1400" dirty="0" err="1"/>
              <a:t>txtNombre</a:t>
            </a:r>
            <a:r>
              <a:rPr lang="es-ES" sz="1400" dirty="0"/>
              <a:t>']."]";</a:t>
            </a:r>
          </a:p>
          <a:p>
            <a:pPr marL="114300" indent="0">
              <a:buNone/>
            </a:pPr>
            <a:r>
              <a:rPr lang="es-ES" sz="1400" dirty="0"/>
              <a:t>                </a:t>
            </a:r>
            <a:r>
              <a:rPr lang="es-ES" sz="1400" dirty="0" err="1"/>
              <a:t>else</a:t>
            </a:r>
            <a:endParaRPr lang="es-ES" sz="1400" dirty="0"/>
          </a:p>
          <a:p>
            <a:pPr marL="114300" indent="0">
              <a:buNone/>
            </a:pPr>
            <a:r>
              <a:rPr lang="es-ES" sz="1400" dirty="0"/>
              <a:t>                    $</a:t>
            </a:r>
            <a:r>
              <a:rPr lang="es-ES" sz="1400" dirty="0" err="1"/>
              <a:t>aErrores</a:t>
            </a:r>
            <a:r>
              <a:rPr lang="es-ES" sz="1400" dirty="0"/>
              <a:t>[] = "El nombre sólo puede contener letras y espacios";</a:t>
            </a:r>
          </a:p>
          <a:p>
            <a:pPr marL="114300" indent="0">
              <a:buNone/>
            </a:pPr>
            <a:r>
              <a:rPr lang="es-ES" sz="1400" dirty="0"/>
              <a:t>            }</a:t>
            </a:r>
          </a:p>
        </p:txBody>
      </p:sp>
    </p:spTree>
    <p:extLst>
      <p:ext uri="{BB962C8B-B14F-4D97-AF65-F5344CB8AC3E}">
        <p14:creationId xmlns:p14="http://schemas.microsoft.com/office/powerpoint/2010/main" val="3392689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54</a:t>
            </a:fld>
            <a:endParaRPr lang="es-ES" dirty="0"/>
          </a:p>
        </p:txBody>
      </p:sp>
      <p:sp>
        <p:nvSpPr>
          <p:cNvPr id="11" name="CuadroTexto 10">
            <a:extLst>
              <a:ext uri="{FF2B5EF4-FFF2-40B4-BE49-F238E27FC236}">
                <a16:creationId xmlns:a16="http://schemas.microsoft.com/office/drawing/2014/main" id="{1D9ADDC4-D432-1EAC-B756-309EEEB37A35}"/>
              </a:ext>
            </a:extLst>
          </p:cNvPr>
          <p:cNvSpPr txBox="1"/>
          <p:nvPr/>
        </p:nvSpPr>
        <p:spPr>
          <a:xfrm>
            <a:off x="179512" y="195486"/>
            <a:ext cx="8784976" cy="4524315"/>
          </a:xfrm>
          <a:prstGeom prst="rect">
            <a:avLst/>
          </a:prstGeom>
          <a:noFill/>
        </p:spPr>
        <p:txBody>
          <a:bodyPr wrap="square">
            <a:spAutoFit/>
          </a:bodyPr>
          <a:lstStyle/>
          <a:p>
            <a:r>
              <a:rPr lang="es-ES" sz="1200" dirty="0"/>
              <a:t> // Apellidos:</a:t>
            </a:r>
          </a:p>
          <a:p>
            <a:r>
              <a:rPr lang="es-ES" sz="1200" dirty="0"/>
              <a:t>            </a:t>
            </a:r>
            <a:r>
              <a:rPr lang="es-ES" sz="1200" dirty="0" err="1"/>
              <a:t>if</a:t>
            </a:r>
            <a:r>
              <a:rPr lang="es-ES" sz="1200" dirty="0"/>
              <a:t>( </a:t>
            </a:r>
            <a:r>
              <a:rPr lang="es-ES" sz="1200" dirty="0" err="1"/>
              <a:t>empty</a:t>
            </a:r>
            <a:r>
              <a:rPr lang="es-ES" sz="1200" dirty="0"/>
              <a:t>($_POST['</a:t>
            </a:r>
            <a:r>
              <a:rPr lang="es-ES" sz="1200" dirty="0" err="1"/>
              <a:t>txtApellidos</a:t>
            </a:r>
            <a:r>
              <a:rPr lang="es-ES" sz="1200" dirty="0"/>
              <a:t>']) )</a:t>
            </a:r>
          </a:p>
          <a:p>
            <a:r>
              <a:rPr lang="es-ES" sz="1200" dirty="0"/>
              <a:t>                $</a:t>
            </a:r>
            <a:r>
              <a:rPr lang="es-ES" sz="1200" dirty="0" err="1"/>
              <a:t>aErrores</a:t>
            </a:r>
            <a:r>
              <a:rPr lang="es-ES" sz="1200" dirty="0"/>
              <a:t>[] = "Debe especificar los apellidos";</a:t>
            </a:r>
          </a:p>
          <a:p>
            <a:r>
              <a:rPr lang="es-ES" sz="1200" dirty="0"/>
              <a:t>            </a:t>
            </a:r>
            <a:r>
              <a:rPr lang="es-ES" sz="1200" dirty="0" err="1"/>
              <a:t>else</a:t>
            </a:r>
            <a:endParaRPr lang="es-ES" sz="1200" dirty="0"/>
          </a:p>
          <a:p>
            <a:r>
              <a:rPr lang="es-ES" sz="1200" dirty="0"/>
              <a:t>            {</a:t>
            </a:r>
          </a:p>
          <a:p>
            <a:r>
              <a:rPr lang="es-ES" sz="1200" dirty="0"/>
              <a:t>                // Comprobar mediante una expresión regular, que sólo contienen letras y espacios:</a:t>
            </a:r>
          </a:p>
          <a:p>
            <a:r>
              <a:rPr lang="es-ES" sz="1200" dirty="0"/>
              <a:t>                </a:t>
            </a:r>
            <a:r>
              <a:rPr lang="es-ES" sz="1200" dirty="0" err="1"/>
              <a:t>if</a:t>
            </a:r>
            <a:r>
              <a:rPr lang="es-ES" sz="1200" dirty="0"/>
              <a:t>( </a:t>
            </a:r>
            <a:r>
              <a:rPr lang="es-ES" sz="1200" dirty="0" err="1"/>
              <a:t>preg_match</a:t>
            </a:r>
            <a:r>
              <a:rPr lang="es-ES" sz="1200" dirty="0"/>
              <a:t>($</a:t>
            </a:r>
            <a:r>
              <a:rPr lang="es-ES" sz="1200" dirty="0" err="1"/>
              <a:t>patron_texto</a:t>
            </a:r>
            <a:r>
              <a:rPr lang="es-ES" sz="1200" dirty="0"/>
              <a:t>, $_POST['</a:t>
            </a:r>
            <a:r>
              <a:rPr lang="es-ES" sz="1200" dirty="0" err="1"/>
              <a:t>txtApellidos</a:t>
            </a:r>
            <a:r>
              <a:rPr lang="es-ES" sz="1200" dirty="0"/>
              <a:t>']) )</a:t>
            </a:r>
          </a:p>
          <a:p>
            <a:r>
              <a:rPr lang="es-ES" sz="1200" dirty="0"/>
              <a:t>                    $</a:t>
            </a:r>
            <a:r>
              <a:rPr lang="es-ES" sz="1200" dirty="0" err="1"/>
              <a:t>aMensajes</a:t>
            </a:r>
            <a:r>
              <a:rPr lang="es-ES" sz="1200" dirty="0"/>
              <a:t>[] = "Apellidos: [".$_POST['</a:t>
            </a:r>
            <a:r>
              <a:rPr lang="es-ES" sz="1200" dirty="0" err="1"/>
              <a:t>txtApellidos</a:t>
            </a:r>
            <a:r>
              <a:rPr lang="es-ES" sz="1200" dirty="0"/>
              <a:t>']."]";</a:t>
            </a:r>
          </a:p>
          <a:p>
            <a:r>
              <a:rPr lang="es-ES" sz="1200" dirty="0"/>
              <a:t>                </a:t>
            </a:r>
            <a:r>
              <a:rPr lang="es-ES" sz="1200" dirty="0" err="1"/>
              <a:t>else</a:t>
            </a:r>
            <a:endParaRPr lang="es-ES" sz="1200" dirty="0"/>
          </a:p>
          <a:p>
            <a:r>
              <a:rPr lang="es-ES" sz="1200" dirty="0"/>
              <a:t>                    $</a:t>
            </a:r>
            <a:r>
              <a:rPr lang="es-ES" sz="1200" dirty="0" err="1"/>
              <a:t>aErrores</a:t>
            </a:r>
            <a:r>
              <a:rPr lang="es-ES" sz="1200" dirty="0"/>
              <a:t>[] = "Los apellidos sólo pueden contener letras y espacios";</a:t>
            </a:r>
          </a:p>
          <a:p>
            <a:r>
              <a:rPr lang="es-ES" sz="1200" dirty="0"/>
              <a:t>            }</a:t>
            </a:r>
          </a:p>
          <a:p>
            <a:r>
              <a:rPr lang="es-ES" sz="1200" dirty="0"/>
              <a:t>            // Edad:</a:t>
            </a:r>
          </a:p>
          <a:p>
            <a:r>
              <a:rPr lang="es-ES" sz="1200" dirty="0"/>
              <a:t>            </a:t>
            </a:r>
            <a:r>
              <a:rPr lang="es-ES" sz="1200" dirty="0" err="1"/>
              <a:t>if</a:t>
            </a:r>
            <a:r>
              <a:rPr lang="es-ES" sz="1200" dirty="0"/>
              <a:t>( (</a:t>
            </a:r>
            <a:r>
              <a:rPr lang="es-ES" sz="1200" dirty="0" err="1"/>
              <a:t>isset</a:t>
            </a:r>
            <a:r>
              <a:rPr lang="es-ES" sz="1200" dirty="0"/>
              <a:t>($_POST['</a:t>
            </a:r>
            <a:r>
              <a:rPr lang="es-ES" sz="1200" dirty="0" err="1"/>
              <a:t>txtEdad</a:t>
            </a:r>
            <a:r>
              <a:rPr lang="es-ES" sz="1200" dirty="0"/>
              <a:t>']) ) &amp;&amp; (!</a:t>
            </a:r>
            <a:r>
              <a:rPr lang="es-ES" sz="1200" dirty="0" err="1"/>
              <a:t>empty</a:t>
            </a:r>
            <a:r>
              <a:rPr lang="es-ES" sz="1200" dirty="0"/>
              <a:t>($_POST['</a:t>
            </a:r>
            <a:r>
              <a:rPr lang="es-ES" sz="1200" dirty="0" err="1"/>
              <a:t>txtEdad</a:t>
            </a:r>
            <a:r>
              <a:rPr lang="es-ES" sz="1200" dirty="0"/>
              <a:t>'])) )</a:t>
            </a:r>
          </a:p>
          <a:p>
            <a:r>
              <a:rPr lang="es-ES" sz="1200" dirty="0"/>
              <a:t>            {</a:t>
            </a:r>
          </a:p>
          <a:p>
            <a:r>
              <a:rPr lang="es-ES" sz="1200" dirty="0"/>
              <a:t>                </a:t>
            </a:r>
            <a:r>
              <a:rPr lang="es-ES" sz="1200" dirty="0" err="1"/>
              <a:t>if</a:t>
            </a:r>
            <a:r>
              <a:rPr lang="es-ES" sz="1200" dirty="0"/>
              <a:t>( </a:t>
            </a:r>
            <a:r>
              <a:rPr lang="es-ES" sz="1200" dirty="0" err="1"/>
              <a:t>is_numeric</a:t>
            </a:r>
            <a:r>
              <a:rPr lang="es-ES" sz="1200" dirty="0"/>
              <a:t>($_POST['</a:t>
            </a:r>
            <a:r>
              <a:rPr lang="es-ES" sz="1200" dirty="0" err="1"/>
              <a:t>txtEdad</a:t>
            </a:r>
            <a:r>
              <a:rPr lang="es-ES" sz="1200" dirty="0"/>
              <a:t>']) )</a:t>
            </a:r>
          </a:p>
          <a:p>
            <a:r>
              <a:rPr lang="es-ES" sz="1200" dirty="0"/>
              <a:t>                    $</a:t>
            </a:r>
            <a:r>
              <a:rPr lang="es-ES" sz="1200" dirty="0" err="1"/>
              <a:t>aMensajes</a:t>
            </a:r>
            <a:r>
              <a:rPr lang="es-ES" sz="1200" dirty="0"/>
              <a:t>[] ="Edad: [".$_POST['</a:t>
            </a:r>
            <a:r>
              <a:rPr lang="es-ES" sz="1200" dirty="0" err="1"/>
              <a:t>txtEdad</a:t>
            </a:r>
            <a:r>
              <a:rPr lang="es-ES" sz="1200" dirty="0"/>
              <a:t>']."]";</a:t>
            </a:r>
          </a:p>
          <a:p>
            <a:r>
              <a:rPr lang="es-ES" sz="1200" dirty="0"/>
              <a:t>                </a:t>
            </a:r>
            <a:r>
              <a:rPr lang="es-ES" sz="1200" dirty="0" err="1"/>
              <a:t>else</a:t>
            </a:r>
            <a:endParaRPr lang="es-ES" sz="1200" dirty="0"/>
          </a:p>
          <a:p>
            <a:r>
              <a:rPr lang="es-ES" sz="1200" dirty="0"/>
              <a:t>                    $</a:t>
            </a:r>
            <a:r>
              <a:rPr lang="es-ES" sz="1200" dirty="0" err="1"/>
              <a:t>aErrores</a:t>
            </a:r>
            <a:r>
              <a:rPr lang="es-ES" sz="1200" dirty="0"/>
              <a:t>[] = "El campo edad debe contener un número.";</a:t>
            </a:r>
          </a:p>
          <a:p>
            <a:r>
              <a:rPr lang="es-ES" sz="1200" dirty="0"/>
              <a:t>            }</a:t>
            </a:r>
          </a:p>
          <a:p>
            <a:r>
              <a:rPr lang="es-ES" sz="1200" dirty="0"/>
              <a:t>            // Inglés:</a:t>
            </a:r>
          </a:p>
          <a:p>
            <a:r>
              <a:rPr lang="es-ES" sz="1200" dirty="0"/>
              <a:t>            </a:t>
            </a:r>
            <a:r>
              <a:rPr lang="es-ES" sz="1200" dirty="0" err="1"/>
              <a:t>if</a:t>
            </a:r>
            <a:r>
              <a:rPr lang="es-ES" sz="1200" dirty="0"/>
              <a:t>( </a:t>
            </a:r>
            <a:r>
              <a:rPr lang="es-ES" sz="1200" dirty="0" err="1"/>
              <a:t>isset</a:t>
            </a:r>
            <a:r>
              <a:rPr lang="es-ES" sz="1200" dirty="0"/>
              <a:t>($_POST['</a:t>
            </a:r>
            <a:r>
              <a:rPr lang="es-ES" sz="1200" dirty="0" err="1"/>
              <a:t>radIngles</a:t>
            </a:r>
            <a:r>
              <a:rPr lang="es-ES" sz="1200" dirty="0"/>
              <a:t>']) )</a:t>
            </a:r>
          </a:p>
          <a:p>
            <a:r>
              <a:rPr lang="es-ES" sz="1200" dirty="0"/>
              <a:t>                $</a:t>
            </a:r>
            <a:r>
              <a:rPr lang="es-ES" sz="1200" dirty="0" err="1"/>
              <a:t>aMensajes</a:t>
            </a:r>
            <a:r>
              <a:rPr lang="es-ES" sz="1200" dirty="0"/>
              <a:t>[] = "El nivel de inglés es: [".$_POST['</a:t>
            </a:r>
            <a:r>
              <a:rPr lang="es-ES" sz="1200" dirty="0" err="1"/>
              <a:t>radIngles</a:t>
            </a:r>
            <a:r>
              <a:rPr lang="es-ES" sz="1200" dirty="0"/>
              <a:t>']."]";</a:t>
            </a:r>
          </a:p>
          <a:p>
            <a:r>
              <a:rPr lang="es-ES" sz="1200" dirty="0"/>
              <a:t>            // Coche:</a:t>
            </a:r>
          </a:p>
          <a:p>
            <a:r>
              <a:rPr lang="es-ES" sz="1200" dirty="0"/>
              <a:t>            </a:t>
            </a:r>
            <a:r>
              <a:rPr lang="es-ES" sz="1200" dirty="0" err="1"/>
              <a:t>if</a:t>
            </a:r>
            <a:r>
              <a:rPr lang="es-ES" sz="1200" dirty="0"/>
              <a:t>( </a:t>
            </a:r>
            <a:r>
              <a:rPr lang="es-ES" sz="1200" dirty="0" err="1"/>
              <a:t>isset</a:t>
            </a:r>
            <a:r>
              <a:rPr lang="es-ES" sz="1200" dirty="0"/>
              <a:t>($_POST['</a:t>
            </a:r>
            <a:r>
              <a:rPr lang="es-ES" sz="1200" dirty="0" err="1"/>
              <a:t>chkCoche</a:t>
            </a:r>
            <a:r>
              <a:rPr lang="es-ES" sz="1200" dirty="0"/>
              <a:t>']) )</a:t>
            </a:r>
          </a:p>
        </p:txBody>
      </p:sp>
    </p:spTree>
    <p:extLst>
      <p:ext uri="{BB962C8B-B14F-4D97-AF65-F5344CB8AC3E}">
        <p14:creationId xmlns:p14="http://schemas.microsoft.com/office/powerpoint/2010/main" val="4062388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27669" y="699542"/>
            <a:ext cx="8496944" cy="3552300"/>
          </a:xfrm>
        </p:spPr>
        <p:txBody>
          <a:bodyPr/>
          <a:lstStyle/>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No hace falta comprobar el valor de la casilla de verificación, ya que si</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está definido '</a:t>
            </a:r>
            <a:r>
              <a:rPr lang="es-ES" sz="1400" dirty="0" err="1">
                <a:solidFill>
                  <a:schemeClr val="bg2">
                    <a:lumMod val="50000"/>
                  </a:schemeClr>
                </a:solidFill>
                <a:latin typeface="Calibri" panose="020F0502020204030204" pitchFamily="34" charset="0"/>
                <a:cs typeface="Calibri" panose="020F0502020204030204" pitchFamily="34" charset="0"/>
              </a:rPr>
              <a:t>chkCoche</a:t>
            </a:r>
            <a:r>
              <a:rPr lang="es-ES" sz="1400" dirty="0">
                <a:solidFill>
                  <a:schemeClr val="bg2">
                    <a:lumMod val="50000"/>
                  </a:schemeClr>
                </a:solidFill>
                <a:latin typeface="Calibri" panose="020F0502020204030204" pitchFamily="34" charset="0"/>
                <a:cs typeface="Calibri" panose="020F0502020204030204" pitchFamily="34" charset="0"/>
              </a:rPr>
              <a:t>' es que se ha marcado (al igual que sucede con</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los botones radio)</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r>
              <a:rPr lang="es-ES" sz="1400" dirty="0" err="1">
                <a:solidFill>
                  <a:schemeClr val="bg2">
                    <a:lumMod val="50000"/>
                  </a:schemeClr>
                </a:solidFill>
                <a:latin typeface="Calibri" panose="020F0502020204030204" pitchFamily="34" charset="0"/>
                <a:cs typeface="Calibri" panose="020F0502020204030204" pitchFamily="34" charset="0"/>
              </a:rPr>
              <a:t>aMensajes</a:t>
            </a:r>
            <a:r>
              <a:rPr lang="es-ES" sz="1400" dirty="0">
                <a:solidFill>
                  <a:schemeClr val="bg2">
                    <a:lumMod val="50000"/>
                  </a:schemeClr>
                </a:solidFill>
                <a:latin typeface="Calibri" panose="020F0502020204030204" pitchFamily="34" charset="0"/>
                <a:cs typeface="Calibri" panose="020F0502020204030204" pitchFamily="34" charset="0"/>
              </a:rPr>
              <a:t>[] = "Coche: [SI]";</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r>
              <a:rPr lang="es-ES" sz="1400" dirty="0" err="1">
                <a:solidFill>
                  <a:schemeClr val="bg2">
                    <a:lumMod val="50000"/>
                  </a:schemeClr>
                </a:solidFill>
                <a:latin typeface="Calibri" panose="020F0502020204030204" pitchFamily="34" charset="0"/>
                <a:cs typeface="Calibri" panose="020F0502020204030204" pitchFamily="34" charset="0"/>
              </a:rPr>
              <a:t>else</a:t>
            </a:r>
            <a:endParaRPr lang="es-ES" sz="1400" dirty="0">
              <a:solidFill>
                <a:schemeClr val="bg2">
                  <a:lumMod val="50000"/>
                </a:schemeClr>
              </a:solidFill>
              <a:latin typeface="Calibri" panose="020F0502020204030204" pitchFamily="34" charset="0"/>
              <a:cs typeface="Calibri" panose="020F0502020204030204" pitchFamily="34" charset="0"/>
            </a:endParaRP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echo "&lt;p&gt;No se han especificado todos los datos requeridos.&lt;/p&gt;";</a:t>
            </a:r>
          </a:p>
          <a:p>
            <a:pPr marL="114300" indent="0">
              <a:buNone/>
            </a:pPr>
            <a:r>
              <a:rPr lang="es-ES" sz="1400" dirty="0">
                <a:solidFill>
                  <a:schemeClr val="bg2">
                    <a:lumMod val="50000"/>
                  </a:schemeClr>
                </a:solidFill>
                <a:latin typeface="Calibri" panose="020F0502020204030204" pitchFamily="34" charset="0"/>
                <a:cs typeface="Calibri" panose="020F0502020204030204" pitchFamily="34" charset="0"/>
              </a:rPr>
              <a:t>        }</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55</a:t>
            </a:fld>
            <a:endParaRPr lang="es-ES" dirty="0"/>
          </a:p>
        </p:txBody>
      </p:sp>
    </p:spTree>
    <p:extLst>
      <p:ext uri="{BB962C8B-B14F-4D97-AF65-F5344CB8AC3E}">
        <p14:creationId xmlns:p14="http://schemas.microsoft.com/office/powerpoint/2010/main" val="3330554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0" y="627534"/>
            <a:ext cx="8928992" cy="3552300"/>
          </a:xfrm>
        </p:spPr>
        <p:txBody>
          <a:bodyPr numCol="2"/>
          <a:lstStyle/>
          <a:p>
            <a:pPr marL="114300" indent="0">
              <a:buNone/>
            </a:pPr>
            <a:r>
              <a:rPr lang="es-ES" sz="1400" dirty="0">
                <a:latin typeface="Calibri" panose="020F0502020204030204" pitchFamily="34" charset="0"/>
                <a:cs typeface="Calibri" panose="020F0502020204030204" pitchFamily="34" charset="0"/>
              </a:rPr>
              <a:t>. // Si han habido errores se muestran, sino se </a:t>
            </a:r>
            <a:r>
              <a:rPr lang="es-ES" sz="1400" dirty="0" err="1">
                <a:latin typeface="Calibri" panose="020F0502020204030204" pitchFamily="34" charset="0"/>
                <a:cs typeface="Calibri" panose="020F0502020204030204" pitchFamily="34" charset="0"/>
              </a:rPr>
              <a:t>mostrán</a:t>
            </a:r>
            <a:r>
              <a:rPr lang="es-ES" sz="1400" dirty="0">
                <a:latin typeface="Calibri" panose="020F0502020204030204" pitchFamily="34" charset="0"/>
                <a:cs typeface="Calibri" panose="020F0502020204030204" pitchFamily="34" charset="0"/>
              </a:rPr>
              <a:t> los mensajes</a:t>
            </a:r>
          </a:p>
          <a:p>
            <a:pPr marL="114300" indent="0">
              <a:buNone/>
            </a:pP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if</a:t>
            </a: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count</a:t>
            </a:r>
            <a:r>
              <a:rPr lang="es-ES" sz="1400" dirty="0">
                <a:latin typeface="Calibri" panose="020F0502020204030204" pitchFamily="34" charset="0"/>
                <a:cs typeface="Calibri" panose="020F0502020204030204" pitchFamily="34" charset="0"/>
              </a:rPr>
              <a:t>($</a:t>
            </a:r>
            <a:r>
              <a:rPr lang="es-ES" sz="1400" dirty="0" err="1">
                <a:latin typeface="Calibri" panose="020F0502020204030204" pitchFamily="34" charset="0"/>
                <a:cs typeface="Calibri" panose="020F0502020204030204" pitchFamily="34" charset="0"/>
              </a:rPr>
              <a:t>aErrores</a:t>
            </a:r>
            <a:r>
              <a:rPr lang="es-ES" sz="1400" dirty="0">
                <a:latin typeface="Calibri" panose="020F0502020204030204" pitchFamily="34" charset="0"/>
                <a:cs typeface="Calibri" panose="020F0502020204030204" pitchFamily="34" charset="0"/>
              </a:rPr>
              <a:t>) &gt; 0 )</a:t>
            </a: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echo "&lt;p&gt;ERRORES ENCONTRADOS:&lt;/p&gt;";</a:t>
            </a:r>
          </a:p>
          <a:p>
            <a:pPr marL="114300" indent="0">
              <a:buNone/>
            </a:pPr>
            <a:r>
              <a:rPr lang="es-ES" sz="1400" dirty="0">
                <a:latin typeface="Calibri" panose="020F0502020204030204" pitchFamily="34" charset="0"/>
                <a:cs typeface="Calibri" panose="020F0502020204030204" pitchFamily="34" charset="0"/>
              </a:rPr>
              <a:t>            // Mostrar los errores:</a:t>
            </a:r>
          </a:p>
          <a:p>
            <a:pPr marL="114300" indent="0">
              <a:buNone/>
            </a:pP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for</a:t>
            </a:r>
            <a:r>
              <a:rPr lang="es-ES" sz="1400" dirty="0">
                <a:latin typeface="Calibri" panose="020F0502020204030204" pitchFamily="34" charset="0"/>
                <a:cs typeface="Calibri" panose="020F0502020204030204" pitchFamily="34" charset="0"/>
              </a:rPr>
              <a:t>( $contador=0; $contador &lt; </a:t>
            </a:r>
            <a:r>
              <a:rPr lang="es-ES" sz="1400" dirty="0" err="1">
                <a:latin typeface="Calibri" panose="020F0502020204030204" pitchFamily="34" charset="0"/>
                <a:cs typeface="Calibri" panose="020F0502020204030204" pitchFamily="34" charset="0"/>
              </a:rPr>
              <a:t>count</a:t>
            </a:r>
            <a:r>
              <a:rPr lang="es-ES" sz="1400" dirty="0">
                <a:latin typeface="Calibri" panose="020F0502020204030204" pitchFamily="34" charset="0"/>
                <a:cs typeface="Calibri" panose="020F0502020204030204" pitchFamily="34" charset="0"/>
              </a:rPr>
              <a:t>($</a:t>
            </a:r>
            <a:r>
              <a:rPr lang="es-ES" sz="1400" dirty="0" err="1">
                <a:latin typeface="Calibri" panose="020F0502020204030204" pitchFamily="34" charset="0"/>
                <a:cs typeface="Calibri" panose="020F0502020204030204" pitchFamily="34" charset="0"/>
              </a:rPr>
              <a:t>aErrores</a:t>
            </a:r>
            <a:r>
              <a:rPr lang="es-ES" sz="1400" dirty="0">
                <a:latin typeface="Calibri" panose="020F0502020204030204" pitchFamily="34" charset="0"/>
                <a:cs typeface="Calibri" panose="020F0502020204030204" pitchFamily="34" charset="0"/>
              </a:rPr>
              <a:t>); $contador++ )</a:t>
            </a:r>
          </a:p>
          <a:p>
            <a:pPr marL="114300" indent="0">
              <a:buNone/>
            </a:pPr>
            <a:r>
              <a:rPr lang="es-ES" sz="1400" dirty="0">
                <a:latin typeface="Calibri" panose="020F0502020204030204" pitchFamily="34" charset="0"/>
                <a:cs typeface="Calibri" panose="020F0502020204030204" pitchFamily="34" charset="0"/>
              </a:rPr>
              <a:t>                echo $</a:t>
            </a:r>
            <a:r>
              <a:rPr lang="es-ES" sz="1400" dirty="0" err="1">
                <a:latin typeface="Calibri" panose="020F0502020204030204" pitchFamily="34" charset="0"/>
                <a:cs typeface="Calibri" panose="020F0502020204030204" pitchFamily="34" charset="0"/>
              </a:rPr>
              <a:t>aErrores</a:t>
            </a:r>
            <a:r>
              <a:rPr lang="es-ES" sz="1400" dirty="0">
                <a:latin typeface="Calibri" panose="020F0502020204030204" pitchFamily="34" charset="0"/>
                <a:cs typeface="Calibri" panose="020F0502020204030204" pitchFamily="34" charset="0"/>
              </a:rPr>
              <a:t>[$contador]."&lt;</a:t>
            </a:r>
            <a:r>
              <a:rPr lang="es-ES" sz="1400" dirty="0" err="1">
                <a:latin typeface="Calibri" panose="020F0502020204030204" pitchFamily="34" charset="0"/>
                <a:cs typeface="Calibri" panose="020F0502020204030204" pitchFamily="34" charset="0"/>
              </a:rPr>
              <a:t>br</a:t>
            </a:r>
            <a:r>
              <a:rPr lang="es-ES" sz="1400" dirty="0">
                <a:latin typeface="Calibri" panose="020F0502020204030204" pitchFamily="34" charset="0"/>
                <a:cs typeface="Calibri" panose="020F0502020204030204" pitchFamily="34" charset="0"/>
              </a:rPr>
              <a:t>/&gt;";</a:t>
            </a: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else</a:t>
            </a:r>
            <a:endParaRPr lang="es-ES" sz="1400" dirty="0">
              <a:latin typeface="Calibri" panose="020F0502020204030204" pitchFamily="34" charset="0"/>
              <a:cs typeface="Calibri" panose="020F0502020204030204" pitchFamily="34" charset="0"/>
            </a:endParaRP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 Mostrar los mensajes:</a:t>
            </a:r>
          </a:p>
          <a:p>
            <a:pPr marL="114300" indent="0">
              <a:buNone/>
            </a:pP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for</a:t>
            </a:r>
            <a:r>
              <a:rPr lang="es-ES" sz="1400" dirty="0">
                <a:latin typeface="Calibri" panose="020F0502020204030204" pitchFamily="34" charset="0"/>
                <a:cs typeface="Calibri" panose="020F0502020204030204" pitchFamily="34" charset="0"/>
              </a:rPr>
              <a:t>( $contador=0; $contador &lt; </a:t>
            </a:r>
            <a:r>
              <a:rPr lang="es-ES" sz="1400" dirty="0" err="1">
                <a:latin typeface="Calibri" panose="020F0502020204030204" pitchFamily="34" charset="0"/>
                <a:cs typeface="Calibri" panose="020F0502020204030204" pitchFamily="34" charset="0"/>
              </a:rPr>
              <a:t>count</a:t>
            </a:r>
            <a:r>
              <a:rPr lang="es-ES" sz="1400" dirty="0">
                <a:latin typeface="Calibri" panose="020F0502020204030204" pitchFamily="34" charset="0"/>
                <a:cs typeface="Calibri" panose="020F0502020204030204" pitchFamily="34" charset="0"/>
              </a:rPr>
              <a:t>($</a:t>
            </a:r>
            <a:r>
              <a:rPr lang="es-ES" sz="1400" dirty="0" err="1">
                <a:latin typeface="Calibri" panose="020F0502020204030204" pitchFamily="34" charset="0"/>
                <a:cs typeface="Calibri" panose="020F0502020204030204" pitchFamily="34" charset="0"/>
              </a:rPr>
              <a:t>aMensajes</a:t>
            </a:r>
            <a:r>
              <a:rPr lang="es-ES" sz="1400" dirty="0">
                <a:latin typeface="Calibri" panose="020F0502020204030204" pitchFamily="34" charset="0"/>
                <a:cs typeface="Calibri" panose="020F0502020204030204" pitchFamily="34" charset="0"/>
              </a:rPr>
              <a:t>); $contador++ )</a:t>
            </a:r>
          </a:p>
          <a:p>
            <a:pPr marL="114300" indent="0">
              <a:buNone/>
            </a:pPr>
            <a:r>
              <a:rPr lang="es-ES" sz="1400" dirty="0">
                <a:latin typeface="Calibri" panose="020F0502020204030204" pitchFamily="34" charset="0"/>
                <a:cs typeface="Calibri" panose="020F0502020204030204" pitchFamily="34" charset="0"/>
              </a:rPr>
              <a:t>                echo $</a:t>
            </a:r>
            <a:r>
              <a:rPr lang="es-ES" sz="1400" dirty="0" err="1">
                <a:latin typeface="Calibri" panose="020F0502020204030204" pitchFamily="34" charset="0"/>
                <a:cs typeface="Calibri" panose="020F0502020204030204" pitchFamily="34" charset="0"/>
              </a:rPr>
              <a:t>aMensajes</a:t>
            </a:r>
            <a:r>
              <a:rPr lang="es-ES" sz="1400" dirty="0">
                <a:latin typeface="Calibri" panose="020F0502020204030204" pitchFamily="34" charset="0"/>
                <a:cs typeface="Calibri" panose="020F0502020204030204" pitchFamily="34" charset="0"/>
              </a:rPr>
              <a:t>[$contador]."&lt;</a:t>
            </a:r>
            <a:r>
              <a:rPr lang="es-ES" sz="1400" dirty="0" err="1">
                <a:latin typeface="Calibri" panose="020F0502020204030204" pitchFamily="34" charset="0"/>
                <a:cs typeface="Calibri" panose="020F0502020204030204" pitchFamily="34" charset="0"/>
              </a:rPr>
              <a:t>br</a:t>
            </a:r>
            <a:r>
              <a:rPr lang="es-ES" sz="1400" dirty="0">
                <a:latin typeface="Calibri" panose="020F0502020204030204" pitchFamily="34" charset="0"/>
                <a:cs typeface="Calibri" panose="020F0502020204030204" pitchFamily="34" charset="0"/>
              </a:rPr>
              <a:t>/&gt;";</a:t>
            </a: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a:t>
            </a:r>
            <a:r>
              <a:rPr lang="es-ES" sz="1400" dirty="0" err="1">
                <a:latin typeface="Calibri" panose="020F0502020204030204" pitchFamily="34" charset="0"/>
                <a:cs typeface="Calibri" panose="020F0502020204030204" pitchFamily="34" charset="0"/>
              </a:rPr>
              <a:t>else</a:t>
            </a:r>
            <a:endParaRPr lang="es-ES" sz="1400" dirty="0">
              <a:latin typeface="Calibri" panose="020F0502020204030204" pitchFamily="34" charset="0"/>
              <a:cs typeface="Calibri" panose="020F0502020204030204" pitchFamily="34" charset="0"/>
            </a:endParaRP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echo "&lt;p&gt;No se ha enviado el formulario.&lt;/p&gt;";</a:t>
            </a:r>
          </a:p>
          <a:p>
            <a:pPr marL="114300" indent="0">
              <a:buNone/>
            </a:pPr>
            <a:r>
              <a:rPr lang="es-ES" sz="1400" dirty="0">
                <a:latin typeface="Calibri" panose="020F0502020204030204" pitchFamily="34" charset="0"/>
                <a:cs typeface="Calibri" panose="020F0502020204030204" pitchFamily="34" charset="0"/>
              </a:rPr>
              <a:t>    }</a:t>
            </a:r>
          </a:p>
          <a:p>
            <a:pPr marL="114300" indent="0">
              <a:buNone/>
            </a:pPr>
            <a:r>
              <a:rPr lang="es-ES" sz="1400" dirty="0">
                <a:latin typeface="Calibri" panose="020F0502020204030204" pitchFamily="34" charset="0"/>
                <a:cs typeface="Calibri" panose="020F0502020204030204" pitchFamily="34" charset="0"/>
              </a:rPr>
              <a:t>    echo "&lt;p&gt;&lt;a </a:t>
            </a:r>
            <a:r>
              <a:rPr lang="es-ES" sz="1400" dirty="0" err="1">
                <a:latin typeface="Calibri" panose="020F0502020204030204" pitchFamily="34" charset="0"/>
                <a:cs typeface="Calibri" panose="020F0502020204030204" pitchFamily="34" charset="0"/>
              </a:rPr>
              <a:t>href</a:t>
            </a:r>
            <a:r>
              <a:rPr lang="es-ES" sz="1400" dirty="0">
                <a:latin typeface="Calibri" panose="020F0502020204030204" pitchFamily="34" charset="0"/>
                <a:cs typeface="Calibri" panose="020F0502020204030204" pitchFamily="34" charset="0"/>
              </a:rPr>
              <a:t>='03_form3.html'&gt;Haz clic aquí para volver al formulario&lt;/a&gt;&lt;/p&gt;";</a:t>
            </a:r>
          </a:p>
          <a:p>
            <a:pPr marL="114300" indent="0">
              <a:buNone/>
            </a:pPr>
            <a:r>
              <a:rPr lang="es-ES" sz="1400" dirty="0">
                <a:latin typeface="Calibri" panose="020F0502020204030204" pitchFamily="34" charset="0"/>
                <a:cs typeface="Calibri" panose="020F0502020204030204" pitchFamily="34" charset="0"/>
              </a:rPr>
              <a:t>?&gt;</a:t>
            </a:r>
            <a:endParaRPr lang="es-ES" sz="14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56</a:t>
            </a:fld>
            <a:endParaRPr lang="es-ES" dirty="0"/>
          </a:p>
        </p:txBody>
      </p:sp>
    </p:spTree>
    <p:extLst>
      <p:ext uri="{BB962C8B-B14F-4D97-AF65-F5344CB8AC3E}">
        <p14:creationId xmlns:p14="http://schemas.microsoft.com/office/powerpoint/2010/main" val="380135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5496" y="-164554"/>
            <a:ext cx="8928992" cy="3552300"/>
          </a:xfrm>
        </p:spPr>
        <p:txBody>
          <a:bodyPr/>
          <a:lstStyle/>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html</a:t>
            </a:r>
            <a:r>
              <a:rPr lang="es-ES" sz="1300" dirty="0">
                <a:solidFill>
                  <a:schemeClr val="bg2">
                    <a:lumMod val="50000"/>
                  </a:schemeClr>
                </a:solidFill>
                <a:latin typeface="Calibri" panose="020F0502020204030204" pitchFamily="34" charset="0"/>
                <a:cs typeface="Calibri" panose="020F0502020204030204" pitchFamily="34" charset="0"/>
              </a:rPr>
              <a:t>&gt;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&lt;head&gt;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title</a:t>
            </a:r>
            <a:r>
              <a:rPr lang="es-ES" sz="1300" dirty="0">
                <a:solidFill>
                  <a:schemeClr val="bg2">
                    <a:lumMod val="50000"/>
                  </a:schemeClr>
                </a:solidFill>
                <a:latin typeface="Calibri" panose="020F0502020204030204" pitchFamily="34" charset="0"/>
                <a:cs typeface="Calibri" panose="020F0502020204030204" pitchFamily="34" charset="0"/>
              </a:rPr>
              <a:t>&gt;Curso de PHP - ejemplo de formulario | informaticapc.com&lt;/</a:t>
            </a:r>
            <a:r>
              <a:rPr lang="es-ES" sz="1300" dirty="0" err="1">
                <a:solidFill>
                  <a:schemeClr val="bg2">
                    <a:lumMod val="50000"/>
                  </a:schemeClr>
                </a:solidFill>
                <a:latin typeface="Calibri" panose="020F0502020204030204" pitchFamily="34" charset="0"/>
                <a:cs typeface="Calibri" panose="020F0502020204030204" pitchFamily="34" charset="0"/>
              </a:rPr>
              <a:t>title</a:t>
            </a:r>
            <a:r>
              <a:rPr lang="es-ES" sz="1300" dirty="0">
                <a:solidFill>
                  <a:schemeClr val="bg2">
                    <a:lumMod val="50000"/>
                  </a:schemeClr>
                </a:solidFill>
                <a:latin typeface="Calibri" panose="020F0502020204030204" pitchFamily="34" charset="0"/>
                <a:cs typeface="Calibri" panose="020F0502020204030204" pitchFamily="34" charset="0"/>
              </a:rPr>
              <a:t>&gt;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&lt;/head&gt;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body</a:t>
            </a:r>
            <a:r>
              <a:rPr lang="es-ES" sz="1300" dirty="0">
                <a:solidFill>
                  <a:schemeClr val="bg2">
                    <a:lumMod val="50000"/>
                  </a:schemeClr>
                </a:solidFill>
                <a:latin typeface="Calibri" panose="020F0502020204030204" pitchFamily="34" charset="0"/>
                <a:cs typeface="Calibri" panose="020F0502020204030204" pitchFamily="34" charset="0"/>
              </a:rPr>
              <a:t>&gt;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 También habría que validar en el ordenador del usuario mediante JavaScript --&gt;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form</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frmPrueba</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method</a:t>
            </a:r>
            <a:r>
              <a:rPr lang="es-ES" sz="1300" dirty="0">
                <a:solidFill>
                  <a:schemeClr val="bg2">
                    <a:lumMod val="50000"/>
                  </a:schemeClr>
                </a:solidFill>
                <a:latin typeface="Calibri" panose="020F0502020204030204" pitchFamily="34" charset="0"/>
                <a:cs typeface="Calibri" panose="020F0502020204030204" pitchFamily="34" charset="0"/>
              </a:rPr>
              <a:t>="post" </a:t>
            </a:r>
            <a:r>
              <a:rPr lang="es-ES" sz="1300" dirty="0" err="1">
                <a:solidFill>
                  <a:schemeClr val="bg2">
                    <a:lumMod val="50000"/>
                  </a:schemeClr>
                </a:solidFill>
                <a:latin typeface="Calibri" panose="020F0502020204030204" pitchFamily="34" charset="0"/>
                <a:cs typeface="Calibri" panose="020F0502020204030204" pitchFamily="34" charset="0"/>
              </a:rPr>
              <a:t>action</a:t>
            </a:r>
            <a:r>
              <a:rPr lang="es-ES" sz="1300" dirty="0">
                <a:solidFill>
                  <a:schemeClr val="bg2">
                    <a:lumMod val="50000"/>
                  </a:schemeClr>
                </a:solidFill>
                <a:latin typeface="Calibri" panose="020F0502020204030204" pitchFamily="34" charset="0"/>
                <a:cs typeface="Calibri" panose="020F0502020204030204" pitchFamily="34" charset="0"/>
              </a:rPr>
              <a:t>="03_form3.php" &gt;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Nombre(*):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text</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txtNombre</a:t>
            </a:r>
            <a:r>
              <a:rPr lang="es-ES" sz="1300" dirty="0">
                <a:solidFill>
                  <a:schemeClr val="bg2">
                    <a:lumMod val="50000"/>
                  </a:schemeClr>
                </a:solidFill>
                <a:latin typeface="Calibri" panose="020F0502020204030204" pitchFamily="34" charset="0"/>
                <a:cs typeface="Calibri" panose="020F0502020204030204" pitchFamily="34" charset="0"/>
              </a:rPr>
              <a:t>" id="txt1" /&gt;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Apellidos(*):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text</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txtApellidos</a:t>
            </a:r>
            <a:r>
              <a:rPr lang="es-ES" sz="1300" dirty="0">
                <a:solidFill>
                  <a:schemeClr val="bg2">
                    <a:lumMod val="50000"/>
                  </a:schemeClr>
                </a:solidFill>
                <a:latin typeface="Calibri" panose="020F0502020204030204" pitchFamily="34" charset="0"/>
                <a:cs typeface="Calibri" panose="020F0502020204030204" pitchFamily="34" charset="0"/>
              </a:rPr>
              <a:t>" id="txt2" /&gt;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Edad: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text</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txtEdad</a:t>
            </a:r>
            <a:r>
              <a:rPr lang="es-ES" sz="1300" dirty="0">
                <a:solidFill>
                  <a:schemeClr val="bg2">
                    <a:lumMod val="50000"/>
                  </a:schemeClr>
                </a:solidFill>
                <a:latin typeface="Calibri" panose="020F0502020204030204" pitchFamily="34" charset="0"/>
                <a:cs typeface="Calibri" panose="020F0502020204030204" pitchFamily="34" charset="0"/>
              </a:rPr>
              <a:t>" id="txt3" </a:t>
            </a:r>
            <a:r>
              <a:rPr lang="es-ES" sz="1300" dirty="0" err="1">
                <a:solidFill>
                  <a:schemeClr val="bg2">
                    <a:lumMod val="50000"/>
                  </a:schemeClr>
                </a:solidFill>
                <a:latin typeface="Calibri" panose="020F0502020204030204" pitchFamily="34" charset="0"/>
                <a:cs typeface="Calibri" panose="020F0502020204030204" pitchFamily="34" charset="0"/>
              </a:rPr>
              <a:t>size</a:t>
            </a:r>
            <a:r>
              <a:rPr lang="es-ES" sz="1300" dirty="0">
                <a:solidFill>
                  <a:schemeClr val="bg2">
                    <a:lumMod val="50000"/>
                  </a:schemeClr>
                </a:solidFill>
                <a:latin typeface="Calibri" panose="020F0502020204030204" pitchFamily="34" charset="0"/>
                <a:cs typeface="Calibri" panose="020F0502020204030204" pitchFamily="34" charset="0"/>
              </a:rPr>
              <a:t>="3" </a:t>
            </a:r>
            <a:r>
              <a:rPr lang="es-ES" sz="1300" dirty="0" err="1">
                <a:solidFill>
                  <a:schemeClr val="bg2">
                    <a:lumMod val="50000"/>
                  </a:schemeClr>
                </a:solidFill>
                <a:latin typeface="Calibri" panose="020F0502020204030204" pitchFamily="34" charset="0"/>
                <a:cs typeface="Calibri" panose="020F0502020204030204" pitchFamily="34" charset="0"/>
              </a:rPr>
              <a:t>maxlength</a:t>
            </a:r>
            <a:r>
              <a:rPr lang="es-ES" sz="1300" dirty="0">
                <a:solidFill>
                  <a:schemeClr val="bg2">
                    <a:lumMod val="50000"/>
                  </a:schemeClr>
                </a:solidFill>
                <a:latin typeface="Calibri" panose="020F0502020204030204" pitchFamily="34" charset="0"/>
                <a:cs typeface="Calibri" panose="020F0502020204030204" pitchFamily="34" charset="0"/>
              </a:rPr>
              <a:t>="2" /&gt;&lt;p/&gt;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Nivel de inglés:</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="radio"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radIngles</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value</a:t>
            </a:r>
            <a:r>
              <a:rPr lang="es-ES" sz="1300" dirty="0">
                <a:solidFill>
                  <a:schemeClr val="bg2">
                    <a:lumMod val="50000"/>
                  </a:schemeClr>
                </a:solidFill>
                <a:latin typeface="Calibri" panose="020F0502020204030204" pitchFamily="34" charset="0"/>
                <a:cs typeface="Calibri" panose="020F0502020204030204" pitchFamily="34" charset="0"/>
              </a:rPr>
              <a:t>="BAJO" /&gt; Bajo</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="radio"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radIngles</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value</a:t>
            </a:r>
            <a:r>
              <a:rPr lang="es-ES" sz="1300" dirty="0">
                <a:solidFill>
                  <a:schemeClr val="bg2">
                    <a:lumMod val="50000"/>
                  </a:schemeClr>
                </a:solidFill>
                <a:latin typeface="Calibri" panose="020F0502020204030204" pitchFamily="34" charset="0"/>
                <a:cs typeface="Calibri" panose="020F0502020204030204" pitchFamily="34" charset="0"/>
              </a:rPr>
              <a:t>="MEDIO" /&gt; Medio</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="radio"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radIngles</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value</a:t>
            </a:r>
            <a:r>
              <a:rPr lang="es-ES" sz="1300" dirty="0">
                <a:solidFill>
                  <a:schemeClr val="bg2">
                    <a:lumMod val="50000"/>
                  </a:schemeClr>
                </a:solidFill>
                <a:latin typeface="Calibri" panose="020F0502020204030204" pitchFamily="34" charset="0"/>
                <a:cs typeface="Calibri" panose="020F0502020204030204" pitchFamily="34" charset="0"/>
              </a:rPr>
              <a:t>="ALTO" /&gt; Alto&lt;p/&gt;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checkbox</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chkCoche</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value</a:t>
            </a:r>
            <a:r>
              <a:rPr lang="es-ES" sz="1300" dirty="0">
                <a:solidFill>
                  <a:schemeClr val="bg2">
                    <a:lumMod val="50000"/>
                  </a:schemeClr>
                </a:solidFill>
                <a:latin typeface="Calibri" panose="020F0502020204030204" pitchFamily="34" charset="0"/>
                <a:cs typeface="Calibri" panose="020F0502020204030204" pitchFamily="34" charset="0"/>
              </a:rPr>
              <a:t>="1" /&gt; ¿Coche?&lt;p/&gt;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&lt;input </a:t>
            </a:r>
            <a:r>
              <a:rPr lang="es-ES" sz="1300" dirty="0" err="1">
                <a:solidFill>
                  <a:schemeClr val="bg2">
                    <a:lumMod val="50000"/>
                  </a:schemeClr>
                </a:solidFill>
                <a:latin typeface="Calibri" panose="020F0502020204030204" pitchFamily="34" charset="0"/>
                <a:cs typeface="Calibri" panose="020F0502020204030204" pitchFamily="34" charset="0"/>
              </a:rPr>
              <a:t>type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submit</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name</a:t>
            </a:r>
            <a:r>
              <a:rPr lang="es-ES" sz="1300" dirty="0">
                <a:solidFill>
                  <a:schemeClr val="bg2">
                    <a:lumMod val="50000"/>
                  </a:schemeClr>
                </a:solidFill>
                <a:latin typeface="Calibri" panose="020F0502020204030204" pitchFamily="34" charset="0"/>
                <a:cs typeface="Calibri" panose="020F0502020204030204" pitchFamily="34" charset="0"/>
              </a:rPr>
              <a:t>="</a:t>
            </a:r>
            <a:r>
              <a:rPr lang="es-ES" sz="1300" dirty="0" err="1">
                <a:solidFill>
                  <a:schemeClr val="bg2">
                    <a:lumMod val="50000"/>
                  </a:schemeClr>
                </a:solidFill>
                <a:latin typeface="Calibri" panose="020F0502020204030204" pitchFamily="34" charset="0"/>
                <a:cs typeface="Calibri" panose="020F0502020204030204" pitchFamily="34" charset="0"/>
              </a:rPr>
              <a:t>btnEnviar</a:t>
            </a:r>
            <a:r>
              <a:rPr lang="es-ES" sz="1300" dirty="0">
                <a:solidFill>
                  <a:schemeClr val="bg2">
                    <a:lumMod val="50000"/>
                  </a:schemeClr>
                </a:solidFill>
                <a:latin typeface="Calibri" panose="020F0502020204030204" pitchFamily="34" charset="0"/>
                <a:cs typeface="Calibri" panose="020F0502020204030204" pitchFamily="34" charset="0"/>
              </a:rPr>
              <a:t>" </a:t>
            </a:r>
            <a:r>
              <a:rPr lang="es-ES" sz="1300" dirty="0" err="1">
                <a:solidFill>
                  <a:schemeClr val="bg2">
                    <a:lumMod val="50000"/>
                  </a:schemeClr>
                </a:solidFill>
                <a:latin typeface="Calibri" panose="020F0502020204030204" pitchFamily="34" charset="0"/>
                <a:cs typeface="Calibri" panose="020F0502020204030204" pitchFamily="34" charset="0"/>
              </a:rPr>
              <a:t>value</a:t>
            </a:r>
            <a:r>
              <a:rPr lang="es-ES" sz="1300" dirty="0">
                <a:solidFill>
                  <a:schemeClr val="bg2">
                    <a:lumMod val="50000"/>
                  </a:schemeClr>
                </a:solidFill>
                <a:latin typeface="Calibri" panose="020F0502020204030204" pitchFamily="34" charset="0"/>
                <a:cs typeface="Calibri" panose="020F0502020204030204" pitchFamily="34" charset="0"/>
              </a:rPr>
              <a:t>="Enviar Formulario" /&gt;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form</a:t>
            </a:r>
            <a:r>
              <a:rPr lang="es-ES" sz="1300" dirty="0">
                <a:solidFill>
                  <a:schemeClr val="bg2">
                    <a:lumMod val="50000"/>
                  </a:schemeClr>
                </a:solidFill>
                <a:latin typeface="Calibri" panose="020F0502020204030204" pitchFamily="34" charset="0"/>
                <a:cs typeface="Calibri" panose="020F0502020204030204" pitchFamily="34" charset="0"/>
              </a:rPr>
              <a:t>&gt;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body</a:t>
            </a:r>
            <a:r>
              <a:rPr lang="es-ES" sz="1300" dirty="0">
                <a:solidFill>
                  <a:schemeClr val="bg2">
                    <a:lumMod val="50000"/>
                  </a:schemeClr>
                </a:solidFill>
                <a:latin typeface="Calibri" panose="020F0502020204030204" pitchFamily="34" charset="0"/>
                <a:cs typeface="Calibri" panose="020F0502020204030204" pitchFamily="34" charset="0"/>
              </a:rPr>
              <a:t>&gt;</a:t>
            </a:r>
          </a:p>
          <a:p>
            <a:pPr marL="114300" indent="0">
              <a:buNone/>
            </a:pPr>
            <a:r>
              <a:rPr lang="es-ES" sz="1300" dirty="0">
                <a:solidFill>
                  <a:schemeClr val="bg2">
                    <a:lumMod val="50000"/>
                  </a:schemeClr>
                </a:solidFill>
                <a:latin typeface="Calibri" panose="020F0502020204030204" pitchFamily="34" charset="0"/>
                <a:cs typeface="Calibri" panose="020F0502020204030204" pitchFamily="34" charset="0"/>
              </a:rPr>
              <a:t>    &lt;/</a:t>
            </a:r>
            <a:r>
              <a:rPr lang="es-ES" sz="1300" dirty="0" err="1">
                <a:solidFill>
                  <a:schemeClr val="bg2">
                    <a:lumMod val="50000"/>
                  </a:schemeClr>
                </a:solidFill>
                <a:latin typeface="Calibri" panose="020F0502020204030204" pitchFamily="34" charset="0"/>
                <a:cs typeface="Calibri" panose="020F0502020204030204" pitchFamily="34" charset="0"/>
              </a:rPr>
              <a:t>html</a:t>
            </a:r>
            <a:r>
              <a:rPr lang="es-ES" sz="1300" dirty="0">
                <a:solidFill>
                  <a:schemeClr val="bg2">
                    <a:lumMod val="50000"/>
                  </a:schemeClr>
                </a:solidFill>
                <a:latin typeface="Calibri" panose="020F0502020204030204" pitchFamily="34" charset="0"/>
                <a:cs typeface="Calibri" panose="020F0502020204030204" pitchFamily="34" charset="0"/>
              </a:rPr>
              <a:t>&gt;</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57</a:t>
            </a:fld>
            <a:endParaRPr lang="es-ES" dirty="0"/>
          </a:p>
        </p:txBody>
      </p:sp>
    </p:spTree>
    <p:extLst>
      <p:ext uri="{BB962C8B-B14F-4D97-AF65-F5344CB8AC3E}">
        <p14:creationId xmlns:p14="http://schemas.microsoft.com/office/powerpoint/2010/main" val="671866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endParaRPr lang="es-ES" sz="16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58</a:t>
            </a:fld>
            <a:endParaRPr lang="es-ES" dirty="0"/>
          </a:p>
        </p:txBody>
      </p:sp>
      <p:pic>
        <p:nvPicPr>
          <p:cNvPr id="6" name="Imagen 5" descr="Interfaz de usuario gráfica, Texto, Aplicación&#10;&#10;Descripción generada automáticamente">
            <a:extLst>
              <a:ext uri="{FF2B5EF4-FFF2-40B4-BE49-F238E27FC236}">
                <a16:creationId xmlns:a16="http://schemas.microsoft.com/office/drawing/2014/main" id="{6B924F1E-1EF6-1B12-2528-E1F82AD7186B}"/>
              </a:ext>
            </a:extLst>
          </p:cNvPr>
          <p:cNvPicPr>
            <a:picLocks noChangeAspect="1"/>
          </p:cNvPicPr>
          <p:nvPr/>
        </p:nvPicPr>
        <p:blipFill>
          <a:blip r:embed="rId2"/>
          <a:stretch>
            <a:fillRect/>
          </a:stretch>
        </p:blipFill>
        <p:spPr>
          <a:xfrm>
            <a:off x="1403648" y="411510"/>
            <a:ext cx="4191000" cy="1114425"/>
          </a:xfrm>
          <a:prstGeom prst="rect">
            <a:avLst/>
          </a:prstGeom>
        </p:spPr>
      </p:pic>
      <p:pic>
        <p:nvPicPr>
          <p:cNvPr id="8" name="Imagen 7" descr="Interfaz de usuario gráfica, Texto, Aplicación, Correo electrónico&#10;&#10;Descripción generada automáticamente">
            <a:extLst>
              <a:ext uri="{FF2B5EF4-FFF2-40B4-BE49-F238E27FC236}">
                <a16:creationId xmlns:a16="http://schemas.microsoft.com/office/drawing/2014/main" id="{4D8F6127-679B-9FE3-73DD-DA9591A1F624}"/>
              </a:ext>
            </a:extLst>
          </p:cNvPr>
          <p:cNvPicPr>
            <a:picLocks noChangeAspect="1"/>
          </p:cNvPicPr>
          <p:nvPr/>
        </p:nvPicPr>
        <p:blipFill>
          <a:blip r:embed="rId3"/>
          <a:stretch>
            <a:fillRect/>
          </a:stretch>
        </p:blipFill>
        <p:spPr>
          <a:xfrm>
            <a:off x="1115616" y="2407117"/>
            <a:ext cx="6772275" cy="1762125"/>
          </a:xfrm>
          <a:prstGeom prst="rect">
            <a:avLst/>
          </a:prstGeom>
        </p:spPr>
      </p:pic>
    </p:spTree>
    <p:extLst>
      <p:ext uri="{BB962C8B-B14F-4D97-AF65-F5344CB8AC3E}">
        <p14:creationId xmlns:p14="http://schemas.microsoft.com/office/powerpoint/2010/main" val="1178528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r>
              <a:rPr lang="es-ES" sz="1600" dirty="0"/>
              <a:t>En esta tarea vamos a ver como podemos utilizar la información de error que manda </a:t>
            </a:r>
            <a:r>
              <a:rPr lang="es-ES" sz="1600" b="1" dirty="0" err="1"/>
              <a:t>receptor.php</a:t>
            </a:r>
            <a:r>
              <a:rPr lang="es-ES" sz="1600" dirty="0"/>
              <a:t> (</a:t>
            </a:r>
            <a:r>
              <a:rPr lang="es-ES" sz="1600" dirty="0" err="1"/>
              <a:t>errorNombre</a:t>
            </a:r>
            <a:r>
              <a:rPr lang="es-ES" sz="1600" dirty="0"/>
              <a:t>, </a:t>
            </a:r>
            <a:r>
              <a:rPr lang="es-ES" sz="1600" dirty="0" err="1"/>
              <a:t>errorEmail</a:t>
            </a:r>
            <a:r>
              <a:rPr lang="es-ES" sz="1600" dirty="0"/>
              <a:t>, </a:t>
            </a:r>
            <a:r>
              <a:rPr lang="es-ES" sz="1600" dirty="0" err="1"/>
              <a:t>errorMensaje</a:t>
            </a:r>
            <a:r>
              <a:rPr lang="es-ES" sz="1600" dirty="0"/>
              <a:t>) para mostrar mensajes de error en el formulario. Esto se visualiza mejor con un ejemplo:</a:t>
            </a:r>
            <a:br>
              <a:rPr lang="es-ES" sz="1600" dirty="0"/>
            </a:br>
            <a:br>
              <a:rPr lang="es-ES" sz="1600" dirty="0"/>
            </a:br>
            <a:r>
              <a:rPr lang="es-ES" sz="1600" dirty="0"/>
              <a:t>Vamos a utilizar la información del nombre:</a:t>
            </a:r>
            <a:endParaRPr lang="es-ES" sz="20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59</a:t>
            </a:fld>
            <a:endParaRPr lang="es-ES" dirty="0"/>
          </a:p>
        </p:txBody>
      </p:sp>
    </p:spTree>
    <p:extLst>
      <p:ext uri="{BB962C8B-B14F-4D97-AF65-F5344CB8AC3E}">
        <p14:creationId xmlns:p14="http://schemas.microsoft.com/office/powerpoint/2010/main" val="283869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95536" y="483518"/>
            <a:ext cx="8568952" cy="3552300"/>
          </a:xfrm>
        </p:spPr>
        <p:txBody>
          <a:bodyPr/>
          <a:lstStyle/>
          <a:p>
            <a:pPr marL="114300" indent="0">
              <a:buNone/>
            </a:pPr>
            <a:r>
              <a:rPr lang="es-ES" sz="1600" dirty="0">
                <a:latin typeface="Calibri" panose="020F0502020204030204" pitchFamily="34" charset="0"/>
                <a:cs typeface="Calibri" panose="020F0502020204030204" pitchFamily="34" charset="0"/>
              </a:rPr>
              <a:t>La etiqueta que delimita un formulario es la etiqueta &lt;</a:t>
            </a:r>
            <a:r>
              <a:rPr lang="es-ES" sz="1600" dirty="0" err="1">
                <a:latin typeface="Calibri" panose="020F0502020204030204" pitchFamily="34" charset="0"/>
                <a:cs typeface="Calibri" panose="020F0502020204030204" pitchFamily="34" charset="0"/>
              </a:rPr>
              <a:t>form</a:t>
            </a:r>
            <a:r>
              <a:rPr lang="es-ES" sz="1600" dirty="0">
                <a:latin typeface="Calibri" panose="020F0502020204030204" pitchFamily="34" charset="0"/>
                <a:cs typeface="Calibri" panose="020F0502020204030204" pitchFamily="34" charset="0"/>
              </a:rPr>
              <a:t>&gt; ...&lt;/</a:t>
            </a:r>
            <a:r>
              <a:rPr lang="es-ES" sz="1600" dirty="0" err="1">
                <a:latin typeface="Calibri" panose="020F0502020204030204" pitchFamily="34" charset="0"/>
                <a:cs typeface="Calibri" panose="020F0502020204030204" pitchFamily="34" charset="0"/>
              </a:rPr>
              <a:t>form</a:t>
            </a:r>
            <a:r>
              <a:rPr lang="es-ES" sz="1600" dirty="0">
                <a:latin typeface="Calibri" panose="020F0502020204030204" pitchFamily="34" charset="0"/>
                <a:cs typeface="Calibri" panose="020F0502020204030204" pitchFamily="34" charset="0"/>
              </a:rPr>
              <a:t>&gt;. Los atributos más importantes de la etiqueta &lt;</a:t>
            </a:r>
            <a:r>
              <a:rPr lang="es-ES" sz="1600" dirty="0" err="1">
                <a:latin typeface="Calibri" panose="020F0502020204030204" pitchFamily="34" charset="0"/>
                <a:cs typeface="Calibri" panose="020F0502020204030204" pitchFamily="34" charset="0"/>
              </a:rPr>
              <a:t>form</a:t>
            </a:r>
            <a:r>
              <a:rPr lang="es-ES" sz="1600" dirty="0">
                <a:latin typeface="Calibri" panose="020F0502020204030204" pitchFamily="34" charset="0"/>
                <a:cs typeface="Calibri" panose="020F0502020204030204" pitchFamily="34" charset="0"/>
              </a:rPr>
              <a:t>&gt; son:</a:t>
            </a:r>
          </a:p>
          <a:p>
            <a:pPr marL="114300" indent="0">
              <a:buNone/>
            </a:pPr>
            <a:endParaRPr lang="es-ES" sz="1600" dirty="0">
              <a:latin typeface="Calibri" panose="020F0502020204030204" pitchFamily="34" charset="0"/>
              <a:cs typeface="Calibri" panose="020F0502020204030204" pitchFamily="34" charset="0"/>
            </a:endParaRPr>
          </a:p>
          <a:p>
            <a:pPr marL="114300" indent="0">
              <a:buNone/>
            </a:pPr>
            <a:r>
              <a:rPr lang="es-ES" sz="1600" dirty="0" err="1">
                <a:latin typeface="Calibri" panose="020F0502020204030204" pitchFamily="34" charset="0"/>
                <a:cs typeface="Calibri" panose="020F0502020204030204" pitchFamily="34" charset="0"/>
              </a:rPr>
              <a:t>action</a:t>
            </a:r>
            <a:r>
              <a:rPr lang="es-ES" sz="1600" dirty="0">
                <a:latin typeface="Calibri" panose="020F0502020204030204" pitchFamily="34" charset="0"/>
                <a:cs typeface="Calibri" panose="020F0502020204030204" pitchFamily="34" charset="0"/>
              </a:rPr>
              <a:t>: contiene el nombre del agente que procesará los datos remitidos al servidor (por ejemplo, un script de PHP)</a:t>
            </a:r>
          </a:p>
          <a:p>
            <a:pPr marL="114300" indent="0">
              <a:buNone/>
            </a:pPr>
            <a:r>
              <a:rPr lang="es-ES" sz="1600" dirty="0" err="1">
                <a:latin typeface="Calibri" panose="020F0502020204030204" pitchFamily="34" charset="0"/>
                <a:cs typeface="Calibri" panose="020F0502020204030204" pitchFamily="34" charset="0"/>
              </a:rPr>
              <a:t>method</a:t>
            </a:r>
            <a:r>
              <a:rPr lang="es-ES" sz="1600" dirty="0">
                <a:latin typeface="Calibri" panose="020F0502020204030204" pitchFamily="34" charset="0"/>
                <a:cs typeface="Calibri" panose="020F0502020204030204" pitchFamily="34" charset="0"/>
              </a:rPr>
              <a:t>: define la manera de enviar los datos al servidor. Los valores posibles son:</a:t>
            </a:r>
          </a:p>
          <a:p>
            <a:pPr marL="114300" indent="0">
              <a:buNone/>
            </a:pPr>
            <a:r>
              <a:rPr lang="es-ES" sz="1600" dirty="0" err="1">
                <a:latin typeface="Calibri" panose="020F0502020204030204" pitchFamily="34" charset="0"/>
                <a:cs typeface="Calibri" panose="020F0502020204030204" pitchFamily="34" charset="0"/>
              </a:rPr>
              <a:t>get</a:t>
            </a:r>
            <a:r>
              <a:rPr lang="es-ES" sz="1600" dirty="0">
                <a:latin typeface="Calibri" panose="020F0502020204030204" pitchFamily="34" charset="0"/>
                <a:cs typeface="Calibri" panose="020F0502020204030204" pitchFamily="34" charset="0"/>
              </a:rPr>
              <a:t>: los valores enviados se añaden a la dirección indicada en el atributo </a:t>
            </a:r>
            <a:r>
              <a:rPr lang="es-ES" sz="1600" dirty="0" err="1">
                <a:latin typeface="Calibri" panose="020F0502020204030204" pitchFamily="34" charset="0"/>
                <a:cs typeface="Calibri" panose="020F0502020204030204" pitchFamily="34" charset="0"/>
              </a:rPr>
              <a:t>action</a:t>
            </a:r>
            <a:endParaRPr lang="es-ES" sz="1600" dirty="0">
              <a:latin typeface="Calibri" panose="020F0502020204030204" pitchFamily="34" charset="0"/>
              <a:cs typeface="Calibri" panose="020F0502020204030204" pitchFamily="34" charset="0"/>
            </a:endParaRPr>
          </a:p>
          <a:p>
            <a:pPr marL="114300" indent="0">
              <a:buNone/>
            </a:pPr>
            <a:r>
              <a:rPr lang="es-ES" sz="1600" dirty="0">
                <a:latin typeface="Calibri" panose="020F0502020204030204" pitchFamily="34" charset="0"/>
                <a:cs typeface="Calibri" panose="020F0502020204030204" pitchFamily="34" charset="0"/>
              </a:rPr>
              <a:t>post: los valores se envían de forma separada</a:t>
            </a:r>
          </a:p>
          <a:p>
            <a:pPr marL="114300" indent="0">
              <a:buNone/>
            </a:pPr>
            <a:r>
              <a:rPr lang="es-ES" sz="1600" dirty="0">
                <a:latin typeface="Calibri" panose="020F0502020204030204" pitchFamily="34" charset="0"/>
                <a:cs typeface="Calibri" panose="020F0502020204030204" pitchFamily="34" charset="0"/>
              </a:rPr>
              <a:t>Si el atributo </a:t>
            </a:r>
            <a:r>
              <a:rPr lang="es-ES" sz="1600" dirty="0" err="1">
                <a:latin typeface="Calibri" panose="020F0502020204030204" pitchFamily="34" charset="0"/>
                <a:cs typeface="Calibri" panose="020F0502020204030204" pitchFamily="34" charset="0"/>
              </a:rPr>
              <a:t>method</a:t>
            </a:r>
            <a:r>
              <a:rPr lang="es-ES" sz="1600" dirty="0">
                <a:latin typeface="Calibri" panose="020F0502020204030204" pitchFamily="34" charset="0"/>
                <a:cs typeface="Calibri" panose="020F0502020204030204" pitchFamily="34" charset="0"/>
              </a:rPr>
              <a:t> no está establecido, el formulario se comporta como si el valor fuera </a:t>
            </a:r>
            <a:r>
              <a:rPr lang="es-ES" sz="1600" dirty="0" err="1">
                <a:latin typeface="Calibri" panose="020F0502020204030204" pitchFamily="34" charset="0"/>
                <a:cs typeface="Calibri" panose="020F0502020204030204" pitchFamily="34" charset="0"/>
              </a:rPr>
              <a:t>get</a:t>
            </a:r>
            <a:r>
              <a:rPr lang="es-ES" sz="1600" dirty="0">
                <a:latin typeface="Calibri" panose="020F0502020204030204" pitchFamily="34" charset="0"/>
                <a:cs typeface="Calibri" panose="020F0502020204030204" pitchFamily="34" charset="0"/>
              </a:rPr>
              <a:t>.</a:t>
            </a:r>
            <a:endParaRPr lang="es-ES" sz="16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a:t>
            </a:fld>
            <a:endParaRPr lang="es-ES" dirty="0"/>
          </a:p>
        </p:txBody>
      </p:sp>
    </p:spTree>
    <p:extLst>
      <p:ext uri="{BB962C8B-B14F-4D97-AF65-F5344CB8AC3E}">
        <p14:creationId xmlns:p14="http://schemas.microsoft.com/office/powerpoint/2010/main" val="2187032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60</a:t>
            </a:fld>
            <a:endParaRPr lang="es-ES" dirty="0"/>
          </a:p>
        </p:txBody>
      </p:sp>
      <p:sp>
        <p:nvSpPr>
          <p:cNvPr id="8" name="Rectangle 1">
            <a:extLst>
              <a:ext uri="{FF2B5EF4-FFF2-40B4-BE49-F238E27FC236}">
                <a16:creationId xmlns:a16="http://schemas.microsoft.com/office/drawing/2014/main" id="{6B7B413A-8D8E-4821-411E-FC7C1AA6DBCA}"/>
              </a:ext>
            </a:extLst>
          </p:cNvPr>
          <p:cNvSpPr>
            <a:spLocks noGrp="1" noChangeArrowheads="1"/>
          </p:cNvSpPr>
          <p:nvPr>
            <p:ph type="body" idx="1"/>
          </p:nvPr>
        </p:nvSpPr>
        <p:spPr bwMode="auto">
          <a:xfrm>
            <a:off x="267738" y="-12099"/>
            <a:ext cx="853535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0" i="0" u="none" strike="noStrike" cap="none" normalizeH="0" baseline="0" dirty="0">
                <a:ln>
                  <a:noFill/>
                </a:ln>
                <a:solidFill>
                  <a:schemeClr val="tx1"/>
                </a:solidFill>
                <a:effectLst/>
                <a:latin typeface="Arial Unicode MS"/>
              </a:rPr>
              <a:t>&lt;?</a:t>
            </a:r>
            <a:r>
              <a:rPr kumimoji="0" lang="es-ES" altLang="es-ES" sz="1300" b="0" i="0" u="none" strike="noStrike" cap="none" normalizeH="0" baseline="0" dirty="0" err="1">
                <a:ln>
                  <a:noFill/>
                </a:ln>
                <a:solidFill>
                  <a:schemeClr val="tx1"/>
                </a:solidFill>
                <a:effectLst/>
                <a:latin typeface="Arial Unicode MS"/>
              </a:rPr>
              <a:t>php</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/*Este código sirve para asegurarnos de que no vamos a utilizar las variables si no tienen valor (como cuando abres la página directamente). Si utilizamos las variables $_GET["variable"] directamente PHP enviará un </a:t>
            </a:r>
            <a:r>
              <a:rPr kumimoji="0" lang="es-ES" altLang="es-ES" sz="1300" b="0" i="0" u="none" strike="noStrike" cap="none" normalizeH="0" baseline="0" dirty="0" err="1">
                <a:ln>
                  <a:noFill/>
                </a:ln>
                <a:solidFill>
                  <a:schemeClr val="tx1"/>
                </a:solidFill>
                <a:effectLst/>
                <a:latin typeface="Arial Unicode MS"/>
              </a:rPr>
              <a:t>Notice</a:t>
            </a:r>
            <a:r>
              <a:rPr kumimoji="0" lang="es-ES" altLang="es-ES" sz="1300" b="0" i="0" u="none" strike="noStrike" cap="none" normalizeH="0" baseline="0" dirty="0">
                <a:ln>
                  <a:noFill/>
                </a:ln>
                <a:solidFill>
                  <a:schemeClr val="tx1"/>
                </a:solidFill>
                <a:effectLst/>
                <a:latin typeface="Arial Unicode MS"/>
              </a:rPr>
              <a:t> cuando abras la página.</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a:t>
            </a:r>
            <a:br>
              <a:rPr kumimoji="0" lang="es-ES" altLang="es-ES" sz="1300" b="0" i="0" u="none" strike="noStrike" cap="none" normalizeH="0" baseline="0" dirty="0">
                <a:ln>
                  <a:noFill/>
                </a:ln>
                <a:solidFill>
                  <a:schemeClr val="tx1"/>
                </a:solidFill>
                <a:effectLst/>
                <a:latin typeface="Arial Unicode MS"/>
              </a:rPr>
            </a:b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if</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isset</a:t>
            </a:r>
            <a:r>
              <a:rPr kumimoji="0" lang="es-ES" altLang="es-ES" sz="1300" b="0" i="0" u="none" strike="noStrike" cap="none" normalizeH="0" baseline="0" dirty="0">
                <a:ln>
                  <a:noFill/>
                </a:ln>
                <a:solidFill>
                  <a:schemeClr val="tx1"/>
                </a:solidFill>
                <a:effectLst/>
                <a:latin typeface="Arial Unicode MS"/>
              </a:rPr>
              <a:t>($_GET["nombre"]) == true)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$nombre = $_GET["nombre"];</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else</a:t>
            </a: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$nombre =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if</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isset</a:t>
            </a:r>
            <a:r>
              <a:rPr kumimoji="0" lang="es-ES" altLang="es-ES" sz="1300" b="0" i="0" u="none" strike="noStrike" cap="none" normalizeH="0" baseline="0" dirty="0">
                <a:ln>
                  <a:noFill/>
                </a:ln>
                <a:solidFill>
                  <a:schemeClr val="tx1"/>
                </a:solidFill>
                <a:effectLst/>
                <a:latin typeface="Arial Unicode MS"/>
              </a:rPr>
              <a:t>($_GET["</a:t>
            </a:r>
            <a:r>
              <a:rPr kumimoji="0" lang="es-ES" altLang="es-ES" sz="1300" b="0" i="0" u="none" strike="noStrike" cap="none" normalizeH="0" baseline="0" dirty="0" err="1">
                <a:ln>
                  <a:noFill/>
                </a:ln>
                <a:solidFill>
                  <a:schemeClr val="tx1"/>
                </a:solidFill>
                <a:effectLst/>
                <a:latin typeface="Arial Unicode MS"/>
              </a:rPr>
              <a:t>errorNombre</a:t>
            </a:r>
            <a:r>
              <a:rPr kumimoji="0" lang="es-ES" altLang="es-ES" sz="1300" b="0" i="0" u="none" strike="noStrike" cap="none" normalizeH="0" baseline="0" dirty="0">
                <a:ln>
                  <a:noFill/>
                </a:ln>
                <a:solidFill>
                  <a:schemeClr val="tx1"/>
                </a:solidFill>
                <a:effectLst/>
                <a:latin typeface="Arial Unicode MS"/>
              </a:rPr>
              <a:t>"]) == true)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errorNombre</a:t>
            </a:r>
            <a:r>
              <a:rPr kumimoji="0" lang="es-ES" altLang="es-ES" sz="1300" b="0" i="0" u="none" strike="noStrike" cap="none" normalizeH="0" baseline="0" dirty="0">
                <a:ln>
                  <a:noFill/>
                </a:ln>
                <a:solidFill>
                  <a:schemeClr val="tx1"/>
                </a:solidFill>
                <a:effectLst/>
                <a:latin typeface="Arial Unicode MS"/>
              </a:rPr>
              <a:t> = $_GET["</a:t>
            </a:r>
            <a:r>
              <a:rPr kumimoji="0" lang="es-ES" altLang="es-ES" sz="1300" b="0" i="0" u="none" strike="noStrike" cap="none" normalizeH="0" baseline="0" dirty="0" err="1">
                <a:ln>
                  <a:noFill/>
                </a:ln>
                <a:solidFill>
                  <a:schemeClr val="tx1"/>
                </a:solidFill>
                <a:effectLst/>
                <a:latin typeface="Arial Unicode MS"/>
              </a:rPr>
              <a:t>errorNombre</a:t>
            </a:r>
            <a:r>
              <a:rPr kumimoji="0" lang="es-ES" altLang="es-ES" sz="1300" b="0" i="0" u="none" strike="noStrike" cap="none" normalizeH="0" baseline="0" dirty="0">
                <a:ln>
                  <a:noFill/>
                </a:ln>
                <a:solidFill>
                  <a:schemeClr val="tx1"/>
                </a:solidFill>
                <a:effectLst/>
                <a:latin typeface="Arial Unicode MS"/>
              </a:rPr>
              <a: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else</a:t>
            </a: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errorNombre</a:t>
            </a:r>
            <a:r>
              <a:rPr kumimoji="0" lang="es-ES" altLang="es-ES" sz="1300" b="0" i="0" u="none" strike="noStrike" cap="none" normalizeH="0" baseline="0" dirty="0">
                <a:ln>
                  <a:noFill/>
                </a:ln>
                <a:solidFill>
                  <a:schemeClr val="tx1"/>
                </a:solidFill>
                <a:effectLst/>
                <a:latin typeface="Arial Unicode MS"/>
              </a:rPr>
              <a:t> = 0;</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&lt;</a:t>
            </a:r>
            <a:r>
              <a:rPr kumimoji="0" lang="es-ES" altLang="es-ES" sz="1300" b="0" i="0" u="none" strike="noStrike" cap="none" normalizeH="0" baseline="0" dirty="0" err="1">
                <a:ln>
                  <a:noFill/>
                </a:ln>
                <a:solidFill>
                  <a:schemeClr val="tx1"/>
                </a:solidFill>
                <a:effectLst/>
                <a:latin typeface="Arial Unicode MS"/>
              </a:rPr>
              <a:t>html</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&lt;</a:t>
            </a:r>
            <a:r>
              <a:rPr kumimoji="0" lang="es-ES" altLang="es-ES" sz="1300" b="0" i="0" u="none" strike="noStrike" cap="none" normalizeH="0" baseline="0" dirty="0" err="1">
                <a:ln>
                  <a:noFill/>
                </a:ln>
                <a:solidFill>
                  <a:schemeClr val="tx1"/>
                </a:solidFill>
                <a:effectLst/>
                <a:latin typeface="Arial Unicode MS"/>
              </a:rPr>
              <a:t>body</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&lt;</a:t>
            </a:r>
            <a:r>
              <a:rPr kumimoji="0" lang="es-ES" altLang="es-ES" sz="1300" b="0" i="0" u="none" strike="noStrike" cap="none" normalizeH="0" baseline="0" dirty="0" err="1">
                <a:ln>
                  <a:noFill/>
                </a:ln>
                <a:solidFill>
                  <a:schemeClr val="tx1"/>
                </a:solidFill>
                <a:effectLst/>
                <a:latin typeface="Arial Unicode MS"/>
              </a:rPr>
              <a:t>form</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action</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receptor.php</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method</a:t>
            </a:r>
            <a:r>
              <a:rPr kumimoji="0" lang="es-ES" altLang="es-ES" sz="1300" b="0" i="0" u="none" strike="noStrike" cap="none" normalizeH="0" baseline="0" dirty="0">
                <a:ln>
                  <a:noFill/>
                </a:ln>
                <a:solidFill>
                  <a:schemeClr val="tx1"/>
                </a:solidFill>
                <a:effectLst/>
                <a:latin typeface="Arial Unicode MS"/>
              </a:rPr>
              <a:t> = "post"&gt;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&lt;?</a:t>
            </a:r>
            <a:r>
              <a:rPr kumimoji="0" lang="es-ES" altLang="es-ES" sz="1300" b="0" i="0" u="none" strike="noStrike" cap="none" normalizeH="0" baseline="0" dirty="0" err="1">
                <a:ln>
                  <a:noFill/>
                </a:ln>
                <a:solidFill>
                  <a:schemeClr val="tx1"/>
                </a:solidFill>
                <a:effectLst/>
                <a:latin typeface="Arial Unicode MS"/>
              </a:rPr>
              <a:t>php</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if</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errorNombre</a:t>
            </a:r>
            <a:r>
              <a:rPr kumimoji="0" lang="es-ES" altLang="es-ES" sz="1300" b="0" i="0" u="none" strike="noStrike" cap="none" normalizeH="0" baseline="0" dirty="0">
                <a:ln>
                  <a:noFill/>
                </a:ln>
                <a:solidFill>
                  <a:schemeClr val="tx1"/>
                </a:solidFill>
                <a:effectLst/>
                <a:latin typeface="Arial Unicode MS"/>
              </a:rPr>
              <a:t> == 1)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echo 'Nombre: &lt;input </a:t>
            </a:r>
            <a:r>
              <a:rPr kumimoji="0" lang="es-ES" altLang="es-ES" sz="1300" b="0" i="0" u="none" strike="noStrike" cap="none" normalizeH="0" baseline="0" dirty="0" err="1">
                <a:ln>
                  <a:noFill/>
                </a:ln>
                <a:solidFill>
                  <a:schemeClr val="tx1"/>
                </a:solidFill>
                <a:effectLst/>
                <a:latin typeface="Arial Unicode MS"/>
              </a:rPr>
              <a:t>type</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text</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name</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varNombre</a:t>
            </a:r>
            <a:r>
              <a:rPr kumimoji="0" lang="es-ES" altLang="es-ES" sz="1300" b="0" i="0" u="none" strike="noStrike" cap="none" normalizeH="0" baseline="0" dirty="0">
                <a:ln>
                  <a:noFill/>
                </a:ln>
                <a:solidFill>
                  <a:schemeClr val="tx1"/>
                </a:solidFill>
                <a:effectLst/>
                <a:latin typeface="Arial Unicode MS"/>
              </a:rPr>
              <a:t>" /&gt;    &lt;</a:t>
            </a:r>
            <a:r>
              <a:rPr kumimoji="0" lang="es-ES" altLang="es-ES" sz="1300" b="0" i="0" u="none" strike="noStrike" cap="none" normalizeH="0" baseline="0" dirty="0" err="1">
                <a:ln>
                  <a:noFill/>
                </a:ln>
                <a:solidFill>
                  <a:schemeClr val="tx1"/>
                </a:solidFill>
                <a:effectLst/>
                <a:latin typeface="Arial Unicode MS"/>
              </a:rPr>
              <a:t>span</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style</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color:red</a:t>
            </a:r>
            <a:r>
              <a:rPr kumimoji="0" lang="es-ES" altLang="es-ES" sz="1300" b="0" i="0" u="none" strike="noStrike" cap="none" normalizeH="0" baseline="0" dirty="0">
                <a:ln>
                  <a:noFill/>
                </a:ln>
                <a:solidFill>
                  <a:schemeClr val="tx1"/>
                </a:solidFill>
                <a:effectLst/>
                <a:latin typeface="Arial Unicode MS"/>
              </a:rPr>
              <a:t>;"&gt; El nombre no puede quedar en blanco&lt;/</a:t>
            </a:r>
            <a:r>
              <a:rPr kumimoji="0" lang="es-ES" altLang="es-ES" sz="1300" b="0" i="0" u="none" strike="noStrike" cap="none" normalizeH="0" baseline="0" dirty="0" err="1">
                <a:ln>
                  <a:noFill/>
                </a:ln>
                <a:solidFill>
                  <a:schemeClr val="tx1"/>
                </a:solidFill>
                <a:effectLst/>
                <a:latin typeface="Arial Unicode MS"/>
              </a:rPr>
              <a:t>span</a:t>
            </a:r>
            <a:r>
              <a:rPr kumimoji="0" lang="es-ES" altLang="es-ES" sz="1300" b="0" i="0" u="none" strike="noStrike" cap="none" normalizeH="0" baseline="0" dirty="0">
                <a:ln>
                  <a:noFill/>
                </a:ln>
                <a:solidFill>
                  <a:schemeClr val="tx1"/>
                </a:solidFill>
                <a:effectLst/>
                <a:latin typeface="Arial Unicode MS"/>
              </a:rPr>
              <a:t>&gt; &lt;</a:t>
            </a:r>
            <a:r>
              <a:rPr kumimoji="0" lang="es-ES" altLang="es-ES" sz="1300" b="0" i="0" u="none" strike="noStrike" cap="none" normalizeH="0" baseline="0" dirty="0" err="1">
                <a:ln>
                  <a:noFill/>
                </a:ln>
                <a:solidFill>
                  <a:schemeClr val="tx1"/>
                </a:solidFill>
                <a:effectLst/>
                <a:latin typeface="Arial Unicode MS"/>
              </a:rPr>
              <a:t>br</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else</a:t>
            </a: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echo 'Nombre: &lt;input </a:t>
            </a:r>
            <a:r>
              <a:rPr kumimoji="0" lang="es-ES" altLang="es-ES" sz="1300" b="0" i="0" u="none" strike="noStrike" cap="none" normalizeH="0" baseline="0" dirty="0" err="1">
                <a:ln>
                  <a:noFill/>
                </a:ln>
                <a:solidFill>
                  <a:schemeClr val="tx1"/>
                </a:solidFill>
                <a:effectLst/>
                <a:latin typeface="Arial Unicode MS"/>
              </a:rPr>
              <a:t>type</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text</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name</a:t>
            </a:r>
            <a:r>
              <a:rPr kumimoji="0" lang="es-ES" altLang="es-ES" sz="1300" b="0" i="0" u="none" strike="noStrike" cap="none" normalizeH="0" baseline="0" dirty="0">
                <a:ln>
                  <a:noFill/>
                </a:ln>
                <a:solidFill>
                  <a:schemeClr val="tx1"/>
                </a:solidFill>
                <a:effectLst/>
                <a:latin typeface="Arial Unicode MS"/>
              </a:rPr>
              <a:t> = "</a:t>
            </a:r>
            <a:r>
              <a:rPr kumimoji="0" lang="es-ES" altLang="es-ES" sz="1300" b="0" i="0" u="none" strike="noStrike" cap="none" normalizeH="0" baseline="0" dirty="0" err="1">
                <a:ln>
                  <a:noFill/>
                </a:ln>
                <a:solidFill>
                  <a:schemeClr val="tx1"/>
                </a:solidFill>
                <a:effectLst/>
                <a:latin typeface="Arial Unicode MS"/>
              </a:rPr>
              <a:t>varNombre</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value</a:t>
            </a:r>
            <a:r>
              <a:rPr kumimoji="0" lang="es-ES" altLang="es-ES" sz="1300" b="0" i="0" u="none" strike="noStrike" cap="none" normalizeH="0" baseline="0" dirty="0">
                <a:ln>
                  <a:noFill/>
                </a:ln>
                <a:solidFill>
                  <a:schemeClr val="tx1"/>
                </a:solidFill>
                <a:effectLst/>
                <a:latin typeface="Arial Unicode MS"/>
              </a:rPr>
              <a:t> ='. $nombre . '/&gt; &lt;</a:t>
            </a:r>
            <a:r>
              <a:rPr kumimoji="0" lang="es-ES" altLang="es-ES" sz="1300" b="0" i="0" u="none" strike="noStrike" cap="none" normalizeH="0" baseline="0" dirty="0" err="1">
                <a:ln>
                  <a:noFill/>
                </a:ln>
                <a:solidFill>
                  <a:schemeClr val="tx1"/>
                </a:solidFill>
                <a:effectLst/>
                <a:latin typeface="Arial Unicode MS"/>
              </a:rPr>
              <a:t>br</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&lt;input </a:t>
            </a:r>
            <a:r>
              <a:rPr kumimoji="0" lang="es-ES" altLang="es-ES" sz="1300" b="0" i="0" u="none" strike="noStrike" cap="none" normalizeH="0" baseline="0" dirty="0" err="1">
                <a:ln>
                  <a:noFill/>
                </a:ln>
                <a:solidFill>
                  <a:schemeClr val="tx1"/>
                </a:solidFill>
                <a:effectLst/>
                <a:latin typeface="Arial Unicode MS"/>
              </a:rPr>
              <a:t>type</a:t>
            </a:r>
            <a:r>
              <a:rPr kumimoji="0" lang="es-ES" altLang="es-ES" sz="1300" b="0" i="0" u="none" strike="noStrike" cap="none" normalizeH="0" baseline="0" dirty="0">
                <a:ln>
                  <a:noFill/>
                </a:ln>
                <a:solidFill>
                  <a:schemeClr val="tx1"/>
                </a:solidFill>
                <a:effectLst/>
                <a:latin typeface="Arial Unicode MS"/>
              </a:rPr>
              <a:t>="</a:t>
            </a:r>
            <a:r>
              <a:rPr kumimoji="0" lang="es-ES" altLang="es-ES" sz="1300" b="0" i="0" u="none" strike="noStrike" cap="none" normalizeH="0" baseline="0" dirty="0" err="1">
                <a:ln>
                  <a:noFill/>
                </a:ln>
                <a:solidFill>
                  <a:schemeClr val="tx1"/>
                </a:solidFill>
                <a:effectLst/>
                <a:latin typeface="Arial Unicode MS"/>
              </a:rPr>
              <a:t>submit</a:t>
            </a:r>
            <a:r>
              <a:rPr kumimoji="0" lang="es-ES" altLang="es-ES" sz="1300" b="0" i="0" u="none" strike="noStrike" cap="none" normalizeH="0" baseline="0" dirty="0">
                <a:ln>
                  <a:noFill/>
                </a:ln>
                <a:solidFill>
                  <a:schemeClr val="tx1"/>
                </a:solidFill>
                <a:effectLst/>
                <a:latin typeface="Arial Unicode MS"/>
              </a:rPr>
              <a:t>" </a:t>
            </a:r>
            <a:r>
              <a:rPr kumimoji="0" lang="es-ES" altLang="es-ES" sz="1300" b="0" i="0" u="none" strike="noStrike" cap="none" normalizeH="0" baseline="0" dirty="0" err="1">
                <a:ln>
                  <a:noFill/>
                </a:ln>
                <a:solidFill>
                  <a:schemeClr val="tx1"/>
                </a:solidFill>
                <a:effectLst/>
                <a:latin typeface="Arial Unicode MS"/>
              </a:rPr>
              <a:t>value</a:t>
            </a:r>
            <a:r>
              <a:rPr kumimoji="0" lang="es-ES" altLang="es-ES" sz="1300" b="0" i="0" u="none" strike="noStrike" cap="none" normalizeH="0" baseline="0" dirty="0">
                <a:ln>
                  <a:noFill/>
                </a:ln>
                <a:solidFill>
                  <a:schemeClr val="tx1"/>
                </a:solidFill>
                <a:effectLst/>
                <a:latin typeface="Arial Unicode MS"/>
              </a:rPr>
              <a:t>="Enviar" /&gt;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    &lt;/</a:t>
            </a:r>
            <a:r>
              <a:rPr kumimoji="0" lang="es-ES" altLang="es-ES" sz="1300" b="0" i="0" u="none" strike="noStrike" cap="none" normalizeH="0" baseline="0" dirty="0" err="1">
                <a:ln>
                  <a:noFill/>
                </a:ln>
                <a:solidFill>
                  <a:schemeClr val="tx1"/>
                </a:solidFill>
                <a:effectLst/>
                <a:latin typeface="Arial Unicode MS"/>
              </a:rPr>
              <a:t>form</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&lt;/</a:t>
            </a:r>
            <a:r>
              <a:rPr kumimoji="0" lang="es-ES" altLang="es-ES" sz="1300" b="0" i="0" u="none" strike="noStrike" cap="none" normalizeH="0" baseline="0" dirty="0" err="1">
                <a:ln>
                  <a:noFill/>
                </a:ln>
                <a:solidFill>
                  <a:schemeClr val="tx1"/>
                </a:solidFill>
                <a:effectLst/>
                <a:latin typeface="Arial Unicode MS"/>
              </a:rPr>
              <a:t>body</a:t>
            </a:r>
            <a:r>
              <a:rPr kumimoji="0" lang="es-ES" altLang="es-ES" sz="1300" b="0" i="0" u="none" strike="noStrike" cap="none" normalizeH="0" baseline="0" dirty="0">
                <a:ln>
                  <a:noFill/>
                </a:ln>
                <a:solidFill>
                  <a:schemeClr val="tx1"/>
                </a:solidFill>
                <a:effectLst/>
                <a:latin typeface="Arial Unicode MS"/>
              </a:rPr>
              <a:t>&gt;</a:t>
            </a:r>
            <a:br>
              <a:rPr kumimoji="0" lang="es-ES" altLang="es-ES" sz="1300" b="0" i="0" u="none" strike="noStrike" cap="none" normalizeH="0" baseline="0" dirty="0">
                <a:ln>
                  <a:noFill/>
                </a:ln>
                <a:solidFill>
                  <a:schemeClr val="tx1"/>
                </a:solidFill>
                <a:effectLst/>
                <a:latin typeface="Arial Unicode MS"/>
              </a:rPr>
            </a:br>
            <a:r>
              <a:rPr kumimoji="0" lang="es-ES" altLang="es-ES" sz="1300" b="0" i="0" u="none" strike="noStrike" cap="none" normalizeH="0" baseline="0" dirty="0">
                <a:ln>
                  <a:noFill/>
                </a:ln>
                <a:solidFill>
                  <a:schemeClr val="tx1"/>
                </a:solidFill>
                <a:effectLst/>
                <a:latin typeface="Arial Unicode MS"/>
              </a:rPr>
              <a:t>&lt;/</a:t>
            </a:r>
            <a:r>
              <a:rPr kumimoji="0" lang="es-ES" altLang="es-ES" sz="1300" b="0" i="0" u="none" strike="noStrike" cap="none" normalizeH="0" baseline="0" dirty="0" err="1">
                <a:ln>
                  <a:noFill/>
                </a:ln>
                <a:solidFill>
                  <a:schemeClr val="tx1"/>
                </a:solidFill>
                <a:effectLst/>
                <a:latin typeface="Arial Unicode MS"/>
              </a:rPr>
              <a:t>html</a:t>
            </a:r>
            <a:r>
              <a:rPr kumimoji="0" lang="es-ES" altLang="es-ES" sz="1300" b="0" i="0" u="none" strike="noStrike" cap="none" normalizeH="0" baseline="0" dirty="0">
                <a:ln>
                  <a:noFill/>
                </a:ln>
                <a:solidFill>
                  <a:schemeClr val="tx1"/>
                </a:solidFill>
                <a:effectLst/>
                <a:latin typeface="Arial Unicode MS"/>
              </a:rPr>
              <a:t>&gt;  </a:t>
            </a:r>
            <a:r>
              <a:rPr kumimoji="0" lang="es-ES" altLang="es-ES" sz="1300" b="0" i="0" u="none" strike="noStrike" cap="none" normalizeH="0" baseline="0" dirty="0">
                <a:ln>
                  <a:noFill/>
                </a:ln>
                <a:solidFill>
                  <a:schemeClr val="tx1"/>
                </a:solidFill>
                <a:effectLst/>
              </a:rPr>
              <a:t> </a:t>
            </a:r>
            <a:endParaRPr kumimoji="0" lang="es-ES" altLang="es-E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396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79512" y="123478"/>
            <a:ext cx="8496944" cy="3552300"/>
          </a:xfrm>
        </p:spPr>
        <p:txBody>
          <a:bodyPr/>
          <a:lstStyle/>
          <a:p>
            <a:r>
              <a:rPr lang="es-ES" sz="1800" dirty="0"/>
              <a:t>Analicemos que cambio en el formulario:</a:t>
            </a:r>
          </a:p>
          <a:p>
            <a:endParaRPr lang="es-ES" sz="1800" dirty="0"/>
          </a:p>
          <a:p>
            <a:pPr>
              <a:buFont typeface="Arial" panose="020B0604020202020204" pitchFamily="34" charset="0"/>
              <a:buChar char="•"/>
            </a:pPr>
            <a:r>
              <a:rPr lang="es-ES" sz="1800" dirty="0"/>
              <a:t>Utilizamos la función </a:t>
            </a:r>
            <a:r>
              <a:rPr lang="es-ES" sz="1800" b="1" dirty="0" err="1"/>
              <a:t>isset</a:t>
            </a:r>
            <a:r>
              <a:rPr lang="es-ES" sz="1800" b="1" dirty="0"/>
              <a:t>()</a:t>
            </a:r>
            <a:r>
              <a:rPr lang="es-ES" sz="1800" dirty="0"/>
              <a:t> para verificar si una variable tiene valor</a:t>
            </a:r>
          </a:p>
          <a:p>
            <a:pPr>
              <a:buFont typeface="Arial" panose="020B0604020202020204" pitchFamily="34" charset="0"/>
              <a:buChar char="•"/>
            </a:pPr>
            <a:r>
              <a:rPr lang="es-ES" sz="1800" dirty="0"/>
              <a:t>Incluimos código </a:t>
            </a:r>
            <a:r>
              <a:rPr lang="es-ES" sz="1800" b="1" dirty="0"/>
              <a:t>PHP</a:t>
            </a:r>
            <a:r>
              <a:rPr lang="es-ES" sz="1800" dirty="0"/>
              <a:t> dentro del </a:t>
            </a:r>
            <a:r>
              <a:rPr lang="es-ES" sz="1800" b="1" dirty="0"/>
              <a:t>&lt;</a:t>
            </a:r>
            <a:r>
              <a:rPr lang="es-ES" sz="1800" b="1" dirty="0" err="1"/>
              <a:t>form</a:t>
            </a:r>
            <a:r>
              <a:rPr lang="es-ES" sz="1800" b="1" dirty="0"/>
              <a:t>&gt;</a:t>
            </a:r>
            <a:endParaRPr lang="es-ES" sz="1800" dirty="0"/>
          </a:p>
          <a:p>
            <a:pPr>
              <a:buFont typeface="Arial" panose="020B0604020202020204" pitchFamily="34" charset="0"/>
              <a:buChar char="•"/>
            </a:pPr>
            <a:r>
              <a:rPr lang="es-ES" sz="1800" dirty="0"/>
              <a:t>Validamos si hubo error ($_GET[</a:t>
            </a:r>
            <a:r>
              <a:rPr lang="es-ES" sz="1800" dirty="0" err="1"/>
              <a:t>errorNombre</a:t>
            </a:r>
            <a:r>
              <a:rPr lang="es-ES" sz="1800" dirty="0"/>
              <a:t>] == 1). Si hay error entonces desplegamos un campo de captura de texto vacío y al lado un mensaje de error en color </a:t>
            </a:r>
            <a:r>
              <a:rPr lang="es-ES" sz="1800" dirty="0">
                <a:solidFill>
                  <a:srgbClr val="FF0000"/>
                </a:solidFill>
                <a:effectLst/>
              </a:rPr>
              <a:t>rojo</a:t>
            </a:r>
            <a:r>
              <a:rPr lang="es-ES" sz="1800" dirty="0"/>
              <a:t>.</a:t>
            </a:r>
          </a:p>
          <a:p>
            <a:pPr>
              <a:buFont typeface="Arial" panose="020B0604020202020204" pitchFamily="34" charset="0"/>
              <a:buChar char="•"/>
            </a:pPr>
            <a:r>
              <a:rPr lang="es-ES" sz="1800" dirty="0"/>
              <a:t>Si no hay error, desplegamos un campo de captura de texto que tiene como valor el nombre que se envío (</a:t>
            </a:r>
            <a:r>
              <a:rPr lang="es-ES" sz="1800" dirty="0" err="1"/>
              <a:t>value</a:t>
            </a:r>
            <a:r>
              <a:rPr lang="es-ES" sz="1800" dirty="0"/>
              <a:t> = $_GET[nombre] ).</a:t>
            </a:r>
          </a:p>
          <a:p>
            <a:pPr>
              <a:buFont typeface="Arial" panose="020B0604020202020204" pitchFamily="34" charset="0"/>
              <a:buChar char="•"/>
            </a:pPr>
            <a:r>
              <a:rPr lang="es-ES" sz="1800" dirty="0"/>
              <a:t>El campo de captura del nombre ya no se escribe como HTML estático, sino que lo desplegamos utilizando un </a:t>
            </a:r>
            <a:r>
              <a:rPr lang="es-ES" sz="1800" b="1" dirty="0"/>
              <a:t>echo</a:t>
            </a:r>
            <a:r>
              <a:rPr lang="es-ES" sz="1800" dirty="0"/>
              <a:t>. Cabe destacar que el </a:t>
            </a:r>
            <a:r>
              <a:rPr lang="es-ES" sz="1800" b="1" dirty="0"/>
              <a:t>echo</a:t>
            </a:r>
            <a:r>
              <a:rPr lang="es-ES" sz="1800" dirty="0"/>
              <a:t> ahora lo estamos utilizando con comilla simple ( ' ), esto es porque tenemos que incluir comilla doble ( " ) en el texto.</a:t>
            </a:r>
          </a:p>
          <a:p>
            <a:endParaRPr lang="es-ES" sz="18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61</a:t>
            </a:fld>
            <a:endParaRPr lang="es-ES" dirty="0"/>
          </a:p>
        </p:txBody>
      </p:sp>
    </p:spTree>
    <p:extLst>
      <p:ext uri="{BB962C8B-B14F-4D97-AF65-F5344CB8AC3E}">
        <p14:creationId xmlns:p14="http://schemas.microsoft.com/office/powerpoint/2010/main" val="2842688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62</a:t>
            </a:fld>
            <a:endParaRPr lang="es-ES" dirty="0"/>
          </a:p>
        </p:txBody>
      </p:sp>
    </p:spTree>
    <p:extLst>
      <p:ext uri="{BB962C8B-B14F-4D97-AF65-F5344CB8AC3E}">
        <p14:creationId xmlns:p14="http://schemas.microsoft.com/office/powerpoint/2010/main" val="3527890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r>
              <a:rPr lang="es-ES" b="1" i="0" dirty="0">
                <a:solidFill>
                  <a:srgbClr val="000000"/>
                </a:solidFill>
                <a:effectLst/>
                <a:latin typeface="Arial" panose="020B0604020202020204" pitchFamily="34" charset="0"/>
              </a:rPr>
              <a:t>Uso de controles ocultos</a:t>
            </a:r>
            <a:endParaRPr lang="es-ES" dirty="0"/>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pPr algn="just"/>
            <a:r>
              <a:rPr lang="es-ES" sz="2800" b="0" i="0" dirty="0">
                <a:solidFill>
                  <a:srgbClr val="000000"/>
                </a:solidFill>
                <a:effectLst/>
                <a:latin typeface="Arial" panose="020B0604020202020204" pitchFamily="34" charset="0"/>
              </a:rPr>
              <a:t>Los controles ocultos es una de las maneras de pasar información entre varias páginas (también se pueden utilizar las sesiones o las cookies).</a:t>
            </a:r>
          </a:p>
          <a:p>
            <a:pPr algn="just"/>
            <a:r>
              <a:rPr lang="es-ES" sz="2800" b="0" i="0" dirty="0">
                <a:solidFill>
                  <a:srgbClr val="000000"/>
                </a:solidFill>
                <a:effectLst/>
                <a:latin typeface="Arial" panose="020B0604020202020204" pitchFamily="34" charset="0"/>
              </a:rPr>
              <a:t>El siguiente ejemplo ilustra el uso de controles ocultos.</a:t>
            </a:r>
          </a:p>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63</a:t>
            </a:fld>
            <a:endParaRPr lang="es-ES" dirty="0"/>
          </a:p>
        </p:txBody>
      </p:sp>
    </p:spTree>
    <p:extLst>
      <p:ext uri="{BB962C8B-B14F-4D97-AF65-F5344CB8AC3E}">
        <p14:creationId xmlns:p14="http://schemas.microsoft.com/office/powerpoint/2010/main" val="3509744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8520" y="0"/>
            <a:ext cx="9144000" cy="3552300"/>
          </a:xfrm>
        </p:spPr>
        <p:txBody>
          <a:bodyPr/>
          <a:lstStyle/>
          <a:p>
            <a:pPr algn="just">
              <a:buFont typeface="Wingdings" panose="05000000000000000000" pitchFamily="2" charset="2"/>
              <a:buChar char="ü"/>
            </a:pPr>
            <a:r>
              <a:rPr lang="es-ES" sz="1800" dirty="0"/>
              <a:t>El programa anterior está formado por </a:t>
            </a:r>
            <a:r>
              <a:rPr lang="es-ES" sz="1800" dirty="0" err="1"/>
              <a:t>por</a:t>
            </a:r>
            <a:r>
              <a:rPr lang="es-ES" sz="1800" dirty="0"/>
              <a:t> tres páginas:</a:t>
            </a:r>
          </a:p>
          <a:p>
            <a:pPr marL="1314450" lvl="2" indent="-285750" algn="just">
              <a:buFont typeface="Wingdings" panose="05000000000000000000" pitchFamily="2" charset="2"/>
              <a:buChar char="ü"/>
            </a:pPr>
            <a:r>
              <a:rPr lang="es-ES" sz="1800" dirty="0"/>
              <a:t>La primera página contiene un formulario que solicita el nombre al usuario. Ese formulario envía el dato a la segunda página.</a:t>
            </a:r>
          </a:p>
          <a:p>
            <a:pPr lvl="2" algn="just">
              <a:buFont typeface="Wingdings" panose="05000000000000000000" pitchFamily="2" charset="2"/>
              <a:buChar char="ü"/>
            </a:pPr>
            <a:r>
              <a:rPr lang="es-ES" sz="1800" dirty="0"/>
              <a:t>La segunda página muestra el nombre recibido y contiene otro formulario que solicita el apellido al usuario. Ese formulario envía el dato a la tercera página.</a:t>
            </a:r>
          </a:p>
          <a:p>
            <a:pPr lvl="2" algn="just">
              <a:buFont typeface="Wingdings" panose="05000000000000000000" pitchFamily="2" charset="2"/>
              <a:buChar char="ü"/>
            </a:pPr>
            <a:r>
              <a:rPr lang="es-ES" sz="1800" dirty="0"/>
              <a:t>La tercera página recibe el nombre y el apellido y lo muestra en pantalla.</a:t>
            </a:r>
          </a:p>
          <a:p>
            <a:pPr algn="just">
              <a:buFont typeface="Wingdings" panose="05000000000000000000" pitchFamily="2" charset="2"/>
              <a:buChar char="ü"/>
            </a:pPr>
            <a:endParaRPr lang="es-ES" sz="1800" dirty="0"/>
          </a:p>
          <a:p>
            <a:pPr algn="just">
              <a:buFont typeface="Wingdings" panose="05000000000000000000" pitchFamily="2" charset="2"/>
              <a:buChar char="ü"/>
            </a:pPr>
            <a:r>
              <a:rPr lang="es-ES" sz="1800" dirty="0"/>
              <a:t>Aunque las tres páginas están relacionadas, hay que tener en cuenta que cada página es un programa independiente (la primera página ni siquiera es un programa, es una simple página </a:t>
            </a:r>
            <a:r>
              <a:rPr lang="es-ES" sz="1800" dirty="0" err="1"/>
              <a:t>html</a:t>
            </a:r>
            <a:r>
              <a:rPr lang="es-ES" sz="1800" dirty="0"/>
              <a:t>). En PHP cada programa (es decir, cada página) solo conoce los datos que le envía el formulario que lo llama. Y cada formulario sólo envía los datos de los controles incluidos en el formulario.</a:t>
            </a:r>
          </a:p>
          <a:p>
            <a:pPr algn="just">
              <a:buFont typeface="Wingdings" panose="05000000000000000000" pitchFamily="2" charset="2"/>
              <a:buChar char="ü"/>
            </a:pPr>
            <a:r>
              <a:rPr lang="es-ES" sz="1800" dirty="0"/>
              <a:t>En el ejemplo anterior, si los únicos controles de los formularios fueran las cajas de texto (para el nombre y el apellido), la segunda página sólo recibiría el nombre y la tercera página sólo recibiría el apellido. como muestra la imagen siguiente:</a:t>
            </a:r>
          </a:p>
          <a:p>
            <a:pPr>
              <a:buFont typeface="Wingdings" panose="05000000000000000000" pitchFamily="2" charset="2"/>
              <a:buChar char="ü"/>
            </a:pPr>
            <a:br>
              <a:rPr lang="es-ES" sz="1800" dirty="0"/>
            </a:br>
            <a:endParaRPr lang="es-ES" sz="1800" dirty="0"/>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64</a:t>
            </a:fld>
            <a:endParaRPr lang="es-ES" dirty="0"/>
          </a:p>
        </p:txBody>
      </p:sp>
    </p:spTree>
    <p:extLst>
      <p:ext uri="{BB962C8B-B14F-4D97-AF65-F5344CB8AC3E}">
        <p14:creationId xmlns:p14="http://schemas.microsoft.com/office/powerpoint/2010/main" val="178068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65</a:t>
            </a:fld>
            <a:endParaRPr lang="es-ES" dirty="0"/>
          </a:p>
        </p:txBody>
      </p:sp>
      <p:pic>
        <p:nvPicPr>
          <p:cNvPr id="6" name="Imagen 5">
            <a:extLst>
              <a:ext uri="{FF2B5EF4-FFF2-40B4-BE49-F238E27FC236}">
                <a16:creationId xmlns:a16="http://schemas.microsoft.com/office/drawing/2014/main" id="{C4B9C556-7042-20C6-C075-7B6493C064DF}"/>
              </a:ext>
            </a:extLst>
          </p:cNvPr>
          <p:cNvPicPr>
            <a:picLocks noChangeAspect="1"/>
          </p:cNvPicPr>
          <p:nvPr/>
        </p:nvPicPr>
        <p:blipFill>
          <a:blip r:embed="rId2"/>
          <a:stretch>
            <a:fillRect/>
          </a:stretch>
        </p:blipFill>
        <p:spPr>
          <a:xfrm>
            <a:off x="607131" y="2428222"/>
            <a:ext cx="7867650" cy="1571625"/>
          </a:xfrm>
          <a:prstGeom prst="rect">
            <a:avLst/>
          </a:prstGeom>
        </p:spPr>
      </p:pic>
    </p:spTree>
    <p:extLst>
      <p:ext uri="{BB962C8B-B14F-4D97-AF65-F5344CB8AC3E}">
        <p14:creationId xmlns:p14="http://schemas.microsoft.com/office/powerpoint/2010/main" val="1520721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239545" y="843558"/>
            <a:ext cx="8496944" cy="3552300"/>
          </a:xfrm>
        </p:spPr>
        <p:txBody>
          <a:bodyPr/>
          <a:lstStyle/>
          <a:p>
            <a:r>
              <a:rPr lang="es-ES" sz="1800" dirty="0"/>
              <a:t>¿Cómo puede entonces enviar la segunda página el nombre que recibió de la primera? Una forma de conseguirlo es que la segunda página incluya un control oculto que contenga el nombre recibido de la primera página. </a:t>
            </a:r>
          </a:p>
          <a:p>
            <a:endParaRPr lang="es-ES" sz="1800" dirty="0"/>
          </a:p>
          <a:p>
            <a:r>
              <a:rPr lang="es-ES" sz="1800" dirty="0"/>
              <a:t>De esa manera la tercera página recibirá dos controles, el nombre (control oculto) y el apellido (caja de texto), como muestra la imagen siguiente:.</a:t>
            </a: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66</a:t>
            </a:fld>
            <a:endParaRPr lang="es-ES" dirty="0"/>
          </a:p>
        </p:txBody>
      </p:sp>
    </p:spTree>
    <p:extLst>
      <p:ext uri="{BB962C8B-B14F-4D97-AF65-F5344CB8AC3E}">
        <p14:creationId xmlns:p14="http://schemas.microsoft.com/office/powerpoint/2010/main" val="2125309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67</a:t>
            </a:fld>
            <a:endParaRPr lang="es-ES" dirty="0"/>
          </a:p>
        </p:txBody>
      </p:sp>
      <p:pic>
        <p:nvPicPr>
          <p:cNvPr id="6" name="Imagen 5">
            <a:extLst>
              <a:ext uri="{FF2B5EF4-FFF2-40B4-BE49-F238E27FC236}">
                <a16:creationId xmlns:a16="http://schemas.microsoft.com/office/drawing/2014/main" id="{0F2DAFC7-8A26-70C9-0FB1-7791EDCC9162}"/>
              </a:ext>
            </a:extLst>
          </p:cNvPr>
          <p:cNvPicPr>
            <a:picLocks noChangeAspect="1"/>
          </p:cNvPicPr>
          <p:nvPr/>
        </p:nvPicPr>
        <p:blipFill>
          <a:blip r:embed="rId2"/>
          <a:stretch>
            <a:fillRect/>
          </a:stretch>
        </p:blipFill>
        <p:spPr>
          <a:xfrm>
            <a:off x="638175" y="1600200"/>
            <a:ext cx="7867650" cy="1943100"/>
          </a:xfrm>
          <a:prstGeom prst="rect">
            <a:avLst/>
          </a:prstGeom>
        </p:spPr>
      </p:pic>
    </p:spTree>
    <p:extLst>
      <p:ext uri="{BB962C8B-B14F-4D97-AF65-F5344CB8AC3E}">
        <p14:creationId xmlns:p14="http://schemas.microsoft.com/office/powerpoint/2010/main" val="3353598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pPr algn="just"/>
            <a:r>
              <a:rPr lang="es-ES" sz="1800" b="1" dirty="0"/>
              <a:t>El carácter &amp;</a:t>
            </a:r>
          </a:p>
          <a:p>
            <a:pPr algn="just"/>
            <a:endParaRPr lang="es-ES" sz="1800" b="1" dirty="0"/>
          </a:p>
          <a:p>
            <a:pPr algn="just"/>
            <a:r>
              <a:rPr lang="es-ES" sz="1800" dirty="0"/>
              <a:t>El carácter &amp; (que en español se llama et y en inglés </a:t>
            </a:r>
            <a:r>
              <a:rPr lang="es-ES" sz="1800" dirty="0" err="1"/>
              <a:t>ampersand</a:t>
            </a:r>
            <a:r>
              <a:rPr lang="es-ES" sz="1800" dirty="0"/>
              <a:t>) tiene un significado especial en HTML, ya que se utiliza como carácter inicial de las </a:t>
            </a:r>
            <a:r>
              <a:rPr lang="es-ES" sz="1800" dirty="0">
                <a:hlinkClick r:id="rId2">
                  <a:extLst>
                    <a:ext uri="{A12FA001-AC4F-418D-AE19-62706E023703}">
                      <ahyp:hlinkClr xmlns:ahyp="http://schemas.microsoft.com/office/drawing/2018/hyperlinkcolor" val="tx"/>
                    </a:ext>
                  </a:extLst>
                </a:hlinkClick>
              </a:rPr>
              <a:t>entidades de carácter</a:t>
            </a:r>
            <a:r>
              <a:rPr lang="es-ES" sz="1800" dirty="0"/>
              <a:t>.</a:t>
            </a:r>
          </a:p>
          <a:p>
            <a:pPr algn="just"/>
            <a:endParaRPr lang="es-ES" sz="1800" dirty="0"/>
          </a:p>
          <a:p>
            <a:pPr algn="just"/>
            <a:r>
              <a:rPr lang="es-ES" sz="1800" dirty="0"/>
              <a:t>Si en una página web se quiere mostrar el carácter &amp; hay que emplear la entidad de carácter correspondiente &amp;</a:t>
            </a:r>
            <a:r>
              <a:rPr lang="es-ES" sz="1800" dirty="0" err="1"/>
              <a:t>amp</a:t>
            </a:r>
            <a:r>
              <a:rPr lang="es-ES" sz="1800" dirty="0"/>
              <a:t>;</a:t>
            </a:r>
          </a:p>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68</a:t>
            </a:fld>
            <a:endParaRPr lang="es-ES" dirty="0"/>
          </a:p>
        </p:txBody>
      </p:sp>
    </p:spTree>
    <p:extLst>
      <p:ext uri="{BB962C8B-B14F-4D97-AF65-F5344CB8AC3E}">
        <p14:creationId xmlns:p14="http://schemas.microsoft.com/office/powerpoint/2010/main" val="4288323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766E3-F4CD-F0FE-4E4D-2BCB47348AF2}"/>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BCB67E4D-8CA9-E518-89FA-51E79ACC54CB}"/>
              </a:ext>
            </a:extLst>
          </p:cNvPr>
          <p:cNvSpPr>
            <a:spLocks noGrp="1"/>
          </p:cNvSpPr>
          <p:nvPr>
            <p:ph type="body" idx="1"/>
          </p:nvPr>
        </p:nvSpPr>
        <p:spPr>
          <a:xfrm>
            <a:off x="467544" y="1373588"/>
            <a:ext cx="7920880" cy="3552300"/>
          </a:xfrm>
        </p:spPr>
        <p:txBody>
          <a:bodyPr/>
          <a:lstStyle/>
          <a:p>
            <a:endParaRPr lang="es-ES" dirty="0"/>
          </a:p>
          <a:p>
            <a:endParaRPr lang="es-ES" dirty="0"/>
          </a:p>
          <a:p>
            <a:endParaRPr lang="es-ES" dirty="0"/>
          </a:p>
          <a:p>
            <a:pPr algn="just"/>
            <a:r>
              <a:rPr lang="es-ES" sz="1800" dirty="0"/>
              <a:t>El carácter &amp; aparece también en dos contextos especiales:</a:t>
            </a:r>
          </a:p>
          <a:p>
            <a:pPr algn="just"/>
            <a:endParaRPr lang="es-ES" sz="1800" dirty="0"/>
          </a:p>
          <a:p>
            <a:pPr algn="just">
              <a:buFont typeface="Arial" panose="020B0604020202020204" pitchFamily="34" charset="0"/>
              <a:buChar char="•"/>
            </a:pPr>
            <a:r>
              <a:rPr lang="es-ES" sz="1800" dirty="0"/>
              <a:t>En una redirección en la que se envían datos a una página, separando los datos. En este caso se debe utilizar el carácter &amp;, no la entidad de carácter &amp;</a:t>
            </a:r>
            <a:r>
              <a:rPr lang="es-ES" sz="1800" dirty="0" err="1"/>
              <a:t>amp</a:t>
            </a:r>
            <a:r>
              <a:rPr lang="es-ES" sz="1800" dirty="0"/>
              <a:t>;:</a:t>
            </a:r>
          </a:p>
          <a:p>
            <a:endParaRPr lang="es-ES" dirty="0"/>
          </a:p>
        </p:txBody>
      </p:sp>
      <p:sp>
        <p:nvSpPr>
          <p:cNvPr id="4" name="Marcador de número de diapositiva 3">
            <a:extLst>
              <a:ext uri="{FF2B5EF4-FFF2-40B4-BE49-F238E27FC236}">
                <a16:creationId xmlns:a16="http://schemas.microsoft.com/office/drawing/2014/main" id="{C5AE0723-CFEF-2362-7FAD-FD1DAA5F457D}"/>
              </a:ext>
            </a:extLst>
          </p:cNvPr>
          <p:cNvSpPr>
            <a:spLocks noGrp="1"/>
          </p:cNvSpPr>
          <p:nvPr>
            <p:ph type="sldNum" idx="10"/>
          </p:nvPr>
        </p:nvSpPr>
        <p:spPr/>
        <p:txBody>
          <a:bodyPr/>
          <a:lstStyle/>
          <a:p>
            <a:fld id="{00000000-1234-1234-1234-123412341234}" type="slidenum">
              <a:rPr lang="es-ES" smtClean="0"/>
              <a:pPr/>
              <a:t>69</a:t>
            </a:fld>
            <a:endParaRPr lang="es-ES" dirty="0"/>
          </a:p>
        </p:txBody>
      </p:sp>
      <p:pic>
        <p:nvPicPr>
          <p:cNvPr id="8" name="Imagen 7">
            <a:extLst>
              <a:ext uri="{FF2B5EF4-FFF2-40B4-BE49-F238E27FC236}">
                <a16:creationId xmlns:a16="http://schemas.microsoft.com/office/drawing/2014/main" id="{99EAFC4C-3749-AAF4-E75A-6FDC371752D8}"/>
              </a:ext>
            </a:extLst>
          </p:cNvPr>
          <p:cNvPicPr>
            <a:picLocks noChangeAspect="1"/>
          </p:cNvPicPr>
          <p:nvPr/>
        </p:nvPicPr>
        <p:blipFill>
          <a:blip r:embed="rId2"/>
          <a:stretch>
            <a:fillRect/>
          </a:stretch>
        </p:blipFill>
        <p:spPr>
          <a:xfrm>
            <a:off x="0" y="1530826"/>
            <a:ext cx="9036496" cy="1031403"/>
          </a:xfrm>
          <a:prstGeom prst="rect">
            <a:avLst/>
          </a:prstGeom>
        </p:spPr>
      </p:pic>
    </p:spTree>
    <p:extLst>
      <p:ext uri="{BB962C8B-B14F-4D97-AF65-F5344CB8AC3E}">
        <p14:creationId xmlns:p14="http://schemas.microsoft.com/office/powerpoint/2010/main" val="226247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51470"/>
            <a:ext cx="8496944" cy="3552300"/>
          </a:xfrm>
        </p:spPr>
        <p:txBody>
          <a:bodyPr/>
          <a:lstStyle/>
          <a:p>
            <a:pPr marL="114300" indent="0">
              <a:buNone/>
            </a:pPr>
            <a:r>
              <a:rPr lang="es-ES" sz="1600" dirty="0">
                <a:latin typeface="Calibri" panose="020F0502020204030204" pitchFamily="34" charset="0"/>
                <a:cs typeface="Calibri" panose="020F0502020204030204" pitchFamily="34" charset="0"/>
              </a:rPr>
              <a:t>La etiqueta &lt;</a:t>
            </a:r>
            <a:r>
              <a:rPr lang="es-ES" sz="1600" dirty="0" err="1">
                <a:latin typeface="Calibri" panose="020F0502020204030204" pitchFamily="34" charset="0"/>
                <a:cs typeface="Calibri" panose="020F0502020204030204" pitchFamily="34" charset="0"/>
              </a:rPr>
              <a:t>form</a:t>
            </a:r>
            <a:r>
              <a:rPr lang="es-ES" sz="1600" dirty="0">
                <a:latin typeface="Calibri" panose="020F0502020204030204" pitchFamily="34" charset="0"/>
                <a:cs typeface="Calibri" panose="020F0502020204030204" pitchFamily="34" charset="0"/>
              </a:rPr>
              <a:t>&gt; es un elemento de bloque. En su interior puede haber cualquier elemento típico de una página web (párrafos, imágenes, divisiones, listas, tablas, etc.), además de las etiquetas que crean los controles.</a:t>
            </a:r>
          </a:p>
          <a:p>
            <a:pPr marL="114300" indent="0">
              <a:buNone/>
            </a:pPr>
            <a:endParaRPr lang="es-ES" sz="1600" dirty="0">
              <a:latin typeface="Calibri" panose="020F0502020204030204" pitchFamily="34" charset="0"/>
              <a:cs typeface="Calibri" panose="020F0502020204030204" pitchFamily="34" charset="0"/>
            </a:endParaRPr>
          </a:p>
          <a:p>
            <a:pPr marL="114300" indent="0">
              <a:buNone/>
            </a:pPr>
            <a:r>
              <a:rPr lang="es-ES" sz="1600" dirty="0">
                <a:latin typeface="Calibri" panose="020F0502020204030204" pitchFamily="34" charset="0"/>
                <a:cs typeface="Calibri" panose="020F0502020204030204" pitchFamily="34" charset="0"/>
              </a:rPr>
              <a:t>Los etiquetas que crean los controles en los formularios son &lt;input&gt;, &lt;</a:t>
            </a:r>
            <a:r>
              <a:rPr lang="es-ES" sz="1600" dirty="0" err="1">
                <a:latin typeface="Calibri" panose="020F0502020204030204" pitchFamily="34" charset="0"/>
                <a:cs typeface="Calibri" panose="020F0502020204030204" pitchFamily="34" charset="0"/>
              </a:rPr>
              <a:t>button</a:t>
            </a:r>
            <a:r>
              <a:rPr lang="es-ES" sz="1600" dirty="0">
                <a:latin typeface="Calibri" panose="020F0502020204030204" pitchFamily="34" charset="0"/>
                <a:cs typeface="Calibri" panose="020F0502020204030204" pitchFamily="34" charset="0"/>
              </a:rPr>
              <a:t>&gt;, &lt;</a:t>
            </a:r>
            <a:r>
              <a:rPr lang="es-ES" sz="1600" dirty="0" err="1">
                <a:latin typeface="Calibri" panose="020F0502020204030204" pitchFamily="34" charset="0"/>
                <a:cs typeface="Calibri" panose="020F0502020204030204" pitchFamily="34" charset="0"/>
              </a:rPr>
              <a:t>select</a:t>
            </a:r>
            <a:r>
              <a:rPr lang="es-ES" sz="1600" dirty="0">
                <a:latin typeface="Calibri" panose="020F0502020204030204" pitchFamily="34" charset="0"/>
                <a:cs typeface="Calibri" panose="020F0502020204030204" pitchFamily="34" charset="0"/>
              </a:rPr>
              <a:t>&gt;, &lt;</a:t>
            </a:r>
            <a:r>
              <a:rPr lang="es-ES" sz="1600" dirty="0" err="1">
                <a:latin typeface="Calibri" panose="020F0502020204030204" pitchFamily="34" charset="0"/>
                <a:cs typeface="Calibri" panose="020F0502020204030204" pitchFamily="34" charset="0"/>
              </a:rPr>
              <a:t>optgroup</a:t>
            </a:r>
            <a:r>
              <a:rPr lang="es-ES" sz="1600" dirty="0">
                <a:latin typeface="Calibri" panose="020F0502020204030204" pitchFamily="34" charset="0"/>
                <a:cs typeface="Calibri" panose="020F0502020204030204" pitchFamily="34" charset="0"/>
              </a:rPr>
              <a:t>&gt;, &lt;</a:t>
            </a:r>
            <a:r>
              <a:rPr lang="es-ES" sz="1600" dirty="0" err="1">
                <a:latin typeface="Calibri" panose="020F0502020204030204" pitchFamily="34" charset="0"/>
                <a:cs typeface="Calibri" panose="020F0502020204030204" pitchFamily="34" charset="0"/>
              </a:rPr>
              <a:t>option</a:t>
            </a:r>
            <a:r>
              <a:rPr lang="es-ES" sz="1600" dirty="0">
                <a:latin typeface="Calibri" panose="020F0502020204030204" pitchFamily="34" charset="0"/>
                <a:cs typeface="Calibri" panose="020F0502020204030204" pitchFamily="34" charset="0"/>
              </a:rPr>
              <a:t>&gt; y &lt;</a:t>
            </a:r>
            <a:r>
              <a:rPr lang="es-ES" sz="1600" dirty="0" err="1">
                <a:latin typeface="Calibri" panose="020F0502020204030204" pitchFamily="34" charset="0"/>
                <a:cs typeface="Calibri" panose="020F0502020204030204" pitchFamily="34" charset="0"/>
              </a:rPr>
              <a:t>textarea</a:t>
            </a:r>
            <a:r>
              <a:rPr lang="es-ES" sz="1600" dirty="0">
                <a:latin typeface="Calibri" panose="020F0502020204030204" pitchFamily="34" charset="0"/>
                <a:cs typeface="Calibri" panose="020F0502020204030204" pitchFamily="34" charset="0"/>
              </a:rPr>
              <a:t>&gt;. Además, se pueden estructurar los controles con las etiquetas &lt;</a:t>
            </a:r>
            <a:r>
              <a:rPr lang="es-ES" sz="1600" dirty="0" err="1">
                <a:latin typeface="Calibri" panose="020F0502020204030204" pitchFamily="34" charset="0"/>
                <a:cs typeface="Calibri" panose="020F0502020204030204" pitchFamily="34" charset="0"/>
              </a:rPr>
              <a:t>fieldset</a:t>
            </a:r>
            <a:r>
              <a:rPr lang="es-ES" sz="1600" dirty="0">
                <a:latin typeface="Calibri" panose="020F0502020204030204" pitchFamily="34" charset="0"/>
                <a:cs typeface="Calibri" panose="020F0502020204030204" pitchFamily="34" charset="0"/>
              </a:rPr>
              <a:t>&gt; y &lt;</a:t>
            </a:r>
            <a:r>
              <a:rPr lang="es-ES" sz="1600" dirty="0" err="1">
                <a:latin typeface="Calibri" panose="020F0502020204030204" pitchFamily="34" charset="0"/>
                <a:cs typeface="Calibri" panose="020F0502020204030204" pitchFamily="34" charset="0"/>
              </a:rPr>
              <a:t>legend</a:t>
            </a:r>
            <a:r>
              <a:rPr lang="es-ES" sz="1600" dirty="0">
                <a:latin typeface="Calibri" panose="020F0502020204030204" pitchFamily="34" charset="0"/>
                <a:cs typeface="Calibri" panose="020F0502020204030204" pitchFamily="34" charset="0"/>
              </a:rPr>
              <a:t>&gt;. Por último, la etiqueta &lt;</a:t>
            </a:r>
            <a:r>
              <a:rPr lang="es-ES" sz="1600" dirty="0" err="1">
                <a:latin typeface="Calibri" panose="020F0502020204030204" pitchFamily="34" charset="0"/>
                <a:cs typeface="Calibri" panose="020F0502020204030204" pitchFamily="34" charset="0"/>
              </a:rPr>
              <a:t>label</a:t>
            </a:r>
            <a:r>
              <a:rPr lang="es-ES" sz="1600" dirty="0">
                <a:latin typeface="Calibri" panose="020F0502020204030204" pitchFamily="34" charset="0"/>
                <a:cs typeface="Calibri" panose="020F0502020204030204" pitchFamily="34" charset="0"/>
              </a:rPr>
              <a:t>&gt; permite mejorar la accesibilidad de los controles.</a:t>
            </a:r>
          </a:p>
          <a:p>
            <a:pPr marL="114300" indent="0">
              <a:buNone/>
            </a:pPr>
            <a:endParaRPr lang="es-ES" sz="1600" dirty="0">
              <a:latin typeface="Calibri" panose="020F0502020204030204" pitchFamily="34" charset="0"/>
              <a:cs typeface="Calibri" panose="020F0502020204030204" pitchFamily="34" charset="0"/>
            </a:endParaRPr>
          </a:p>
          <a:p>
            <a:pPr marL="114300" indent="0">
              <a:buNone/>
            </a:pPr>
            <a:r>
              <a:rPr lang="es-ES" sz="1600" dirty="0">
                <a:latin typeface="Calibri" panose="020F0502020204030204" pitchFamily="34" charset="0"/>
                <a:cs typeface="Calibri" panose="020F0502020204030204" pitchFamily="34" charset="0"/>
              </a:rPr>
              <a:t>El navegador envía únicamente los datos de los controles contenidos en el formulario. En una misma página puede haber varios formularios que envíen datos al mismo o a diferentes agentes.</a:t>
            </a:r>
            <a:endParaRPr lang="es-ES" sz="16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7</a:t>
            </a:fld>
            <a:endParaRPr lang="es-ES" dirty="0"/>
          </a:p>
        </p:txBody>
      </p:sp>
    </p:spTree>
    <p:extLst>
      <p:ext uri="{BB962C8B-B14F-4D97-AF65-F5344CB8AC3E}">
        <p14:creationId xmlns:p14="http://schemas.microsoft.com/office/powerpoint/2010/main" val="1790223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577805-E88B-C7D5-930C-193934BE830A}"/>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5EE0E11-42E7-D31B-C010-BBADC13BDB48}"/>
              </a:ext>
            </a:extLst>
          </p:cNvPr>
          <p:cNvSpPr>
            <a:spLocks noGrp="1"/>
          </p:cNvSpPr>
          <p:nvPr>
            <p:ph type="body" idx="1"/>
          </p:nvPr>
        </p:nvSpPr>
        <p:spPr>
          <a:xfrm>
            <a:off x="893700" y="1373588"/>
            <a:ext cx="7566732" cy="3552300"/>
          </a:xfrm>
        </p:spPr>
        <p:txBody>
          <a:bodyPr/>
          <a:lstStyle/>
          <a:p>
            <a:endParaRPr lang="es-ES" dirty="0"/>
          </a:p>
          <a:p>
            <a:r>
              <a:rPr lang="es-ES" sz="1800" dirty="0"/>
              <a:t>En un enlace en el que también se envían datos a una página, separando los datos. </a:t>
            </a:r>
          </a:p>
          <a:p>
            <a:r>
              <a:rPr lang="es-ES" sz="1800" dirty="0"/>
              <a:t>En este caso se debe utilizar la entidad de carácter &amp;</a:t>
            </a:r>
            <a:r>
              <a:rPr lang="es-ES" sz="1800" dirty="0" err="1"/>
              <a:t>amp</a:t>
            </a:r>
            <a:r>
              <a:rPr lang="es-ES" sz="1800" dirty="0"/>
              <a:t>;, no el carácter &amp;:</a:t>
            </a:r>
          </a:p>
        </p:txBody>
      </p:sp>
      <p:sp>
        <p:nvSpPr>
          <p:cNvPr id="4" name="Marcador de número de diapositiva 3">
            <a:extLst>
              <a:ext uri="{FF2B5EF4-FFF2-40B4-BE49-F238E27FC236}">
                <a16:creationId xmlns:a16="http://schemas.microsoft.com/office/drawing/2014/main" id="{9D14F0DA-8271-FE73-0587-1ED869EF45B6}"/>
              </a:ext>
            </a:extLst>
          </p:cNvPr>
          <p:cNvSpPr>
            <a:spLocks noGrp="1"/>
          </p:cNvSpPr>
          <p:nvPr>
            <p:ph type="sldNum" idx="10"/>
          </p:nvPr>
        </p:nvSpPr>
        <p:spPr/>
        <p:txBody>
          <a:bodyPr/>
          <a:lstStyle/>
          <a:p>
            <a:fld id="{00000000-1234-1234-1234-123412341234}" type="slidenum">
              <a:rPr lang="es-ES" smtClean="0"/>
              <a:pPr/>
              <a:t>70</a:t>
            </a:fld>
            <a:endParaRPr lang="es-ES" dirty="0"/>
          </a:p>
        </p:txBody>
      </p:sp>
      <p:pic>
        <p:nvPicPr>
          <p:cNvPr id="8" name="Imagen 7">
            <a:extLst>
              <a:ext uri="{FF2B5EF4-FFF2-40B4-BE49-F238E27FC236}">
                <a16:creationId xmlns:a16="http://schemas.microsoft.com/office/drawing/2014/main" id="{E6A37587-CCD9-0E87-EB2D-BC95C353C082}"/>
              </a:ext>
            </a:extLst>
          </p:cNvPr>
          <p:cNvPicPr>
            <a:picLocks noChangeAspect="1"/>
          </p:cNvPicPr>
          <p:nvPr/>
        </p:nvPicPr>
        <p:blipFill>
          <a:blip r:embed="rId2"/>
          <a:stretch>
            <a:fillRect/>
          </a:stretch>
        </p:blipFill>
        <p:spPr>
          <a:xfrm>
            <a:off x="395536" y="1059582"/>
            <a:ext cx="8482130" cy="755943"/>
          </a:xfrm>
          <a:prstGeom prst="rect">
            <a:avLst/>
          </a:prstGeom>
        </p:spPr>
      </p:pic>
      <p:pic>
        <p:nvPicPr>
          <p:cNvPr id="10" name="Imagen 9">
            <a:extLst>
              <a:ext uri="{FF2B5EF4-FFF2-40B4-BE49-F238E27FC236}">
                <a16:creationId xmlns:a16="http://schemas.microsoft.com/office/drawing/2014/main" id="{E27B1DBE-A877-88DD-A17A-D2E11C06052F}"/>
              </a:ext>
            </a:extLst>
          </p:cNvPr>
          <p:cNvPicPr>
            <a:picLocks noChangeAspect="1"/>
          </p:cNvPicPr>
          <p:nvPr/>
        </p:nvPicPr>
        <p:blipFill>
          <a:blip r:embed="rId3"/>
          <a:stretch>
            <a:fillRect/>
          </a:stretch>
        </p:blipFill>
        <p:spPr>
          <a:xfrm>
            <a:off x="251520" y="3524665"/>
            <a:ext cx="8750610" cy="755943"/>
          </a:xfrm>
          <a:prstGeom prst="rect">
            <a:avLst/>
          </a:prstGeom>
        </p:spPr>
      </p:pic>
    </p:spTree>
    <p:extLst>
      <p:ext uri="{BB962C8B-B14F-4D97-AF65-F5344CB8AC3E}">
        <p14:creationId xmlns:p14="http://schemas.microsoft.com/office/powerpoint/2010/main" val="816907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r>
              <a:rPr lang="es-ES" sz="3200" b="1" i="0" dirty="0">
                <a:solidFill>
                  <a:srgbClr val="000000"/>
                </a:solidFill>
                <a:effectLst/>
                <a:latin typeface="Arial" panose="020B0604020202020204" pitchFamily="34" charset="0"/>
              </a:rPr>
              <a:t>Diferencias entre </a:t>
            </a:r>
            <a:r>
              <a:rPr lang="es-ES" sz="3200" b="1" i="0" dirty="0" err="1">
                <a:solidFill>
                  <a:srgbClr val="000000"/>
                </a:solidFill>
                <a:effectLst/>
                <a:latin typeface="Arial" panose="020B0604020202020204" pitchFamily="34" charset="0"/>
              </a:rPr>
              <a:t>print</a:t>
            </a:r>
            <a:r>
              <a:rPr lang="es-ES" sz="3200" b="1" i="0" dirty="0">
                <a:solidFill>
                  <a:srgbClr val="000000"/>
                </a:solidFill>
                <a:effectLst/>
                <a:latin typeface="Arial" panose="020B0604020202020204" pitchFamily="34" charset="0"/>
              </a:rPr>
              <a:t> y echo</a:t>
            </a:r>
            <a:endParaRPr lang="es-ES" dirty="0"/>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pPr algn="just"/>
            <a:r>
              <a:rPr lang="es-ES" sz="2800" b="1" i="0" dirty="0" err="1">
                <a:solidFill>
                  <a:srgbClr val="000000"/>
                </a:solidFill>
                <a:effectLst/>
                <a:latin typeface="Arial" panose="020B0604020202020204" pitchFamily="34" charset="0"/>
                <a:hlinkClick r:id="rId2"/>
              </a:rPr>
              <a:t>print</a:t>
            </a:r>
            <a:r>
              <a:rPr lang="es-ES" sz="2800" b="0" i="0" dirty="0">
                <a:solidFill>
                  <a:srgbClr val="000000"/>
                </a:solidFill>
                <a:effectLst/>
                <a:latin typeface="Arial" panose="020B0604020202020204" pitchFamily="34" charset="0"/>
              </a:rPr>
              <a:t> y </a:t>
            </a:r>
            <a:r>
              <a:rPr lang="es-ES" sz="2800" b="1" i="0" dirty="0">
                <a:solidFill>
                  <a:srgbClr val="000000"/>
                </a:solidFill>
                <a:effectLst/>
                <a:latin typeface="Arial" panose="020B0604020202020204" pitchFamily="34" charset="0"/>
                <a:hlinkClick r:id="rId3"/>
              </a:rPr>
              <a:t>echo</a:t>
            </a:r>
            <a:r>
              <a:rPr lang="es-ES" sz="2800" b="0" i="0" dirty="0">
                <a:solidFill>
                  <a:srgbClr val="000000"/>
                </a:solidFill>
                <a:effectLst/>
                <a:latin typeface="Arial" panose="020B0604020202020204" pitchFamily="34" charset="0"/>
              </a:rPr>
              <a:t> </a:t>
            </a:r>
            <a:r>
              <a:rPr lang="es-ES" sz="1800" dirty="0"/>
              <a:t>son dos sentencias de PHP prácticamente equivalentes y se puede utilizar cualquiera de las dos en las mismas situaciones. Sin embargo, hay alguna diferencia entre ellas:</a:t>
            </a:r>
          </a:p>
          <a:p>
            <a:pPr algn="just"/>
            <a:endParaRPr lang="es-ES" sz="1800" dirty="0"/>
          </a:p>
          <a:p>
            <a:pPr algn="just"/>
            <a:endParaRPr lang="es-ES" sz="1800" dirty="0"/>
          </a:p>
          <a:p>
            <a:pPr algn="just">
              <a:buFont typeface="Arial" panose="020B0604020202020204" pitchFamily="34" charset="0"/>
              <a:buChar char="•"/>
            </a:pPr>
            <a:r>
              <a:rPr lang="es-ES" sz="1800" dirty="0"/>
              <a:t>echo admite varios argumentos separados por comas, mientras que </a:t>
            </a:r>
            <a:r>
              <a:rPr lang="es-ES" sz="1800" dirty="0" err="1"/>
              <a:t>print</a:t>
            </a:r>
            <a:r>
              <a:rPr lang="es-ES" sz="1800" dirty="0"/>
              <a:t> sólo admite un argumento (los argumentos deben concatenarse con el operador punto):</a:t>
            </a:r>
          </a:p>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71</a:t>
            </a:fld>
            <a:endParaRPr lang="es-ES" dirty="0"/>
          </a:p>
        </p:txBody>
      </p:sp>
    </p:spTree>
    <p:extLst>
      <p:ext uri="{BB962C8B-B14F-4D97-AF65-F5344CB8AC3E}">
        <p14:creationId xmlns:p14="http://schemas.microsoft.com/office/powerpoint/2010/main" val="1960787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EFF3A-D3A3-4812-B1C6-3F52A323AF0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323528" y="1373588"/>
            <a:ext cx="8496944" cy="3552300"/>
          </a:xfrm>
        </p:spPr>
        <p:txBody>
          <a:bodyPr/>
          <a:lstStyle/>
          <a:p>
            <a:endParaRPr lang="es-ES" sz="3600" dirty="0">
              <a:solidFill>
                <a:srgbClr val="FF0000"/>
              </a:solidFill>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72</a:t>
            </a:fld>
            <a:endParaRPr lang="es-ES" dirty="0"/>
          </a:p>
        </p:txBody>
      </p:sp>
      <p:pic>
        <p:nvPicPr>
          <p:cNvPr id="10" name="Imagen 9" descr="Forma&#10;&#10;Descripción generada automáticamente con confianza baja">
            <a:extLst>
              <a:ext uri="{FF2B5EF4-FFF2-40B4-BE49-F238E27FC236}">
                <a16:creationId xmlns:a16="http://schemas.microsoft.com/office/drawing/2014/main" id="{5D85E592-42AB-8510-A3AA-A6A96D25E8C4}"/>
              </a:ext>
            </a:extLst>
          </p:cNvPr>
          <p:cNvPicPr>
            <a:picLocks noChangeAspect="1"/>
          </p:cNvPicPr>
          <p:nvPr/>
        </p:nvPicPr>
        <p:blipFill>
          <a:blip r:embed="rId3"/>
          <a:stretch>
            <a:fillRect/>
          </a:stretch>
        </p:blipFill>
        <p:spPr>
          <a:xfrm>
            <a:off x="437951" y="1270175"/>
            <a:ext cx="8382521" cy="1163333"/>
          </a:xfrm>
          <a:prstGeom prst="rect">
            <a:avLst/>
          </a:prstGeom>
        </p:spPr>
      </p:pic>
    </p:spTree>
    <p:extLst>
      <p:ext uri="{BB962C8B-B14F-4D97-AF65-F5344CB8AC3E}">
        <p14:creationId xmlns:p14="http://schemas.microsoft.com/office/powerpoint/2010/main" val="3860921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45F63-8A9B-5E07-4F05-CA0CBBA40AA0}"/>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CEEB7B3F-FB06-C4A7-1633-03097934066D}"/>
              </a:ext>
            </a:extLst>
          </p:cNvPr>
          <p:cNvSpPr>
            <a:spLocks noGrp="1"/>
          </p:cNvSpPr>
          <p:nvPr>
            <p:ph type="body" idx="1"/>
          </p:nvPr>
        </p:nvSpPr>
        <p:spPr>
          <a:xfrm>
            <a:off x="893700" y="2499742"/>
            <a:ext cx="6462600" cy="2426146"/>
          </a:xfrm>
        </p:spPr>
        <p:txBody>
          <a:bodyPr/>
          <a:lstStyle/>
          <a:p>
            <a:r>
              <a:rPr lang="es-ES" sz="1800" dirty="0"/>
              <a:t>En este caso la utilización de echo produciría un error:</a:t>
            </a:r>
          </a:p>
        </p:txBody>
      </p:sp>
      <p:sp>
        <p:nvSpPr>
          <p:cNvPr id="4" name="Marcador de número de diapositiva 3">
            <a:extLst>
              <a:ext uri="{FF2B5EF4-FFF2-40B4-BE49-F238E27FC236}">
                <a16:creationId xmlns:a16="http://schemas.microsoft.com/office/drawing/2014/main" id="{BC829382-5AFE-CC52-7DC7-C4A6C25397A2}"/>
              </a:ext>
            </a:extLst>
          </p:cNvPr>
          <p:cNvSpPr>
            <a:spLocks noGrp="1"/>
          </p:cNvSpPr>
          <p:nvPr>
            <p:ph type="sldNum" idx="10"/>
          </p:nvPr>
        </p:nvSpPr>
        <p:spPr/>
        <p:txBody>
          <a:bodyPr/>
          <a:lstStyle/>
          <a:p>
            <a:fld id="{00000000-1234-1234-1234-123412341234}" type="slidenum">
              <a:rPr lang="es-ES" smtClean="0"/>
              <a:pPr/>
              <a:t>73</a:t>
            </a:fld>
            <a:endParaRPr lang="es-ES" dirty="0"/>
          </a:p>
        </p:txBody>
      </p:sp>
      <p:pic>
        <p:nvPicPr>
          <p:cNvPr id="8" name="Imagen 7" descr="Texto&#10;&#10;Descripción generada automáticamente">
            <a:extLst>
              <a:ext uri="{FF2B5EF4-FFF2-40B4-BE49-F238E27FC236}">
                <a16:creationId xmlns:a16="http://schemas.microsoft.com/office/drawing/2014/main" id="{99AA07BB-9726-2FFE-31A4-30A0633DA33F}"/>
              </a:ext>
            </a:extLst>
          </p:cNvPr>
          <p:cNvPicPr>
            <a:picLocks noChangeAspect="1"/>
          </p:cNvPicPr>
          <p:nvPr/>
        </p:nvPicPr>
        <p:blipFill>
          <a:blip r:embed="rId2"/>
          <a:stretch>
            <a:fillRect/>
          </a:stretch>
        </p:blipFill>
        <p:spPr>
          <a:xfrm>
            <a:off x="262288" y="771550"/>
            <a:ext cx="8504607" cy="1512168"/>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42AEF99E-BC09-6825-585A-194587D2CD14}"/>
              </a:ext>
            </a:extLst>
          </p:cNvPr>
          <p:cNvPicPr>
            <a:picLocks noChangeAspect="1"/>
          </p:cNvPicPr>
          <p:nvPr/>
        </p:nvPicPr>
        <p:blipFill>
          <a:blip r:embed="rId3"/>
          <a:stretch>
            <a:fillRect/>
          </a:stretch>
        </p:blipFill>
        <p:spPr>
          <a:xfrm>
            <a:off x="323712" y="3147814"/>
            <a:ext cx="8496760" cy="1325281"/>
          </a:xfrm>
          <a:prstGeom prst="rect">
            <a:avLst/>
          </a:prstGeom>
        </p:spPr>
      </p:pic>
    </p:spTree>
    <p:extLst>
      <p:ext uri="{BB962C8B-B14F-4D97-AF65-F5344CB8AC3E}">
        <p14:creationId xmlns:p14="http://schemas.microsoft.com/office/powerpoint/2010/main" val="2221230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0A4CF-0CCF-9441-F93A-3E4D35A16FE3}"/>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12948FD5-83ED-D887-C1CE-72DC9C509226}"/>
              </a:ext>
            </a:extLst>
          </p:cNvPr>
          <p:cNvSpPr>
            <a:spLocks noGrp="1"/>
          </p:cNvSpPr>
          <p:nvPr>
            <p:ph type="body" idx="1"/>
          </p:nvPr>
        </p:nvSpPr>
        <p:spPr>
          <a:xfrm>
            <a:off x="323528" y="1373588"/>
            <a:ext cx="8496944" cy="3552300"/>
          </a:xfrm>
        </p:spPr>
        <p:txBody>
          <a:bodyPr/>
          <a:lstStyle/>
          <a:p>
            <a:pPr algn="just">
              <a:buFont typeface="Arial" panose="020B0604020202020204" pitchFamily="34" charset="0"/>
              <a:buChar char="•"/>
            </a:pPr>
            <a:r>
              <a:rPr lang="es-ES" sz="1800" dirty="0"/>
              <a:t>gente que ha hecho pruebas de velocidad dice que echo es ligerísimamente más rápido que </a:t>
            </a:r>
            <a:r>
              <a:rPr lang="es-ES" sz="1800" dirty="0" err="1"/>
              <a:t>print</a:t>
            </a:r>
            <a:r>
              <a:rPr lang="es-ES" sz="1800" dirty="0"/>
              <a:t>, pero hacen falta generar miles de echo para notar alguna diferencia, por lo que la velocidad no es determinante para utilizar uno u otro.</a:t>
            </a:r>
          </a:p>
          <a:p>
            <a:pPr algn="just">
              <a:buFont typeface="Arial" panose="020B0604020202020204" pitchFamily="34" charset="0"/>
              <a:buChar char="•"/>
            </a:pPr>
            <a:endParaRPr lang="es-ES" sz="1800" dirty="0"/>
          </a:p>
          <a:p>
            <a:pPr algn="just"/>
            <a:r>
              <a:rPr lang="es-ES" sz="1800" dirty="0"/>
              <a:t>En resumen, no parece haber una razón de peso para preferir usar </a:t>
            </a:r>
            <a:r>
              <a:rPr lang="es-ES" sz="1800" dirty="0" err="1"/>
              <a:t>print</a:t>
            </a:r>
            <a:r>
              <a:rPr lang="es-ES" sz="1800" dirty="0"/>
              <a:t> en vez de echo o viceversa. Parece que la elección de uno u otro es personal y basada en la costumbre o la familiaridad con otros lenguajes o entornos en los que uno de los dos está más extendido. </a:t>
            </a:r>
          </a:p>
          <a:p>
            <a:endParaRPr lang="es-ES" dirty="0"/>
          </a:p>
        </p:txBody>
      </p:sp>
      <p:sp>
        <p:nvSpPr>
          <p:cNvPr id="4" name="Marcador de número de diapositiva 3">
            <a:extLst>
              <a:ext uri="{FF2B5EF4-FFF2-40B4-BE49-F238E27FC236}">
                <a16:creationId xmlns:a16="http://schemas.microsoft.com/office/drawing/2014/main" id="{08E4E538-AFB9-88DD-CAD2-C3D3AE3DAC36}"/>
              </a:ext>
            </a:extLst>
          </p:cNvPr>
          <p:cNvSpPr>
            <a:spLocks noGrp="1"/>
          </p:cNvSpPr>
          <p:nvPr>
            <p:ph type="sldNum" idx="10"/>
          </p:nvPr>
        </p:nvSpPr>
        <p:spPr/>
        <p:txBody>
          <a:bodyPr/>
          <a:lstStyle/>
          <a:p>
            <a:fld id="{00000000-1234-1234-1234-123412341234}" type="slidenum">
              <a:rPr lang="es-ES" smtClean="0"/>
              <a:pPr/>
              <a:t>74</a:t>
            </a:fld>
            <a:endParaRPr lang="es-ES" dirty="0"/>
          </a:p>
        </p:txBody>
      </p:sp>
    </p:spTree>
    <p:extLst>
      <p:ext uri="{BB962C8B-B14F-4D97-AF65-F5344CB8AC3E}">
        <p14:creationId xmlns:p14="http://schemas.microsoft.com/office/powerpoint/2010/main" val="3618846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74FFC-4639-8371-D272-6625C4B32FEC}"/>
              </a:ext>
            </a:extLst>
          </p:cNvPr>
          <p:cNvSpPr>
            <a:spLocks noGrp="1"/>
          </p:cNvSpPr>
          <p:nvPr>
            <p:ph type="title"/>
          </p:nvPr>
        </p:nvSpPr>
        <p:spPr/>
        <p:txBody>
          <a:bodyPr/>
          <a:lstStyle/>
          <a:p>
            <a:r>
              <a:rPr lang="es-ES" b="1" i="0" dirty="0">
                <a:solidFill>
                  <a:srgbClr val="000000"/>
                </a:solidFill>
                <a:effectLst/>
                <a:latin typeface="Arial" panose="020B0604020202020204" pitchFamily="34" charset="0"/>
              </a:rPr>
              <a:t>Funciones y bibliotecas</a:t>
            </a:r>
            <a:endParaRPr lang="es-ES" dirty="0"/>
          </a:p>
        </p:txBody>
      </p:sp>
      <p:sp>
        <p:nvSpPr>
          <p:cNvPr id="3" name="Marcador de texto 2">
            <a:extLst>
              <a:ext uri="{FF2B5EF4-FFF2-40B4-BE49-F238E27FC236}">
                <a16:creationId xmlns:a16="http://schemas.microsoft.com/office/drawing/2014/main" id="{4298F831-10A7-F5BA-AD8C-CB374941D113}"/>
              </a:ext>
            </a:extLst>
          </p:cNvPr>
          <p:cNvSpPr>
            <a:spLocks noGrp="1"/>
          </p:cNvSpPr>
          <p:nvPr>
            <p:ph type="body" idx="1"/>
          </p:nvPr>
        </p:nvSpPr>
        <p:spPr>
          <a:xfrm>
            <a:off x="251520" y="1373588"/>
            <a:ext cx="8712968" cy="3552300"/>
          </a:xfrm>
        </p:spPr>
        <p:txBody>
          <a:bodyPr/>
          <a:lstStyle/>
          <a:p>
            <a:pPr algn="just"/>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Una función es un grupo de instrucciones, independiente del programa principal, que se puede reutilizar a lo largo de un programa. Las funciones nos ahorran tener que repetir el grupo de instrucciones, sustituyéndolos por simples llamadas a las funciones.</a:t>
            </a:r>
          </a:p>
          <a:p>
            <a:pPr algn="just"/>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just"/>
            <a:endPar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algn="just"/>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En esta lección se tratan primero las funciones sin argumentos y después las funciones con argumentos. Todo lo que se comenta sobre las funciones sin argumentos (forma de definirlas, nombre, etc.) se aplica también a las funciones con argumentos.</a:t>
            </a:r>
          </a:p>
          <a:p>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Marcador de número de diapositiva 3">
            <a:extLst>
              <a:ext uri="{FF2B5EF4-FFF2-40B4-BE49-F238E27FC236}">
                <a16:creationId xmlns:a16="http://schemas.microsoft.com/office/drawing/2014/main" id="{535CB7AD-9491-28D2-25D5-E671BBF01D4F}"/>
              </a:ext>
            </a:extLst>
          </p:cNvPr>
          <p:cNvSpPr>
            <a:spLocks noGrp="1"/>
          </p:cNvSpPr>
          <p:nvPr>
            <p:ph type="sldNum" idx="10"/>
          </p:nvPr>
        </p:nvSpPr>
        <p:spPr/>
        <p:txBody>
          <a:bodyPr/>
          <a:lstStyle/>
          <a:p>
            <a:fld id="{00000000-1234-1234-1234-123412341234}" type="slidenum">
              <a:rPr lang="es-ES" smtClean="0"/>
              <a:pPr/>
              <a:t>75</a:t>
            </a:fld>
            <a:endParaRPr lang="es-ES" dirty="0"/>
          </a:p>
        </p:txBody>
      </p:sp>
    </p:spTree>
    <p:extLst>
      <p:ext uri="{BB962C8B-B14F-4D97-AF65-F5344CB8AC3E}">
        <p14:creationId xmlns:p14="http://schemas.microsoft.com/office/powerpoint/2010/main" val="4040787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508500" y="805427"/>
            <a:ext cx="8280920" cy="3552300"/>
          </a:xfrm>
        </p:spPr>
        <p:txBody>
          <a:bodyPr/>
          <a:lstStyle/>
          <a:p>
            <a:pPr marL="114300" indent="0" algn="just">
              <a:buNone/>
            </a:pPr>
            <a:r>
              <a:rPr lang="es-ES" sz="1800" b="1" i="0" dirty="0">
                <a:solidFill>
                  <a:schemeClr val="tx1"/>
                </a:solidFill>
                <a:effectLst/>
                <a:latin typeface="Lato" panose="020F0502020204030203" pitchFamily="34" charset="0"/>
                <a:ea typeface="Lato" panose="020F0502020204030203" pitchFamily="34" charset="0"/>
                <a:cs typeface="Lato" panose="020F0502020204030203" pitchFamily="34" charset="0"/>
              </a:rPr>
              <a:t>Funciones sin argumentos</a:t>
            </a:r>
          </a:p>
          <a:p>
            <a:pPr marL="114300" indent="0" algn="just">
              <a:buNone/>
            </a:pPr>
            <a:endParaRPr lang="es-ES" sz="1800" b="1"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14300" indent="0" algn="just">
              <a:buNone/>
            </a:pPr>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Las funciones se identifican por su nombre. Las funciones se definen mediante la palabra reservada </a:t>
            </a:r>
            <a:r>
              <a:rPr lang="es-ES" sz="1800" b="1" i="0" dirty="0" err="1">
                <a:solidFill>
                  <a:schemeClr val="tx1"/>
                </a:solidFill>
                <a:effectLst/>
                <a:latin typeface="Lato" panose="020F0502020204030203" pitchFamily="34" charset="0"/>
                <a:ea typeface="Lato" panose="020F0502020204030203" pitchFamily="34" charset="0"/>
                <a:cs typeface="Lato" panose="020F0502020204030203" pitchFamily="34" charset="0"/>
              </a:rPr>
              <a:t>function</a:t>
            </a:r>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 seguida del nombre de la función y unos paréntesis, seguidos de un conjunto de instrucciones escritos entre llaves. </a:t>
            </a:r>
          </a:p>
          <a:p>
            <a:pPr marL="114300" indent="0" algn="just">
              <a:buNone/>
            </a:pPr>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La llave que abre el bloque de instrucciones se suele escribir al principio de la línea siguiente, no a continuación del nombre de la función.</a:t>
            </a:r>
          </a:p>
          <a:p>
            <a:pPr marL="114300" indent="0" algn="just">
              <a:buNone/>
            </a:pPr>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14300" indent="0" algn="just">
              <a:buNone/>
            </a:pPr>
            <a:endPar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114300" indent="0">
              <a:buNone/>
            </a:pPr>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76</a:t>
            </a:fld>
            <a:endParaRPr lang="es-ES" dirty="0"/>
          </a:p>
        </p:txBody>
      </p:sp>
      <p:sp>
        <p:nvSpPr>
          <p:cNvPr id="5" name="Rectangle 1">
            <a:extLst>
              <a:ext uri="{FF2B5EF4-FFF2-40B4-BE49-F238E27FC236}">
                <a16:creationId xmlns:a16="http://schemas.microsoft.com/office/drawing/2014/main" id="{CFFEAB67-C877-D1E1-F224-1CD62D56F65D}"/>
              </a:ext>
            </a:extLst>
          </p:cNvPr>
          <p:cNvSpPr>
            <a:spLocks noChangeArrowheads="1"/>
          </p:cNvSpPr>
          <p:nvPr/>
        </p:nvSpPr>
        <p:spPr bwMode="auto">
          <a:xfrm>
            <a:off x="1676728" y="3444131"/>
            <a:ext cx="5487560" cy="615553"/>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buClrTx/>
            </a:pPr>
            <a:r>
              <a:rPr lang="es-ES" altLang="es-ES" sz="1000">
                <a:solidFill>
                  <a:srgbClr val="C586C0"/>
                </a:solidFill>
                <a:latin typeface="Consolas" panose="020B0609020204030204" pitchFamily="49" charset="0"/>
              </a:rPr>
              <a:t>function nombreDelaFuncion()</a:t>
            </a:r>
          </a:p>
          <a:p>
            <a:pPr lvl="0" eaLnBrk="0" fontAlgn="base" hangingPunct="0">
              <a:spcBef>
                <a:spcPct val="0"/>
              </a:spcBef>
              <a:spcAft>
                <a:spcPct val="0"/>
              </a:spcAft>
              <a:buClrTx/>
            </a:pPr>
            <a:r>
              <a:rPr lang="es-ES" altLang="es-ES" sz="1000">
                <a:solidFill>
                  <a:srgbClr val="C586C0"/>
                </a:solidFill>
                <a:latin typeface="Consolas" panose="020B0609020204030204" pitchFamily="49" charset="0"/>
              </a:rPr>
              <a:t>{</a:t>
            </a:r>
          </a:p>
          <a:p>
            <a:pPr lvl="0" eaLnBrk="0" fontAlgn="base" hangingPunct="0">
              <a:spcBef>
                <a:spcPct val="0"/>
              </a:spcBef>
              <a:spcAft>
                <a:spcPct val="0"/>
              </a:spcAft>
              <a:buClrTx/>
            </a:pPr>
            <a:r>
              <a:rPr lang="es-ES" altLang="es-ES" sz="1000">
                <a:solidFill>
                  <a:srgbClr val="C586C0"/>
                </a:solidFill>
                <a:latin typeface="Consolas" panose="020B0609020204030204" pitchFamily="49" charset="0"/>
              </a:rPr>
              <a:t>    bloque_de_sentencias</a:t>
            </a:r>
          </a:p>
          <a:p>
            <a:pPr lvl="0" eaLnBrk="0" fontAlgn="base" hangingPunct="0">
              <a:spcBef>
                <a:spcPct val="0"/>
              </a:spcBef>
              <a:spcAft>
                <a:spcPct val="0"/>
              </a:spcAft>
              <a:buClrTx/>
            </a:pPr>
            <a:r>
              <a:rPr lang="es-ES" altLang="es-ES" sz="1000">
                <a:solidFill>
                  <a:srgbClr val="C586C0"/>
                </a:solidFill>
                <a:latin typeface="Consolas" panose="020B0609020204030204" pitchFamily="49" charset="0"/>
              </a:rPr>
              <a:t>}</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4177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13239" y="32825"/>
            <a:ext cx="8368502" cy="1296144"/>
          </a:xfrm>
        </p:spPr>
        <p:txBody>
          <a:bodyPr/>
          <a:lstStyle/>
          <a:p>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Las funciones se aprovechan en el resto del programa escribiendo el nombre de la función seguido de paréntesis. PHP ejecuta el bloque de instrucciones de la función cada vez que se llama a la función.</a:t>
            </a:r>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77</a:t>
            </a:fld>
            <a:endParaRPr lang="es-ES" dirty="0"/>
          </a:p>
        </p:txBody>
      </p:sp>
      <p:sp>
        <p:nvSpPr>
          <p:cNvPr id="5" name="Rectangle 1">
            <a:extLst>
              <a:ext uri="{FF2B5EF4-FFF2-40B4-BE49-F238E27FC236}">
                <a16:creationId xmlns:a16="http://schemas.microsoft.com/office/drawing/2014/main" id="{129948DA-F7B4-64D3-FECC-B6B2030AAEDD}"/>
              </a:ext>
            </a:extLst>
          </p:cNvPr>
          <p:cNvSpPr>
            <a:spLocks noChangeArrowheads="1"/>
          </p:cNvSpPr>
          <p:nvPr/>
        </p:nvSpPr>
        <p:spPr bwMode="auto">
          <a:xfrm>
            <a:off x="107505" y="1059582"/>
            <a:ext cx="5256584" cy="369331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569CD6"/>
                </a:solidFill>
                <a:effectLst/>
                <a:latin typeface="Consolas" panose="020B0609020204030204" pitchFamily="49" charset="0"/>
              </a:rPr>
              <a:t>&lt;?</a:t>
            </a:r>
            <a:r>
              <a:rPr kumimoji="0" lang="es-ES" altLang="es-ES" sz="1200" b="0" i="0" u="none" strike="noStrike" cap="none" normalizeH="0" baseline="0" dirty="0" err="1">
                <a:ln>
                  <a:noFill/>
                </a:ln>
                <a:solidFill>
                  <a:srgbClr val="569CD6"/>
                </a:solidFill>
                <a:effectLst/>
                <a:latin typeface="Consolas" panose="020B0609020204030204" pitchFamily="49" charset="0"/>
              </a:rPr>
              <a:t>php</a:t>
            </a:r>
            <a:r>
              <a:rPr kumimoji="0" lang="es-ES" altLang="es-E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 Definición de la función prueba()</a:t>
            </a:r>
            <a:r>
              <a:rPr kumimoji="0" lang="es-ES" altLang="es-E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0" i="0" u="none" strike="noStrike" cap="none" normalizeH="0" baseline="0" dirty="0">
              <a:ln>
                <a:noFill/>
              </a:ln>
              <a:solidFill>
                <a:srgbClr val="CE917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200" dirty="0">
              <a:solidFill>
                <a:srgbClr val="CE9178"/>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err="1">
                <a:ln>
                  <a:noFill/>
                </a:ln>
                <a:solidFill>
                  <a:srgbClr val="CE9178"/>
                </a:solidFill>
                <a:effectLst/>
                <a:latin typeface="Consolas" panose="020B0609020204030204" pitchFamily="49" charset="0"/>
              </a:rPr>
              <a:t>function</a:t>
            </a:r>
            <a:r>
              <a:rPr kumimoji="0" lang="es-ES" altLang="es-ES" sz="1200" b="0" i="0" u="none" strike="noStrike" cap="none" normalizeH="0" baseline="0" dirty="0">
                <a:ln>
                  <a:noFill/>
                </a:ln>
                <a:solidFill>
                  <a:srgbClr val="CE9178"/>
                </a:solidFill>
                <a:effectLst/>
                <a:latin typeface="Consolas" panose="020B0609020204030204" pitchFamily="49" charset="0"/>
              </a:rPr>
              <a:t> 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"&lt;p&gt;I </a:t>
            </a:r>
            <a:r>
              <a:rPr kumimoji="0" lang="es-ES" altLang="es-ES" sz="1200" b="0" i="0" u="none" strike="noStrike" cap="none" normalizeH="0" baseline="0" dirty="0" err="1">
                <a:ln>
                  <a:noFill/>
                </a:ln>
                <a:solidFill>
                  <a:srgbClr val="CE9178"/>
                </a:solidFill>
                <a:effectLst/>
                <a:latin typeface="Consolas" panose="020B0609020204030204" pitchFamily="49" charset="0"/>
              </a:rPr>
              <a:t>will</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not</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waste</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chalk</a:t>
            </a:r>
            <a:r>
              <a:rPr kumimoji="0" lang="es-ES" altLang="es-ES" sz="1200" b="0" i="0" u="none" strike="noStrike" cap="none" normalizeH="0" baseline="0" dirty="0">
                <a:ln>
                  <a:noFill/>
                </a:ln>
                <a:solidFill>
                  <a:srgbClr val="CE9178"/>
                </a:solidFill>
                <a:effectLst/>
                <a:latin typeface="Consolas" panose="020B0609020204030204" pitchFamily="49" charset="0"/>
              </a:rPr>
              <a:t>.&lt;/p&gt;\n";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"&lt;p&gt;I </a:t>
            </a:r>
            <a:r>
              <a:rPr kumimoji="0" lang="es-ES" altLang="es-ES" sz="1200" b="0" i="0" u="none" strike="noStrike" cap="none" normalizeH="0" baseline="0" dirty="0" err="1">
                <a:ln>
                  <a:noFill/>
                </a:ln>
                <a:solidFill>
                  <a:srgbClr val="CE9178"/>
                </a:solidFill>
                <a:effectLst/>
                <a:latin typeface="Consolas" panose="020B0609020204030204" pitchFamily="49" charset="0"/>
              </a:rPr>
              <a:t>will</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not</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skateboard</a:t>
            </a:r>
            <a:r>
              <a:rPr kumimoji="0" lang="es-ES" altLang="es-ES" sz="1200" b="0" i="0" u="none" strike="noStrike" cap="none" normalizeH="0" baseline="0" dirty="0">
                <a:ln>
                  <a:noFill/>
                </a:ln>
                <a:solidFill>
                  <a:srgbClr val="CE9178"/>
                </a:solidFill>
                <a:effectLst/>
                <a:latin typeface="Consolas" panose="020B0609020204030204" pitchFamily="49" charset="0"/>
              </a:rPr>
              <a:t> in </a:t>
            </a:r>
            <a:r>
              <a:rPr kumimoji="0" lang="es-ES" altLang="es-ES" sz="1200" b="0" i="0" u="none" strike="noStrike" cap="none" normalizeH="0" baseline="0" dirty="0" err="1">
                <a:ln>
                  <a:noFill/>
                </a:ln>
                <a:solidFill>
                  <a:srgbClr val="CE9178"/>
                </a:solidFill>
                <a:effectLst/>
                <a:latin typeface="Consolas" panose="020B0609020204030204" pitchFamily="49" charset="0"/>
              </a:rPr>
              <a:t>the</a:t>
            </a:r>
            <a:r>
              <a:rPr kumimoji="0" lang="es-ES" altLang="es-ES" sz="1200" b="0" i="0" u="none" strike="noStrike" cap="none" normalizeH="0" baseline="0" dirty="0">
                <a:ln>
                  <a:noFill/>
                </a:ln>
                <a:solidFill>
                  <a:srgbClr val="CE9178"/>
                </a:solidFill>
                <a:effectLst/>
                <a:latin typeface="Consolas" panose="020B0609020204030204" pitchFamily="49" charset="0"/>
              </a:rPr>
              <a:t> halls.&lt;/p&gt;\n";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"&lt;p&gt;I </a:t>
            </a:r>
            <a:r>
              <a:rPr kumimoji="0" lang="es-ES" altLang="es-ES" sz="1200" b="0" i="0" u="none" strike="noStrike" cap="none" normalizeH="0" baseline="0" dirty="0" err="1">
                <a:ln>
                  <a:noFill/>
                </a:ln>
                <a:solidFill>
                  <a:srgbClr val="CE9178"/>
                </a:solidFill>
                <a:effectLst/>
                <a:latin typeface="Consolas" panose="020B0609020204030204" pitchFamily="49" charset="0"/>
              </a:rPr>
              <a:t>will</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not</a:t>
            </a: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burp</a:t>
            </a:r>
            <a:r>
              <a:rPr kumimoji="0" lang="es-ES" altLang="es-ES" sz="1200" b="0" i="0" u="none" strike="noStrike" cap="none" normalizeH="0" baseline="0" dirty="0">
                <a:ln>
                  <a:noFill/>
                </a:ln>
                <a:solidFill>
                  <a:srgbClr val="CE9178"/>
                </a:solidFill>
                <a:effectLst/>
                <a:latin typeface="Consolas" panose="020B0609020204030204" pitchFamily="49" charset="0"/>
              </a:rPr>
              <a:t> in </a:t>
            </a:r>
            <a:r>
              <a:rPr kumimoji="0" lang="es-ES" altLang="es-ES" sz="1200" b="0" i="0" u="none" strike="noStrike" cap="none" normalizeH="0" baseline="0" dirty="0" err="1">
                <a:ln>
                  <a:noFill/>
                </a:ln>
                <a:solidFill>
                  <a:srgbClr val="CE9178"/>
                </a:solidFill>
                <a:effectLst/>
                <a:latin typeface="Consolas" panose="020B0609020204030204" pitchFamily="49" charset="0"/>
              </a:rPr>
              <a:t>class</a:t>
            </a:r>
            <a:r>
              <a:rPr kumimoji="0" lang="es-ES" altLang="es-ES" sz="1200" b="0" i="0" u="none" strike="noStrike" cap="none" normalizeH="0" baseline="0" dirty="0">
                <a:ln>
                  <a:noFill/>
                </a:ln>
                <a:solidFill>
                  <a:srgbClr val="CE9178"/>
                </a:solidFill>
                <a:effectLst/>
                <a:latin typeface="Consolas" panose="020B0609020204030204" pitchFamily="49" charset="0"/>
              </a:rPr>
              <a:t>.&lt;/p&gt;\n";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a:t>
            </a: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0" i="0" u="none" strike="noStrike" cap="none" normalizeH="0" baseline="0" dirty="0">
              <a:ln>
                <a:noFill/>
              </a:ln>
              <a:solidFill>
                <a:srgbClr val="CE9178"/>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"&lt;p&gt;Programa de prueba.&lt;/p&gt;\n";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err="1">
                <a:ln>
                  <a:noFill/>
                </a:ln>
                <a:solidFill>
                  <a:srgbClr val="CE9178"/>
                </a:solidFill>
                <a:effectLst/>
                <a:latin typeface="Consolas" panose="020B0609020204030204" pitchFamily="49" charset="0"/>
              </a:rPr>
              <a:t>print</a:t>
            </a:r>
            <a:r>
              <a:rPr kumimoji="0" lang="es-ES" altLang="es-ES" sz="1200" b="0" i="0" u="none" strike="noStrike" cap="none" normalizeH="0" baseline="0" dirty="0">
                <a:ln>
                  <a:noFill/>
                </a:ln>
                <a:solidFill>
                  <a:srgbClr val="CE9178"/>
                </a:solidFill>
                <a:effectLst/>
                <a:latin typeface="Consolas" panose="020B0609020204030204" pitchFamily="49" charset="0"/>
              </a:rPr>
              <a:t> "\n";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 Llamadas a la función 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CE9178"/>
                </a:solidFill>
                <a:effectLst/>
                <a:latin typeface="Consolas" panose="020B0609020204030204" pitchFamily="49" charset="0"/>
              </a:rPr>
              <a:t>prueba();</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dirty="0">
                <a:solidFill>
                  <a:srgbClr val="CE9178"/>
                </a:solidFill>
                <a:latin typeface="Consolas" panose="020B0609020204030204" pitchFamily="49" charset="0"/>
              </a:rPr>
              <a:t>?&gt;</a:t>
            </a:r>
            <a:endParaRPr kumimoji="0" lang="es-ES" altLang="es-ES" sz="1200" b="0" i="0" u="none" strike="noStrike" cap="none" normalizeH="0" baseline="0" dirty="0">
              <a:ln>
                <a:noFill/>
              </a:ln>
              <a:solidFill>
                <a:srgbClr val="CE9178"/>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1F3F7624-D8E0-519F-B4E1-0DCF77282871}"/>
              </a:ext>
            </a:extLst>
          </p:cNvPr>
          <p:cNvSpPr txBox="1"/>
          <p:nvPr/>
        </p:nvSpPr>
        <p:spPr>
          <a:xfrm>
            <a:off x="5584833" y="1203598"/>
            <a:ext cx="3559167" cy="2893100"/>
          </a:xfrm>
          <a:prstGeom prst="rect">
            <a:avLst/>
          </a:prstGeom>
          <a:noFill/>
        </p:spPr>
        <p:txBody>
          <a:bodyPr wrap="square">
            <a:spAutoFit/>
          </a:bodyPr>
          <a:lstStyle/>
          <a:p>
            <a:r>
              <a:rPr lang="en-US" dirty="0"/>
              <a:t>&lt;p&gt;</a:t>
            </a:r>
            <a:r>
              <a:rPr lang="en-US" dirty="0" err="1"/>
              <a:t>Programa</a:t>
            </a:r>
            <a:r>
              <a:rPr lang="en-US" dirty="0"/>
              <a:t> de </a:t>
            </a:r>
            <a:r>
              <a:rPr lang="en-US" dirty="0" err="1"/>
              <a:t>prueba</a:t>
            </a:r>
            <a:r>
              <a:rPr lang="en-US" dirty="0"/>
              <a:t>.&lt;/p&gt;</a:t>
            </a:r>
          </a:p>
          <a:p>
            <a:endParaRPr lang="en-US" dirty="0"/>
          </a:p>
          <a:p>
            <a:r>
              <a:rPr lang="en-US" dirty="0"/>
              <a:t>&lt;p&gt;I will not waste chalk.&lt;/p&gt;</a:t>
            </a:r>
          </a:p>
          <a:p>
            <a:endParaRPr lang="en-US" dirty="0"/>
          </a:p>
          <a:p>
            <a:r>
              <a:rPr lang="en-US" dirty="0"/>
              <a:t>&lt;p&gt;I will not skateboard in the halls.&lt;/p&gt;</a:t>
            </a:r>
          </a:p>
          <a:p>
            <a:endParaRPr lang="en-US" dirty="0"/>
          </a:p>
          <a:p>
            <a:r>
              <a:rPr lang="en-US" dirty="0"/>
              <a:t>&lt;p&gt;I will not burp in class.&lt;/p&gt;</a:t>
            </a:r>
          </a:p>
          <a:p>
            <a:endParaRPr lang="en-US" dirty="0"/>
          </a:p>
          <a:p>
            <a:r>
              <a:rPr lang="en-US" dirty="0"/>
              <a:t>&lt;p&gt;I will not waste chalk.&lt;/p&gt;</a:t>
            </a:r>
          </a:p>
          <a:p>
            <a:endParaRPr lang="en-US" dirty="0"/>
          </a:p>
          <a:p>
            <a:r>
              <a:rPr lang="en-US" dirty="0"/>
              <a:t>&lt;p&gt;I will not skateboard in the halls.&lt;/p&gt;</a:t>
            </a:r>
          </a:p>
          <a:p>
            <a:endParaRPr lang="en-US" dirty="0"/>
          </a:p>
          <a:p>
            <a:r>
              <a:rPr lang="en-US" dirty="0"/>
              <a:t>&lt;p&gt;I will not burp in class.&lt;/p&gt;</a:t>
            </a:r>
            <a:endParaRPr lang="es-ES" dirty="0"/>
          </a:p>
        </p:txBody>
      </p:sp>
    </p:spTree>
    <p:extLst>
      <p:ext uri="{BB962C8B-B14F-4D97-AF65-F5344CB8AC3E}">
        <p14:creationId xmlns:p14="http://schemas.microsoft.com/office/powerpoint/2010/main" val="3914059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893700" y="1373588"/>
            <a:ext cx="8070788" cy="982138"/>
          </a:xfrm>
        </p:spPr>
        <p:txBody>
          <a:bodyPr/>
          <a:lstStyle/>
          <a:p>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Si se llama a una función definida en el mismo fichero, la función puede estar definida antes o después de la llamada</a:t>
            </a:r>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78</a:t>
            </a:fld>
            <a:endParaRPr lang="es-ES" dirty="0"/>
          </a:p>
        </p:txBody>
      </p:sp>
      <p:sp>
        <p:nvSpPr>
          <p:cNvPr id="5" name="Rectangle 1">
            <a:extLst>
              <a:ext uri="{FF2B5EF4-FFF2-40B4-BE49-F238E27FC236}">
                <a16:creationId xmlns:a16="http://schemas.microsoft.com/office/drawing/2014/main" id="{874B2F28-B5AA-FC86-B95A-B43B43843BE1}"/>
              </a:ext>
            </a:extLst>
          </p:cNvPr>
          <p:cNvSpPr>
            <a:spLocks noChangeArrowheads="1"/>
          </p:cNvSpPr>
          <p:nvPr/>
        </p:nvSpPr>
        <p:spPr bwMode="auto">
          <a:xfrm>
            <a:off x="107504" y="2484867"/>
            <a:ext cx="3744416" cy="2215991"/>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569CD6"/>
                </a:solidFill>
                <a:effectLst/>
                <a:latin typeface="Consolas" panose="020B0609020204030204" pitchFamily="49" charset="0"/>
              </a:rPr>
              <a:t>&lt;?</a:t>
            </a:r>
            <a:r>
              <a:rPr kumimoji="0" lang="es-ES" altLang="es-ES" sz="1200" b="0" i="0" u="none" strike="noStrike" cap="none" normalizeH="0" baseline="0" dirty="0" err="1">
                <a:ln>
                  <a:noFill/>
                </a:ln>
                <a:solidFill>
                  <a:srgbClr val="569CD6"/>
                </a:solidFill>
                <a:effectLst/>
                <a:latin typeface="Consolas" panose="020B0609020204030204" pitchFamily="49" charset="0"/>
              </a:rPr>
              <a:t>php</a:t>
            </a:r>
            <a:r>
              <a:rPr kumimoji="0" lang="es-ES" altLang="es-E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0" i="0" u="none" strike="noStrike" cap="none" normalizeH="0" baseline="0" dirty="0">
              <a:ln>
                <a:noFill/>
              </a:ln>
              <a:solidFill>
                <a:srgbClr val="6A995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 Definición de la función prueba()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0" i="0" u="none" strike="noStrike" cap="none" normalizeH="0" baseline="0" dirty="0">
              <a:ln>
                <a:noFill/>
              </a:ln>
              <a:solidFill>
                <a:srgbClr val="6A995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err="1">
                <a:ln>
                  <a:noFill/>
                </a:ln>
                <a:solidFill>
                  <a:srgbClr val="6A9955"/>
                </a:solidFill>
                <a:effectLst/>
                <a:latin typeface="Consolas" panose="020B0609020204030204" pitchFamily="49" charset="0"/>
              </a:rPr>
              <a:t>function</a:t>
            </a:r>
            <a:r>
              <a:rPr kumimoji="0" lang="es-ES" altLang="es-ES" sz="1200" b="0" i="0" u="none" strike="noStrike" cap="none" normalizeH="0" baseline="0" dirty="0">
                <a:ln>
                  <a:noFill/>
                </a:ln>
                <a:solidFill>
                  <a:srgbClr val="6A9955"/>
                </a:solidFill>
                <a:effectLst/>
                <a:latin typeface="Consolas" panose="020B0609020204030204" pitchFamily="49" charset="0"/>
              </a:rPr>
              <a:t> 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    </a:t>
            </a:r>
            <a:r>
              <a:rPr kumimoji="0" lang="es-ES" altLang="es-ES" sz="1200" b="0" i="0" u="none" strike="noStrike" cap="none" normalizeH="0" baseline="0" dirty="0" err="1">
                <a:ln>
                  <a:noFill/>
                </a:ln>
                <a:solidFill>
                  <a:srgbClr val="6A9955"/>
                </a:solidFill>
                <a:effectLst/>
                <a:latin typeface="Consolas" panose="020B0609020204030204" pitchFamily="49" charset="0"/>
              </a:rPr>
              <a:t>print</a:t>
            </a:r>
            <a:r>
              <a:rPr kumimoji="0" lang="es-ES" altLang="es-ES" sz="1200" b="0" i="0" u="none" strike="noStrike" cap="none" normalizeH="0" baseline="0" dirty="0">
                <a:ln>
                  <a:noFill/>
                </a:ln>
                <a:solidFill>
                  <a:srgbClr val="6A9955"/>
                </a:solidFill>
                <a:effectLst/>
                <a:latin typeface="Consolas" panose="020B0609020204030204" pitchFamily="49" charset="0"/>
              </a:rPr>
              <a:t> "&lt;p&gt;Hola!&lt;/p&gt;\n";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200" b="0" i="0" u="none" strike="noStrike" cap="none" normalizeH="0" baseline="0" dirty="0">
              <a:ln>
                <a:noFill/>
              </a:ln>
              <a:solidFill>
                <a:srgbClr val="6A995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 Llamada a la función 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prueba();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6A9955"/>
                </a:solidFill>
                <a:effectLst/>
                <a:latin typeface="Consolas" panose="020B0609020204030204" pitchFamily="49" charset="0"/>
              </a:rPr>
              <a:t>?&gt;</a:t>
            </a:r>
            <a:endParaRPr kumimoji="0" lang="es-ES" altLang="es-ES" sz="12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7D834322-90F8-B463-3A9C-9A4081EBAEE4}"/>
              </a:ext>
            </a:extLst>
          </p:cNvPr>
          <p:cNvSpPr txBox="1"/>
          <p:nvPr/>
        </p:nvSpPr>
        <p:spPr>
          <a:xfrm>
            <a:off x="4485435" y="2513526"/>
            <a:ext cx="1958773" cy="307777"/>
          </a:xfrm>
          <a:prstGeom prst="rect">
            <a:avLst/>
          </a:prstGeom>
          <a:noFill/>
        </p:spPr>
        <p:txBody>
          <a:bodyPr wrap="square">
            <a:spAutoFit/>
          </a:bodyPr>
          <a:lstStyle/>
          <a:p>
            <a:r>
              <a:rPr lang="es-ES" dirty="0"/>
              <a:t>&lt;p&gt;Hola!&lt;/p&gt;</a:t>
            </a:r>
          </a:p>
        </p:txBody>
      </p:sp>
    </p:spTree>
    <p:extLst>
      <p:ext uri="{BB962C8B-B14F-4D97-AF65-F5344CB8AC3E}">
        <p14:creationId xmlns:p14="http://schemas.microsoft.com/office/powerpoint/2010/main" val="3089428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79</a:t>
            </a:fld>
            <a:endParaRPr lang="es-ES" dirty="0"/>
          </a:p>
        </p:txBody>
      </p:sp>
      <p:sp>
        <p:nvSpPr>
          <p:cNvPr id="6" name="CuadroTexto 5">
            <a:extLst>
              <a:ext uri="{FF2B5EF4-FFF2-40B4-BE49-F238E27FC236}">
                <a16:creationId xmlns:a16="http://schemas.microsoft.com/office/drawing/2014/main" id="{34A18D09-49FB-5E83-7016-B6A87BF5C91B}"/>
              </a:ext>
            </a:extLst>
          </p:cNvPr>
          <p:cNvSpPr txBox="1"/>
          <p:nvPr/>
        </p:nvSpPr>
        <p:spPr>
          <a:xfrm>
            <a:off x="467544" y="1923678"/>
            <a:ext cx="4583622" cy="2246769"/>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Llamada a la función prueba()</a:t>
            </a:r>
          </a:p>
          <a:p>
            <a:r>
              <a:rPr lang="es-ES" dirty="0">
                <a:latin typeface="Consolas" panose="020B0609020204030204" pitchFamily="49" charset="0"/>
              </a:rPr>
              <a:t>prueba();</a:t>
            </a:r>
          </a:p>
          <a:p>
            <a:endParaRPr lang="es-ES" dirty="0">
              <a:latin typeface="Consolas" panose="020B0609020204030204" pitchFamily="49" charset="0"/>
            </a:endParaRPr>
          </a:p>
          <a:p>
            <a:r>
              <a:rPr lang="es-ES" dirty="0">
                <a:latin typeface="Consolas" panose="020B0609020204030204" pitchFamily="49" charset="0"/>
              </a:rPr>
              <a:t>// Definición de la función prueba()</a:t>
            </a:r>
          </a:p>
          <a:p>
            <a:r>
              <a:rPr lang="es-ES" dirty="0" err="1">
                <a:latin typeface="Consolas" panose="020B0609020204030204" pitchFamily="49" charset="0"/>
              </a:rPr>
              <a:t>function</a:t>
            </a:r>
            <a:r>
              <a:rPr lang="es-ES" dirty="0">
                <a:latin typeface="Consolas" panose="020B0609020204030204" pitchFamily="49" charset="0"/>
              </a:rPr>
              <a:t> prueba()</a:t>
            </a:r>
          </a:p>
          <a:p>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"&lt;p&gt;Hola!&lt;/p&gt;\n";</a:t>
            </a:r>
          </a:p>
          <a:p>
            <a:r>
              <a:rPr lang="es-ES" dirty="0">
                <a:latin typeface="Consolas" panose="020B0609020204030204" pitchFamily="49" charset="0"/>
              </a:rPr>
              <a:t>}</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92F25FC8-280E-C282-9101-D693F9B2339C}"/>
              </a:ext>
            </a:extLst>
          </p:cNvPr>
          <p:cNvSpPr txBox="1"/>
          <p:nvPr/>
        </p:nvSpPr>
        <p:spPr>
          <a:xfrm>
            <a:off x="5477322" y="2417861"/>
            <a:ext cx="3150849" cy="307777"/>
          </a:xfrm>
          <a:prstGeom prst="rect">
            <a:avLst/>
          </a:prstGeom>
          <a:noFill/>
        </p:spPr>
        <p:txBody>
          <a:bodyPr wrap="square">
            <a:spAutoFit/>
          </a:bodyPr>
          <a:lstStyle/>
          <a:p>
            <a:r>
              <a:rPr lang="es-ES" dirty="0"/>
              <a:t>&lt;p&gt;Hola!&lt;/p&gt;</a:t>
            </a:r>
          </a:p>
        </p:txBody>
      </p:sp>
    </p:spTree>
    <p:extLst>
      <p:ext uri="{BB962C8B-B14F-4D97-AF65-F5344CB8AC3E}">
        <p14:creationId xmlns:p14="http://schemas.microsoft.com/office/powerpoint/2010/main" val="248578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8</a:t>
            </a:fld>
            <a:endParaRPr lang="es-ES" dirty="0"/>
          </a:p>
        </p:txBody>
      </p:sp>
      <p:sp>
        <p:nvSpPr>
          <p:cNvPr id="5" name="Marcador de texto 4">
            <a:extLst>
              <a:ext uri="{FF2B5EF4-FFF2-40B4-BE49-F238E27FC236}">
                <a16:creationId xmlns:a16="http://schemas.microsoft.com/office/drawing/2014/main" id="{469F1E6A-3BB1-78E4-B389-48DD2886A33D}"/>
              </a:ext>
            </a:extLst>
          </p:cNvPr>
          <p:cNvSpPr>
            <a:spLocks noGrp="1"/>
          </p:cNvSpPr>
          <p:nvPr>
            <p:ph type="body" idx="1"/>
          </p:nvPr>
        </p:nvSpPr>
        <p:spPr>
          <a:xfrm>
            <a:off x="12740" y="-20538"/>
            <a:ext cx="9023755" cy="3552300"/>
          </a:xfrm>
        </p:spPr>
        <p:txBody>
          <a:bodyPr/>
          <a:lstStyle/>
          <a:p>
            <a:pPr marL="114300" indent="0">
              <a:buNone/>
            </a:pPr>
            <a:r>
              <a:rPr lang="es-ES" sz="1800" dirty="0"/>
              <a:t>El atributo </a:t>
            </a:r>
            <a:r>
              <a:rPr lang="es-ES" sz="1800" dirty="0" err="1"/>
              <a:t>type</a:t>
            </a:r>
            <a:endParaRPr lang="es-ES" sz="1800" dirty="0"/>
          </a:p>
          <a:p>
            <a:pPr marL="114300" indent="0">
              <a:buNone/>
            </a:pPr>
            <a:r>
              <a:rPr lang="es-ES" sz="1800" dirty="0"/>
              <a:t>El atributo </a:t>
            </a:r>
            <a:r>
              <a:rPr lang="es-ES" sz="1800" dirty="0" err="1"/>
              <a:t>type</a:t>
            </a:r>
            <a:r>
              <a:rPr lang="es-ES" sz="1800" dirty="0"/>
              <a:t> de la etiqueta &lt;input&gt; indica el tipo de control de que se trata.</a:t>
            </a:r>
          </a:p>
          <a:p>
            <a:pPr marL="114300" indent="0">
              <a:buNone/>
            </a:pPr>
            <a:endParaRPr lang="es-ES" sz="1800" dirty="0"/>
          </a:p>
          <a:p>
            <a:pPr marL="114300" indent="0">
              <a:buNone/>
            </a:pPr>
            <a:r>
              <a:rPr lang="es-ES" sz="1800" dirty="0"/>
              <a:t>En HTML 4.01 los tipos de &lt;input&gt; eran: botón para enviar </a:t>
            </a:r>
            <a:r>
              <a:rPr lang="es-ES" sz="1800" dirty="0" err="1"/>
              <a:t>submit</a:t>
            </a:r>
            <a:r>
              <a:rPr lang="es-ES" sz="1800" dirty="0"/>
              <a:t>, botón para reiniciar </a:t>
            </a:r>
            <a:r>
              <a:rPr lang="es-ES" sz="1800" dirty="0" err="1"/>
              <a:t>reset</a:t>
            </a:r>
            <a:r>
              <a:rPr lang="es-ES" sz="1800" dirty="0"/>
              <a:t>, texto </a:t>
            </a:r>
            <a:r>
              <a:rPr lang="es-ES" sz="1800" dirty="0" err="1"/>
              <a:t>text</a:t>
            </a:r>
            <a:r>
              <a:rPr lang="es-ES" sz="1800" dirty="0"/>
              <a:t>, contraseña </a:t>
            </a:r>
            <a:r>
              <a:rPr lang="es-ES" sz="1800" dirty="0" err="1"/>
              <a:t>password</a:t>
            </a:r>
            <a:r>
              <a:rPr lang="es-ES" sz="1800" dirty="0"/>
              <a:t>, archivo file, imagen </a:t>
            </a:r>
            <a:r>
              <a:rPr lang="es-ES" sz="1800" dirty="0" err="1"/>
              <a:t>image</a:t>
            </a:r>
            <a:r>
              <a:rPr lang="es-ES" sz="1800" dirty="0"/>
              <a:t> y oculto </a:t>
            </a:r>
            <a:r>
              <a:rPr lang="es-ES" sz="1800" dirty="0" err="1"/>
              <a:t>hidden</a:t>
            </a:r>
            <a:r>
              <a:rPr lang="es-ES" sz="1800" dirty="0"/>
              <a:t>.</a:t>
            </a:r>
          </a:p>
          <a:p>
            <a:pPr marL="114300" indent="0">
              <a:buNone/>
            </a:pPr>
            <a:endParaRPr lang="es-ES" sz="1800" dirty="0"/>
          </a:p>
          <a:p>
            <a:pPr marL="114300" indent="0">
              <a:buNone/>
            </a:pPr>
            <a:r>
              <a:rPr lang="es-ES" sz="1800" dirty="0"/>
              <a:t>En HTML 5 se añadieron los tipos de &lt;input&gt;: botón </a:t>
            </a:r>
            <a:r>
              <a:rPr lang="es-ES" sz="1800" dirty="0" err="1"/>
              <a:t>button</a:t>
            </a:r>
            <a:r>
              <a:rPr lang="es-ES" sz="1800" dirty="0"/>
              <a:t>, número </a:t>
            </a:r>
            <a:r>
              <a:rPr lang="es-ES" sz="1800" dirty="0" err="1"/>
              <a:t>number</a:t>
            </a:r>
            <a:r>
              <a:rPr lang="es-ES" sz="1800" dirty="0"/>
              <a:t>, búsqueda </a:t>
            </a:r>
            <a:r>
              <a:rPr lang="es-ES" sz="1800" dirty="0" err="1"/>
              <a:t>search</a:t>
            </a:r>
            <a:r>
              <a:rPr lang="es-ES" sz="1800" dirty="0"/>
              <a:t>, teléfono </a:t>
            </a:r>
            <a:r>
              <a:rPr lang="es-ES" sz="1800" dirty="0" err="1"/>
              <a:t>tel</a:t>
            </a:r>
            <a:r>
              <a:rPr lang="es-ES" sz="1800" dirty="0"/>
              <a:t>, dirección web </a:t>
            </a:r>
            <a:r>
              <a:rPr lang="es-ES" sz="1800" dirty="0" err="1"/>
              <a:t>url</a:t>
            </a:r>
            <a:r>
              <a:rPr lang="es-ES" sz="1800" dirty="0"/>
              <a:t>, dirección de correo email, fecha date, hora time, color </a:t>
            </a:r>
            <a:r>
              <a:rPr lang="es-ES" sz="1800" dirty="0" err="1"/>
              <a:t>color</a:t>
            </a:r>
            <a:r>
              <a:rPr lang="es-ES" sz="1800" dirty="0"/>
              <a:t> y rango </a:t>
            </a:r>
            <a:r>
              <a:rPr lang="es-ES" sz="1800" dirty="0" err="1"/>
              <a:t>range</a:t>
            </a:r>
            <a:r>
              <a:rPr lang="es-ES" sz="1800" dirty="0"/>
              <a:t>.</a:t>
            </a:r>
          </a:p>
          <a:p>
            <a:pPr marL="114300" indent="0">
              <a:buNone/>
            </a:pPr>
            <a:endParaRPr lang="es-ES" sz="1800" dirty="0"/>
          </a:p>
          <a:p>
            <a:pPr marL="114300" indent="0">
              <a:buNone/>
            </a:pPr>
            <a:r>
              <a:rPr lang="es-ES" sz="1800" dirty="0"/>
              <a:t>En HTML 5.1 se añadieron los tipos de &lt;input&gt;: mes </a:t>
            </a:r>
            <a:r>
              <a:rPr lang="es-ES" sz="1800" dirty="0" err="1"/>
              <a:t>month</a:t>
            </a:r>
            <a:r>
              <a:rPr lang="es-ES" sz="1800" dirty="0"/>
              <a:t>, semana </a:t>
            </a:r>
            <a:r>
              <a:rPr lang="es-ES" sz="1800" dirty="0" err="1"/>
              <a:t>week</a:t>
            </a:r>
            <a:r>
              <a:rPr lang="es-ES" sz="1800" dirty="0"/>
              <a:t> y fecha y hora local </a:t>
            </a:r>
            <a:r>
              <a:rPr lang="es-ES" sz="1800" dirty="0" err="1"/>
              <a:t>datetime</a:t>
            </a:r>
            <a:r>
              <a:rPr lang="es-ES" sz="1800" dirty="0"/>
              <a:t>-local.</a:t>
            </a:r>
          </a:p>
        </p:txBody>
      </p:sp>
    </p:spTree>
    <p:extLst>
      <p:ext uri="{BB962C8B-B14F-4D97-AF65-F5344CB8AC3E}">
        <p14:creationId xmlns:p14="http://schemas.microsoft.com/office/powerpoint/2010/main" val="137880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539552" y="1373588"/>
            <a:ext cx="7870338" cy="2278282"/>
          </a:xfrm>
        </p:spPr>
        <p:txBody>
          <a:bodyPr/>
          <a:lstStyle/>
          <a:p>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Los nombres de las funciones siguen las mismas reglas de los identificadores de PHP, es decir, deben comenzar por una letra o un guion bajo (_) y el resto de caracteres pueden ser letras, números o guiones bajos (se pueden utilizar caracteres no ingleses como acentos, eñes, </a:t>
            </a:r>
            <a:r>
              <a:rPr lang="es-ES" sz="1800" b="0" i="0" dirty="0" err="1">
                <a:solidFill>
                  <a:schemeClr val="tx1"/>
                </a:solidFill>
                <a:effectLst/>
                <a:latin typeface="Lato" panose="020F0502020204030203" pitchFamily="34" charset="0"/>
                <a:ea typeface="Lato" panose="020F0502020204030203" pitchFamily="34" charset="0"/>
                <a:cs typeface="Lato" panose="020F0502020204030203" pitchFamily="34" charset="0"/>
              </a:rPr>
              <a:t>etc</a:t>
            </a:r>
            <a:r>
              <a:rPr lang="es-ES" sz="1800" b="0" i="0" dirty="0">
                <a:solidFill>
                  <a:schemeClr val="tx1"/>
                </a:solidFill>
                <a:effectLst/>
                <a:latin typeface="Lato" panose="020F0502020204030203" pitchFamily="34" charset="0"/>
                <a:ea typeface="Lato" panose="020F0502020204030203" pitchFamily="34" charset="0"/>
                <a:cs typeface="Lato" panose="020F0502020204030203" pitchFamily="34" charset="0"/>
              </a:rPr>
              <a:t>), pero los nombres de funciones no distinguen entre mayúsculas o minúsculas.</a:t>
            </a:r>
            <a:endParaRPr lang="es-E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80</a:t>
            </a:fld>
            <a:endParaRPr lang="es-ES" dirty="0"/>
          </a:p>
        </p:txBody>
      </p:sp>
    </p:spTree>
    <p:extLst>
      <p:ext uri="{BB962C8B-B14F-4D97-AF65-F5344CB8AC3E}">
        <p14:creationId xmlns:p14="http://schemas.microsoft.com/office/powerpoint/2010/main" val="3221260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15999"/>
            <a:ext cx="7782756" cy="1342178"/>
          </a:xfrm>
        </p:spPr>
        <p:txBody>
          <a:bodyPr/>
          <a:lstStyle/>
          <a:p>
            <a:r>
              <a:rPr lang="es-ES" sz="1800" dirty="0"/>
              <a:t>Si no se llama a una función en el programa principal, las funciones no tienen ningún efecto en la salida del programa (excepto si contienen errores de sintaxis que impidan la ejecución del programa).</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81</a:t>
            </a:fld>
            <a:endParaRPr lang="es-ES" dirty="0"/>
          </a:p>
        </p:txBody>
      </p:sp>
      <p:sp>
        <p:nvSpPr>
          <p:cNvPr id="6" name="CuadroTexto 5">
            <a:extLst>
              <a:ext uri="{FF2B5EF4-FFF2-40B4-BE49-F238E27FC236}">
                <a16:creationId xmlns:a16="http://schemas.microsoft.com/office/drawing/2014/main" id="{168880AB-662C-6178-F4D8-8A20E52EFA09}"/>
              </a:ext>
            </a:extLst>
          </p:cNvPr>
          <p:cNvSpPr txBox="1"/>
          <p:nvPr/>
        </p:nvSpPr>
        <p:spPr>
          <a:xfrm>
            <a:off x="467544" y="1458177"/>
            <a:ext cx="4583622" cy="3108543"/>
          </a:xfrm>
          <a:prstGeom prst="rect">
            <a:avLst/>
          </a:prstGeom>
          <a:noFill/>
        </p:spPr>
        <p:txBody>
          <a:bodyPr wrap="square">
            <a:spAutoFit/>
          </a:bodyPr>
          <a:lstStyle/>
          <a:p>
            <a:r>
              <a:rPr lang="es-ES" dirty="0"/>
              <a:t>&lt;?</a:t>
            </a:r>
            <a:r>
              <a:rPr lang="es-ES" dirty="0" err="1"/>
              <a:t>php</a:t>
            </a:r>
            <a:endParaRPr lang="es-ES" dirty="0"/>
          </a:p>
          <a:p>
            <a:r>
              <a:rPr lang="es-ES" dirty="0"/>
              <a:t>// Definición de la función prueba()</a:t>
            </a:r>
          </a:p>
          <a:p>
            <a:r>
              <a:rPr lang="es-ES" dirty="0" err="1"/>
              <a:t>function</a:t>
            </a:r>
            <a:r>
              <a:rPr lang="es-ES" dirty="0"/>
              <a:t> prueba()</a:t>
            </a:r>
          </a:p>
          <a:p>
            <a:r>
              <a:rPr lang="es-ES" dirty="0"/>
              <a:t>{</a:t>
            </a:r>
          </a:p>
          <a:p>
            <a:r>
              <a:rPr lang="es-ES" dirty="0"/>
              <a:t>    </a:t>
            </a:r>
            <a:r>
              <a:rPr lang="es-ES" dirty="0" err="1"/>
              <a:t>print</a:t>
            </a:r>
            <a:r>
              <a:rPr lang="es-ES" dirty="0"/>
              <a:t> "&lt;p&gt;I </a:t>
            </a:r>
            <a:r>
              <a:rPr lang="es-ES" dirty="0" err="1"/>
              <a:t>will</a:t>
            </a:r>
            <a:r>
              <a:rPr lang="es-ES" dirty="0"/>
              <a:t> </a:t>
            </a:r>
            <a:r>
              <a:rPr lang="es-ES" dirty="0" err="1"/>
              <a:t>not</a:t>
            </a:r>
            <a:r>
              <a:rPr lang="es-ES" dirty="0"/>
              <a:t> </a:t>
            </a:r>
            <a:r>
              <a:rPr lang="es-ES" dirty="0" err="1"/>
              <a:t>waste</a:t>
            </a:r>
            <a:r>
              <a:rPr lang="es-ES" dirty="0"/>
              <a:t> </a:t>
            </a:r>
            <a:r>
              <a:rPr lang="es-ES" dirty="0" err="1"/>
              <a:t>chalk</a:t>
            </a:r>
            <a:r>
              <a:rPr lang="es-ES" dirty="0"/>
              <a:t>.&lt;/p&gt;\n";</a:t>
            </a:r>
          </a:p>
          <a:p>
            <a:r>
              <a:rPr lang="es-ES" dirty="0"/>
              <a:t>    </a:t>
            </a:r>
            <a:r>
              <a:rPr lang="es-ES" dirty="0" err="1"/>
              <a:t>print</a:t>
            </a:r>
            <a:r>
              <a:rPr lang="es-ES" dirty="0"/>
              <a:t> "\n";</a:t>
            </a:r>
          </a:p>
          <a:p>
            <a:r>
              <a:rPr lang="es-ES" dirty="0"/>
              <a:t>    </a:t>
            </a:r>
            <a:r>
              <a:rPr lang="es-ES" dirty="0" err="1"/>
              <a:t>print</a:t>
            </a:r>
            <a:r>
              <a:rPr lang="es-ES" dirty="0"/>
              <a:t> "&lt;p&gt;I </a:t>
            </a:r>
            <a:r>
              <a:rPr lang="es-ES" dirty="0" err="1"/>
              <a:t>will</a:t>
            </a:r>
            <a:r>
              <a:rPr lang="es-ES" dirty="0"/>
              <a:t> </a:t>
            </a:r>
            <a:r>
              <a:rPr lang="es-ES" dirty="0" err="1"/>
              <a:t>not</a:t>
            </a:r>
            <a:r>
              <a:rPr lang="es-ES" dirty="0"/>
              <a:t> </a:t>
            </a:r>
            <a:r>
              <a:rPr lang="es-ES" dirty="0" err="1"/>
              <a:t>skateboard</a:t>
            </a:r>
            <a:r>
              <a:rPr lang="es-ES" dirty="0"/>
              <a:t> in </a:t>
            </a:r>
            <a:r>
              <a:rPr lang="es-ES" dirty="0" err="1"/>
              <a:t>the</a:t>
            </a:r>
            <a:r>
              <a:rPr lang="es-ES" dirty="0"/>
              <a:t> halls.&lt;/p&gt;\n";</a:t>
            </a:r>
          </a:p>
          <a:p>
            <a:r>
              <a:rPr lang="es-ES" dirty="0"/>
              <a:t>    </a:t>
            </a:r>
            <a:r>
              <a:rPr lang="es-ES" dirty="0" err="1"/>
              <a:t>print</a:t>
            </a:r>
            <a:r>
              <a:rPr lang="es-ES" dirty="0"/>
              <a:t> "\n";</a:t>
            </a:r>
          </a:p>
          <a:p>
            <a:r>
              <a:rPr lang="es-ES" dirty="0"/>
              <a:t>    </a:t>
            </a:r>
            <a:r>
              <a:rPr lang="es-ES" dirty="0" err="1"/>
              <a:t>print</a:t>
            </a:r>
            <a:r>
              <a:rPr lang="es-ES" dirty="0"/>
              <a:t> "&lt;p&gt;I </a:t>
            </a:r>
            <a:r>
              <a:rPr lang="es-ES" dirty="0" err="1"/>
              <a:t>will</a:t>
            </a:r>
            <a:r>
              <a:rPr lang="es-ES" dirty="0"/>
              <a:t> </a:t>
            </a:r>
            <a:r>
              <a:rPr lang="es-ES" dirty="0" err="1"/>
              <a:t>not</a:t>
            </a:r>
            <a:r>
              <a:rPr lang="es-ES" dirty="0"/>
              <a:t> </a:t>
            </a:r>
            <a:r>
              <a:rPr lang="es-ES" dirty="0" err="1"/>
              <a:t>burp</a:t>
            </a:r>
            <a:r>
              <a:rPr lang="es-ES" dirty="0"/>
              <a:t> in </a:t>
            </a:r>
            <a:r>
              <a:rPr lang="es-ES" dirty="0" err="1"/>
              <a:t>class</a:t>
            </a:r>
            <a:r>
              <a:rPr lang="es-ES" dirty="0"/>
              <a:t>.&lt;/p&gt;\n";</a:t>
            </a:r>
          </a:p>
          <a:p>
            <a:r>
              <a:rPr lang="es-ES" dirty="0"/>
              <a:t>    </a:t>
            </a:r>
            <a:r>
              <a:rPr lang="es-ES" dirty="0" err="1"/>
              <a:t>print</a:t>
            </a:r>
            <a:r>
              <a:rPr lang="es-ES" dirty="0"/>
              <a:t> "\n";</a:t>
            </a:r>
          </a:p>
          <a:p>
            <a:r>
              <a:rPr lang="es-ES" dirty="0"/>
              <a:t>}</a:t>
            </a:r>
          </a:p>
          <a:p>
            <a:endParaRPr lang="es-ES" dirty="0"/>
          </a:p>
          <a:p>
            <a:r>
              <a:rPr lang="es-ES" dirty="0" err="1"/>
              <a:t>print</a:t>
            </a:r>
            <a:r>
              <a:rPr lang="es-ES" dirty="0"/>
              <a:t> "&lt;p&gt;Programa de prueba.&lt;/p&gt;\n";</a:t>
            </a:r>
          </a:p>
          <a:p>
            <a:r>
              <a:rPr lang="es-ES" dirty="0"/>
              <a:t>?&gt;</a:t>
            </a:r>
          </a:p>
        </p:txBody>
      </p:sp>
      <p:sp>
        <p:nvSpPr>
          <p:cNvPr id="9" name="CuadroTexto 8">
            <a:extLst>
              <a:ext uri="{FF2B5EF4-FFF2-40B4-BE49-F238E27FC236}">
                <a16:creationId xmlns:a16="http://schemas.microsoft.com/office/drawing/2014/main" id="{274E70E4-B45B-3915-1AD8-9BD9246FD883}"/>
              </a:ext>
            </a:extLst>
          </p:cNvPr>
          <p:cNvSpPr txBox="1"/>
          <p:nvPr/>
        </p:nvSpPr>
        <p:spPr>
          <a:xfrm>
            <a:off x="5051166" y="2133980"/>
            <a:ext cx="3409266" cy="313499"/>
          </a:xfrm>
          <a:prstGeom prst="rect">
            <a:avLst/>
          </a:prstGeom>
          <a:noFill/>
        </p:spPr>
        <p:txBody>
          <a:bodyPr wrap="square">
            <a:spAutoFit/>
          </a:bodyPr>
          <a:lstStyle/>
          <a:p>
            <a:r>
              <a:rPr lang="es-ES" dirty="0"/>
              <a:t>&lt;p&gt;Programa de prueba.&lt;/p&gt;</a:t>
            </a:r>
          </a:p>
        </p:txBody>
      </p:sp>
    </p:spTree>
    <p:extLst>
      <p:ext uri="{BB962C8B-B14F-4D97-AF65-F5344CB8AC3E}">
        <p14:creationId xmlns:p14="http://schemas.microsoft.com/office/powerpoint/2010/main" val="425521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611560" y="483518"/>
            <a:ext cx="8064896" cy="1080120"/>
          </a:xfrm>
        </p:spPr>
        <p:txBody>
          <a:bodyPr/>
          <a:lstStyle/>
          <a:p>
            <a:r>
              <a:rPr lang="es-ES" sz="1800" dirty="0"/>
              <a:t>PHP no distingue ente mayúsculas y minúsculas en el nombre de las funciones</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82</a:t>
            </a:fld>
            <a:endParaRPr lang="es-ES" dirty="0"/>
          </a:p>
        </p:txBody>
      </p:sp>
      <p:sp>
        <p:nvSpPr>
          <p:cNvPr id="6" name="CuadroTexto 5">
            <a:extLst>
              <a:ext uri="{FF2B5EF4-FFF2-40B4-BE49-F238E27FC236}">
                <a16:creationId xmlns:a16="http://schemas.microsoft.com/office/drawing/2014/main" id="{D89A0F48-3116-0BEC-C49E-CF53D48763C8}"/>
              </a:ext>
            </a:extLst>
          </p:cNvPr>
          <p:cNvSpPr txBox="1"/>
          <p:nvPr/>
        </p:nvSpPr>
        <p:spPr>
          <a:xfrm>
            <a:off x="379962" y="2032788"/>
            <a:ext cx="4583622" cy="2893100"/>
          </a:xfrm>
          <a:prstGeom prst="rect">
            <a:avLst/>
          </a:prstGeom>
          <a:noFill/>
        </p:spPr>
        <p:txBody>
          <a:bodyPr wrap="square">
            <a:spAutoFit/>
          </a:bodyPr>
          <a:lstStyle/>
          <a:p>
            <a:r>
              <a:rPr lang="es-ES" dirty="0"/>
              <a:t>&lt;?</a:t>
            </a:r>
            <a:r>
              <a:rPr lang="es-ES" dirty="0" err="1"/>
              <a:t>php</a:t>
            </a:r>
            <a:endParaRPr lang="es-ES" dirty="0"/>
          </a:p>
          <a:p>
            <a:r>
              <a:rPr lang="es-ES" dirty="0"/>
              <a:t>// Definición de la función prueba()</a:t>
            </a:r>
          </a:p>
          <a:p>
            <a:r>
              <a:rPr lang="es-ES" dirty="0" err="1"/>
              <a:t>function</a:t>
            </a:r>
            <a:r>
              <a:rPr lang="es-ES" dirty="0"/>
              <a:t> prueba()</a:t>
            </a:r>
          </a:p>
          <a:p>
            <a:r>
              <a:rPr lang="es-ES" dirty="0"/>
              <a:t>{</a:t>
            </a:r>
          </a:p>
          <a:p>
            <a:r>
              <a:rPr lang="es-ES" dirty="0"/>
              <a:t>    </a:t>
            </a:r>
            <a:r>
              <a:rPr lang="es-ES" dirty="0" err="1"/>
              <a:t>print</a:t>
            </a:r>
            <a:r>
              <a:rPr lang="es-ES" dirty="0"/>
              <a:t> "&lt;p&gt;I </a:t>
            </a:r>
            <a:r>
              <a:rPr lang="es-ES" dirty="0" err="1"/>
              <a:t>will</a:t>
            </a:r>
            <a:r>
              <a:rPr lang="es-ES" dirty="0"/>
              <a:t> </a:t>
            </a:r>
            <a:r>
              <a:rPr lang="es-ES" dirty="0" err="1"/>
              <a:t>not</a:t>
            </a:r>
            <a:r>
              <a:rPr lang="es-ES" dirty="0"/>
              <a:t> </a:t>
            </a:r>
            <a:r>
              <a:rPr lang="es-ES" dirty="0" err="1"/>
              <a:t>waste</a:t>
            </a:r>
            <a:r>
              <a:rPr lang="es-ES" dirty="0"/>
              <a:t> </a:t>
            </a:r>
            <a:r>
              <a:rPr lang="es-ES" dirty="0" err="1"/>
              <a:t>chalk</a:t>
            </a:r>
            <a:r>
              <a:rPr lang="es-ES" dirty="0"/>
              <a:t>.&lt;/p&gt;\n";</a:t>
            </a:r>
          </a:p>
          <a:p>
            <a:r>
              <a:rPr lang="es-ES" dirty="0"/>
              <a:t>    </a:t>
            </a:r>
            <a:r>
              <a:rPr lang="es-ES" dirty="0" err="1"/>
              <a:t>print</a:t>
            </a:r>
            <a:r>
              <a:rPr lang="es-ES" dirty="0"/>
              <a:t> "\n";</a:t>
            </a:r>
          </a:p>
          <a:p>
            <a:r>
              <a:rPr lang="es-ES" dirty="0"/>
              <a:t>}</a:t>
            </a:r>
          </a:p>
          <a:p>
            <a:endParaRPr lang="es-ES" dirty="0"/>
          </a:p>
          <a:p>
            <a:r>
              <a:rPr lang="es-ES" dirty="0"/>
              <a:t>// Llamadas a la función prueba()</a:t>
            </a:r>
          </a:p>
          <a:p>
            <a:r>
              <a:rPr lang="es-ES" dirty="0"/>
              <a:t>prueba();</a:t>
            </a:r>
          </a:p>
          <a:p>
            <a:r>
              <a:rPr lang="es-ES" dirty="0"/>
              <a:t>PRUEBA();</a:t>
            </a:r>
          </a:p>
          <a:p>
            <a:r>
              <a:rPr lang="es-ES" dirty="0" err="1"/>
              <a:t>PrUeBa</a:t>
            </a:r>
            <a:r>
              <a:rPr lang="es-ES" dirty="0"/>
              <a:t>();</a:t>
            </a:r>
          </a:p>
          <a:p>
            <a:r>
              <a:rPr lang="es-ES" dirty="0"/>
              <a:t>?&gt;</a:t>
            </a:r>
          </a:p>
        </p:txBody>
      </p:sp>
      <p:sp>
        <p:nvSpPr>
          <p:cNvPr id="8" name="CuadroTexto 7">
            <a:extLst>
              <a:ext uri="{FF2B5EF4-FFF2-40B4-BE49-F238E27FC236}">
                <a16:creationId xmlns:a16="http://schemas.microsoft.com/office/drawing/2014/main" id="{018B26B1-74B8-1108-C60D-D6EDA245B414}"/>
              </a:ext>
            </a:extLst>
          </p:cNvPr>
          <p:cNvSpPr txBox="1"/>
          <p:nvPr/>
        </p:nvSpPr>
        <p:spPr>
          <a:xfrm>
            <a:off x="4297650" y="2661048"/>
            <a:ext cx="4583622" cy="1169551"/>
          </a:xfrm>
          <a:prstGeom prst="rect">
            <a:avLst/>
          </a:prstGeom>
          <a:noFill/>
        </p:spPr>
        <p:txBody>
          <a:bodyPr wrap="square">
            <a:spAutoFit/>
          </a:bodyPr>
          <a:lstStyle/>
          <a:p>
            <a:r>
              <a:rPr lang="en-US" dirty="0"/>
              <a:t>&lt;p&gt;I will not waste chalk.&lt;/p&gt;</a:t>
            </a:r>
          </a:p>
          <a:p>
            <a:endParaRPr lang="en-US" dirty="0"/>
          </a:p>
          <a:p>
            <a:r>
              <a:rPr lang="en-US" dirty="0"/>
              <a:t>&lt;p&gt;I will not waste chalk.&lt;/p&gt;</a:t>
            </a:r>
          </a:p>
          <a:p>
            <a:endParaRPr lang="en-US" dirty="0"/>
          </a:p>
          <a:p>
            <a:r>
              <a:rPr lang="en-US" dirty="0"/>
              <a:t>&lt;p&gt;I will not waste chalk.&lt;/p&gt;</a:t>
            </a:r>
            <a:endParaRPr lang="es-ES" dirty="0"/>
          </a:p>
        </p:txBody>
      </p:sp>
    </p:spTree>
    <p:extLst>
      <p:ext uri="{BB962C8B-B14F-4D97-AF65-F5344CB8AC3E}">
        <p14:creationId xmlns:p14="http://schemas.microsoft.com/office/powerpoint/2010/main" val="3504904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893700" y="1373588"/>
            <a:ext cx="6462600" cy="1054146"/>
          </a:xfrm>
        </p:spPr>
        <p:txBody>
          <a:bodyPr/>
          <a:lstStyle/>
          <a:p>
            <a:r>
              <a:rPr lang="es-ES" dirty="0"/>
              <a:t>En un programa no se pueden definir dos veces la misma función</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83</a:t>
            </a:fld>
            <a:endParaRPr lang="es-ES" dirty="0"/>
          </a:p>
        </p:txBody>
      </p:sp>
      <p:sp>
        <p:nvSpPr>
          <p:cNvPr id="6" name="CuadroTexto 5">
            <a:extLst>
              <a:ext uri="{FF2B5EF4-FFF2-40B4-BE49-F238E27FC236}">
                <a16:creationId xmlns:a16="http://schemas.microsoft.com/office/drawing/2014/main" id="{7AA324A9-6556-1CA7-B738-92478D9DEECF}"/>
              </a:ext>
            </a:extLst>
          </p:cNvPr>
          <p:cNvSpPr txBox="1"/>
          <p:nvPr/>
        </p:nvSpPr>
        <p:spPr>
          <a:xfrm>
            <a:off x="395536" y="2324887"/>
            <a:ext cx="4583622" cy="2462213"/>
          </a:xfrm>
          <a:prstGeom prst="rect">
            <a:avLst/>
          </a:prstGeom>
          <a:noFill/>
        </p:spPr>
        <p:txBody>
          <a:bodyPr wrap="square">
            <a:spAutoFit/>
          </a:bodyPr>
          <a:lstStyle/>
          <a:p>
            <a:r>
              <a:rPr lang="es-ES" dirty="0"/>
              <a:t>&lt;?</a:t>
            </a:r>
            <a:r>
              <a:rPr lang="es-ES" dirty="0" err="1"/>
              <a:t>php</a:t>
            </a:r>
            <a:endParaRPr lang="es-ES" dirty="0"/>
          </a:p>
          <a:p>
            <a:r>
              <a:rPr lang="es-ES" dirty="0" err="1"/>
              <a:t>function</a:t>
            </a:r>
            <a:r>
              <a:rPr lang="es-ES" dirty="0"/>
              <a:t> prueba()</a:t>
            </a:r>
          </a:p>
          <a:p>
            <a:r>
              <a:rPr lang="es-ES" dirty="0"/>
              <a:t>{</a:t>
            </a:r>
          </a:p>
          <a:p>
            <a:r>
              <a:rPr lang="es-ES" dirty="0"/>
              <a:t>    </a:t>
            </a:r>
            <a:r>
              <a:rPr lang="es-ES" dirty="0" err="1"/>
              <a:t>print</a:t>
            </a:r>
            <a:r>
              <a:rPr lang="es-ES" dirty="0"/>
              <a:t> "&lt;p&gt;Hola!&lt;/p&gt;\n";</a:t>
            </a:r>
          </a:p>
          <a:p>
            <a:r>
              <a:rPr lang="es-ES" dirty="0"/>
              <a:t>}</a:t>
            </a:r>
          </a:p>
          <a:p>
            <a:endParaRPr lang="es-ES" dirty="0"/>
          </a:p>
          <a:p>
            <a:r>
              <a:rPr lang="es-ES" dirty="0" err="1"/>
              <a:t>function</a:t>
            </a:r>
            <a:r>
              <a:rPr lang="es-ES" dirty="0"/>
              <a:t> Prueba()</a:t>
            </a:r>
          </a:p>
          <a:p>
            <a:r>
              <a:rPr lang="es-ES" dirty="0"/>
              <a:t>{</a:t>
            </a:r>
          </a:p>
          <a:p>
            <a:r>
              <a:rPr lang="es-ES" dirty="0"/>
              <a:t>    </a:t>
            </a:r>
            <a:r>
              <a:rPr lang="es-ES" dirty="0" err="1"/>
              <a:t>print</a:t>
            </a:r>
            <a:r>
              <a:rPr lang="es-ES" dirty="0"/>
              <a:t> "&lt;p&gt;</a:t>
            </a:r>
            <a:r>
              <a:rPr lang="es-ES" dirty="0" err="1"/>
              <a:t>Adios</a:t>
            </a:r>
            <a:r>
              <a:rPr lang="es-ES" dirty="0"/>
              <a:t>!&lt;/p&gt;\n";</a:t>
            </a:r>
          </a:p>
          <a:p>
            <a:r>
              <a:rPr lang="es-ES" dirty="0"/>
              <a:t>}</a:t>
            </a:r>
          </a:p>
          <a:p>
            <a:r>
              <a:rPr lang="es-ES" dirty="0"/>
              <a:t>?&gt;</a:t>
            </a:r>
          </a:p>
        </p:txBody>
      </p:sp>
      <p:sp>
        <p:nvSpPr>
          <p:cNvPr id="8" name="CuadroTexto 7">
            <a:extLst>
              <a:ext uri="{FF2B5EF4-FFF2-40B4-BE49-F238E27FC236}">
                <a16:creationId xmlns:a16="http://schemas.microsoft.com/office/drawing/2014/main" id="{B330570E-580A-C4F4-7F4C-99BE7191EDAD}"/>
              </a:ext>
            </a:extLst>
          </p:cNvPr>
          <p:cNvSpPr txBox="1"/>
          <p:nvPr/>
        </p:nvSpPr>
        <p:spPr>
          <a:xfrm>
            <a:off x="4180416" y="3084197"/>
            <a:ext cx="4583622" cy="523220"/>
          </a:xfrm>
          <a:prstGeom prst="rect">
            <a:avLst/>
          </a:prstGeom>
          <a:noFill/>
        </p:spPr>
        <p:txBody>
          <a:bodyPr wrap="square">
            <a:spAutoFit/>
          </a:bodyPr>
          <a:lstStyle/>
          <a:p>
            <a:r>
              <a:rPr lang="en-US" dirty="0"/>
              <a:t>Fatal error: Cannot redeclare </a:t>
            </a:r>
            <a:r>
              <a:rPr lang="en-US" dirty="0" err="1"/>
              <a:t>Prueba</a:t>
            </a:r>
            <a:r>
              <a:rPr lang="en-US" dirty="0"/>
              <a:t>() (previously declared in ejemplo.php:4) in </a:t>
            </a:r>
            <a:r>
              <a:rPr lang="en-US" dirty="0" err="1"/>
              <a:t>ejemplo.php</a:t>
            </a:r>
            <a:r>
              <a:rPr lang="en-US" dirty="0"/>
              <a:t> on line 7</a:t>
            </a:r>
            <a:endParaRPr lang="es-ES" dirty="0"/>
          </a:p>
        </p:txBody>
      </p:sp>
    </p:spTree>
    <p:extLst>
      <p:ext uri="{BB962C8B-B14F-4D97-AF65-F5344CB8AC3E}">
        <p14:creationId xmlns:p14="http://schemas.microsoft.com/office/powerpoint/2010/main" val="138098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r>
              <a:rPr lang="es-ES" sz="3200" dirty="0"/>
              <a:t>Independencia de las funciones respecto al programa principal</a:t>
            </a:r>
            <a:endParaRPr lang="es-ES" dirty="0"/>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373588"/>
            <a:ext cx="8856984" cy="3552300"/>
          </a:xfrm>
        </p:spPr>
        <p:txBody>
          <a:bodyPr/>
          <a:lstStyle/>
          <a:p>
            <a:pPr marL="114300" indent="0">
              <a:buNone/>
            </a:pPr>
            <a:r>
              <a:rPr lang="es-ES" sz="1800" dirty="0"/>
              <a:t>Las funciones son independientes del resto del programa. En particular, las variables que aparecen en una función son independientes de las variables del programa principal. En principio, ni la función tiene acceso a las variables del programa principal, ni el programa principal tiene acceso a las variables de la función.</a:t>
            </a:r>
          </a:p>
          <a:p>
            <a:pPr marL="114300" indent="0">
              <a:buNone/>
            </a:pPr>
            <a:endParaRPr lang="es-ES" sz="1800" dirty="0"/>
          </a:p>
          <a:p>
            <a:pPr marL="114300" indent="0">
              <a:buNone/>
            </a:pPr>
            <a:r>
              <a:rPr lang="es-ES" sz="1800" dirty="0"/>
              <a:t>En el siguiente ejemplo, tanto el programa principal como la función utilizan una variable con el mismo nombre ($a), pero para el programa se trata de dos variables distintas.</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84</a:t>
            </a:fld>
            <a:endParaRPr lang="es-ES" dirty="0"/>
          </a:p>
        </p:txBody>
      </p:sp>
    </p:spTree>
    <p:extLst>
      <p:ext uri="{BB962C8B-B14F-4D97-AF65-F5344CB8AC3E}">
        <p14:creationId xmlns:p14="http://schemas.microsoft.com/office/powerpoint/2010/main" val="353957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85</a:t>
            </a:fld>
            <a:endParaRPr lang="es-ES" dirty="0"/>
          </a:p>
        </p:txBody>
      </p:sp>
      <p:sp>
        <p:nvSpPr>
          <p:cNvPr id="7" name="CuadroTexto 6">
            <a:extLst>
              <a:ext uri="{FF2B5EF4-FFF2-40B4-BE49-F238E27FC236}">
                <a16:creationId xmlns:a16="http://schemas.microsoft.com/office/drawing/2014/main" id="{5A789416-C7B7-59D8-15AD-D30358E32E72}"/>
              </a:ext>
            </a:extLst>
          </p:cNvPr>
          <p:cNvSpPr txBox="1"/>
          <p:nvPr/>
        </p:nvSpPr>
        <p:spPr>
          <a:xfrm>
            <a:off x="395536" y="123478"/>
            <a:ext cx="4896544" cy="4401205"/>
          </a:xfrm>
          <a:prstGeom prst="rect">
            <a:avLst/>
          </a:prstGeom>
          <a:noFill/>
        </p:spPr>
        <p:txBody>
          <a:bodyPr wrap="square">
            <a:spAutoFit/>
          </a:bodyPr>
          <a:lstStyle/>
          <a:p>
            <a:r>
              <a:rPr lang="es-ES" dirty="0"/>
              <a:t>&lt;?</a:t>
            </a:r>
            <a:r>
              <a:rPr lang="es-ES" dirty="0" err="1"/>
              <a:t>php</a:t>
            </a:r>
            <a:endParaRPr lang="es-ES" dirty="0"/>
          </a:p>
          <a:p>
            <a:r>
              <a:rPr lang="es-ES" dirty="0"/>
              <a:t>// Definición de la función prueba()</a:t>
            </a:r>
          </a:p>
          <a:p>
            <a:r>
              <a:rPr lang="es-ES" dirty="0" err="1"/>
              <a:t>function</a:t>
            </a:r>
            <a:r>
              <a:rPr lang="es-ES" dirty="0"/>
              <a:t> prueba()</a:t>
            </a:r>
          </a:p>
          <a:p>
            <a:r>
              <a:rPr lang="es-ES" dirty="0"/>
              <a:t>{</a:t>
            </a:r>
          </a:p>
          <a:p>
            <a:r>
              <a:rPr lang="es-ES" dirty="0"/>
              <a:t>    $a = 42;</a:t>
            </a:r>
          </a:p>
          <a:p>
            <a:r>
              <a:rPr lang="es-ES" dirty="0"/>
              <a:t>    </a:t>
            </a:r>
            <a:r>
              <a:rPr lang="es-ES" dirty="0" err="1"/>
              <a:t>print</a:t>
            </a:r>
            <a:r>
              <a:rPr lang="es-ES" dirty="0"/>
              <a:t> "&lt;p&gt;La variable a es $a.&lt;/p&gt;\n";</a:t>
            </a:r>
          </a:p>
          <a:p>
            <a:r>
              <a:rPr lang="es-ES" dirty="0"/>
              <a:t>    </a:t>
            </a:r>
            <a:r>
              <a:rPr lang="es-ES" dirty="0" err="1"/>
              <a:t>print</a:t>
            </a:r>
            <a:r>
              <a:rPr lang="es-ES" dirty="0"/>
              <a:t> "\n";</a:t>
            </a:r>
          </a:p>
          <a:p>
            <a:r>
              <a:rPr lang="es-ES" dirty="0"/>
              <a:t>}</a:t>
            </a:r>
          </a:p>
          <a:p>
            <a:endParaRPr lang="es-ES" dirty="0"/>
          </a:p>
          <a:p>
            <a:r>
              <a:rPr lang="es-ES" dirty="0"/>
              <a:t>// Damos un valor a la variable</a:t>
            </a:r>
          </a:p>
          <a:p>
            <a:r>
              <a:rPr lang="es-ES" dirty="0"/>
              <a:t>$a = 100;</a:t>
            </a:r>
          </a:p>
          <a:p>
            <a:r>
              <a:rPr lang="es-ES" dirty="0" err="1"/>
              <a:t>print</a:t>
            </a:r>
            <a:r>
              <a:rPr lang="es-ES" dirty="0"/>
              <a:t> "&lt;p&gt;La variable a es $a.&lt;/p&gt;\n";</a:t>
            </a:r>
          </a:p>
          <a:p>
            <a:r>
              <a:rPr lang="es-ES" dirty="0" err="1"/>
              <a:t>print</a:t>
            </a:r>
            <a:r>
              <a:rPr lang="es-ES" dirty="0"/>
              <a:t> "\n";</a:t>
            </a:r>
          </a:p>
          <a:p>
            <a:r>
              <a:rPr lang="es-ES" dirty="0"/>
              <a:t>// Llamamos a la función, que da un valor distinto a una variable con el mismo nombre</a:t>
            </a:r>
          </a:p>
          <a:p>
            <a:r>
              <a:rPr lang="es-ES" dirty="0"/>
              <a:t>prueba();</a:t>
            </a:r>
          </a:p>
          <a:p>
            <a:r>
              <a:rPr lang="es-ES" dirty="0"/>
              <a:t>// Pero en el programa principal, la variable no ha cambiado su valor</a:t>
            </a:r>
          </a:p>
          <a:p>
            <a:r>
              <a:rPr lang="es-ES" dirty="0" err="1"/>
              <a:t>print</a:t>
            </a:r>
            <a:r>
              <a:rPr lang="es-ES" dirty="0"/>
              <a:t> "&lt;p&gt;La variable a es $a.&lt;/p&gt;\n";</a:t>
            </a:r>
          </a:p>
          <a:p>
            <a:r>
              <a:rPr lang="es-ES" dirty="0"/>
              <a:t>?&gt;</a:t>
            </a:r>
          </a:p>
        </p:txBody>
      </p:sp>
      <p:sp>
        <p:nvSpPr>
          <p:cNvPr id="10" name="CuadroTexto 9">
            <a:extLst>
              <a:ext uri="{FF2B5EF4-FFF2-40B4-BE49-F238E27FC236}">
                <a16:creationId xmlns:a16="http://schemas.microsoft.com/office/drawing/2014/main" id="{73D87A07-5D51-388C-DBAA-C0D88E41170D}"/>
              </a:ext>
            </a:extLst>
          </p:cNvPr>
          <p:cNvSpPr txBox="1"/>
          <p:nvPr/>
        </p:nvSpPr>
        <p:spPr>
          <a:xfrm>
            <a:off x="6084168" y="1154529"/>
            <a:ext cx="2999446" cy="1169551"/>
          </a:xfrm>
          <a:prstGeom prst="rect">
            <a:avLst/>
          </a:prstGeom>
          <a:noFill/>
        </p:spPr>
        <p:txBody>
          <a:bodyPr wrap="square">
            <a:spAutoFit/>
          </a:bodyPr>
          <a:lstStyle/>
          <a:p>
            <a:r>
              <a:rPr lang="es-ES" dirty="0"/>
              <a:t>&lt;p&gt;La variable a es 100.&lt;/p&gt;</a:t>
            </a:r>
          </a:p>
          <a:p>
            <a:endParaRPr lang="es-ES" dirty="0"/>
          </a:p>
          <a:p>
            <a:r>
              <a:rPr lang="es-ES" dirty="0"/>
              <a:t>&lt;p&gt;La variable a es 42.&lt;/p&gt;</a:t>
            </a:r>
          </a:p>
          <a:p>
            <a:endParaRPr lang="es-ES" dirty="0"/>
          </a:p>
          <a:p>
            <a:r>
              <a:rPr lang="es-ES" dirty="0"/>
              <a:t>&lt;p&gt;La variable a es 100.&lt;/p&gt;</a:t>
            </a:r>
          </a:p>
        </p:txBody>
      </p:sp>
    </p:spTree>
    <p:extLst>
      <p:ext uri="{BB962C8B-B14F-4D97-AF65-F5344CB8AC3E}">
        <p14:creationId xmlns:p14="http://schemas.microsoft.com/office/powerpoint/2010/main" val="2325288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95486"/>
            <a:ext cx="8035826" cy="1872208"/>
          </a:xfrm>
        </p:spPr>
        <p:txBody>
          <a:bodyPr/>
          <a:lstStyle/>
          <a:p>
            <a:r>
              <a:rPr lang="es-ES" sz="1800" dirty="0"/>
              <a:t>En el siguiente ejemplo, la función genera un aviso ya que se hace referencia a una variable no definida. Esto se debe a que la función no da valor a la variable $a y la función no tiene acceso a la variable $a del programa principal. </a:t>
            </a:r>
          </a:p>
          <a:p>
            <a:endParaRPr lang="es-ES" sz="1800" dirty="0"/>
          </a:p>
          <a:p>
            <a:endParaRPr lang="es-ES" sz="1800" dirty="0"/>
          </a:p>
          <a:p>
            <a:r>
              <a:rPr lang="es-ES" sz="1800" dirty="0"/>
              <a:t>Otro detalle a señalar es que el aviso se genera cuando el programa principal llama a la función, es decir, cuando se ejecuta la función.</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86</a:t>
            </a:fld>
            <a:endParaRPr lang="es-ES" dirty="0"/>
          </a:p>
        </p:txBody>
      </p:sp>
    </p:spTree>
    <p:extLst>
      <p:ext uri="{BB962C8B-B14F-4D97-AF65-F5344CB8AC3E}">
        <p14:creationId xmlns:p14="http://schemas.microsoft.com/office/powerpoint/2010/main" val="1894426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87</a:t>
            </a:fld>
            <a:endParaRPr lang="es-ES" dirty="0"/>
          </a:p>
        </p:txBody>
      </p:sp>
      <p:sp>
        <p:nvSpPr>
          <p:cNvPr id="7" name="CuadroTexto 6">
            <a:extLst>
              <a:ext uri="{FF2B5EF4-FFF2-40B4-BE49-F238E27FC236}">
                <a16:creationId xmlns:a16="http://schemas.microsoft.com/office/drawing/2014/main" id="{0022A489-DD59-8353-41AE-1556ED5BCC92}"/>
              </a:ext>
            </a:extLst>
          </p:cNvPr>
          <p:cNvSpPr txBox="1"/>
          <p:nvPr/>
        </p:nvSpPr>
        <p:spPr>
          <a:xfrm>
            <a:off x="107504" y="267494"/>
            <a:ext cx="5616624" cy="4185761"/>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Definición de la función prueba()</a:t>
            </a:r>
          </a:p>
          <a:p>
            <a:r>
              <a:rPr lang="es-ES" dirty="0" err="1">
                <a:latin typeface="Consolas" panose="020B0609020204030204" pitchFamily="49" charset="0"/>
              </a:rPr>
              <a:t>function</a:t>
            </a:r>
            <a:r>
              <a:rPr lang="es-ES" dirty="0">
                <a:latin typeface="Consolas" panose="020B0609020204030204" pitchFamily="49" charset="0"/>
              </a:rPr>
              <a:t> prueba()</a:t>
            </a:r>
          </a:p>
          <a:p>
            <a:r>
              <a:rPr lang="es-ES" dirty="0">
                <a:latin typeface="Consolas" panose="020B0609020204030204" pitchFamily="49" charset="0"/>
              </a:rPr>
              <a:t>{</a:t>
            </a:r>
          </a:p>
          <a:p>
            <a:r>
              <a:rPr lang="es-ES" dirty="0">
                <a:latin typeface="Consolas" panose="020B0609020204030204" pitchFamily="49" charset="0"/>
              </a:rPr>
              <a:t>    // Intentamos escribir el valor de la variable $a</a:t>
            </a:r>
          </a:p>
          <a:p>
            <a:r>
              <a:rPr lang="es-ES" dirty="0">
                <a:latin typeface="Consolas" panose="020B0609020204030204" pitchFamily="49" charset="0"/>
              </a:rPr>
              <a:t>    // pero como no está definida, se produce un aviso</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"&lt;p&gt;La variable a es $a.&lt;/p&gt;\n";</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Damos un valor a la variable</a:t>
            </a:r>
          </a:p>
          <a:p>
            <a:r>
              <a:rPr lang="es-ES" dirty="0">
                <a:latin typeface="Consolas" panose="020B0609020204030204" pitchFamily="49" charset="0"/>
              </a:rPr>
              <a:t>$a = 100;</a:t>
            </a:r>
          </a:p>
          <a:p>
            <a:r>
              <a:rPr lang="es-ES" dirty="0" err="1">
                <a:latin typeface="Consolas" panose="020B0609020204030204" pitchFamily="49" charset="0"/>
              </a:rPr>
              <a:t>print</a:t>
            </a:r>
            <a:r>
              <a:rPr lang="es-ES" dirty="0">
                <a:latin typeface="Consolas" panose="020B0609020204030204" pitchFamily="49" charset="0"/>
              </a:rPr>
              <a:t> "&lt;p&gt;La variable a es $a.&lt;/p&gt;\n";</a:t>
            </a:r>
          </a:p>
          <a:p>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 Llamamos a la función</a:t>
            </a:r>
          </a:p>
          <a:p>
            <a:r>
              <a:rPr lang="es-ES" dirty="0">
                <a:latin typeface="Consolas" panose="020B0609020204030204" pitchFamily="49" charset="0"/>
              </a:rPr>
              <a:t>prueba();</a:t>
            </a:r>
          </a:p>
          <a:p>
            <a:r>
              <a:rPr lang="es-ES" dirty="0">
                <a:latin typeface="Consolas" panose="020B0609020204030204" pitchFamily="49" charset="0"/>
              </a:rPr>
              <a:t>// Volvemos a escribir la variable</a:t>
            </a:r>
          </a:p>
          <a:p>
            <a:r>
              <a:rPr lang="es-ES" dirty="0" err="1">
                <a:latin typeface="Consolas" panose="020B0609020204030204" pitchFamily="49" charset="0"/>
              </a:rPr>
              <a:t>print</a:t>
            </a:r>
            <a:r>
              <a:rPr lang="es-ES" dirty="0">
                <a:latin typeface="Consolas" panose="020B0609020204030204" pitchFamily="49" charset="0"/>
              </a:rPr>
              <a:t> "&lt;p&gt;La variable a es $a.&lt;/p&gt;\n";</a:t>
            </a:r>
          </a:p>
          <a:p>
            <a:r>
              <a:rPr lang="es-ES" dirty="0">
                <a:latin typeface="Consolas" panose="020B0609020204030204" pitchFamily="49" charset="0"/>
              </a:rPr>
              <a:t>?&gt;</a:t>
            </a:r>
          </a:p>
        </p:txBody>
      </p:sp>
      <p:sp>
        <p:nvSpPr>
          <p:cNvPr id="9" name="CuadroTexto 8">
            <a:extLst>
              <a:ext uri="{FF2B5EF4-FFF2-40B4-BE49-F238E27FC236}">
                <a16:creationId xmlns:a16="http://schemas.microsoft.com/office/drawing/2014/main" id="{86385EED-FCBF-44CC-E7BB-1A4E26C1992E}"/>
              </a:ext>
            </a:extLst>
          </p:cNvPr>
          <p:cNvSpPr txBox="1"/>
          <p:nvPr/>
        </p:nvSpPr>
        <p:spPr>
          <a:xfrm>
            <a:off x="4644008" y="2283718"/>
            <a:ext cx="4583622" cy="2246769"/>
          </a:xfrm>
          <a:prstGeom prst="rect">
            <a:avLst/>
          </a:prstGeom>
          <a:noFill/>
        </p:spPr>
        <p:txBody>
          <a:bodyPr wrap="square">
            <a:spAutoFit/>
          </a:bodyPr>
          <a:lstStyle/>
          <a:p>
            <a:r>
              <a:rPr lang="es-ES" dirty="0"/>
              <a:t>&lt;p&gt;Programa de prueba.&lt;/p&gt;</a:t>
            </a:r>
          </a:p>
          <a:p>
            <a:endParaRPr lang="es-ES" dirty="0"/>
          </a:p>
          <a:p>
            <a:r>
              <a:rPr lang="es-ES" dirty="0"/>
              <a:t>&lt;p&gt;La variable a es 100.&lt;/p&gt;</a:t>
            </a:r>
          </a:p>
          <a:p>
            <a:endParaRPr lang="es-ES" dirty="0"/>
          </a:p>
          <a:p>
            <a:r>
              <a:rPr lang="es-ES" dirty="0"/>
              <a:t>&lt;</a:t>
            </a:r>
            <a:r>
              <a:rPr lang="es-ES" dirty="0" err="1"/>
              <a:t>br</a:t>
            </a:r>
            <a:r>
              <a:rPr lang="es-ES" dirty="0"/>
              <a:t> /&gt;</a:t>
            </a:r>
          </a:p>
          <a:p>
            <a:r>
              <a:rPr lang="es-ES" dirty="0"/>
              <a:t>&lt;b&gt;</a:t>
            </a:r>
            <a:r>
              <a:rPr lang="es-ES" dirty="0" err="1"/>
              <a:t>Warning</a:t>
            </a:r>
            <a:r>
              <a:rPr lang="es-ES" dirty="0"/>
              <a:t>&lt;/b&gt;:  </a:t>
            </a:r>
            <a:r>
              <a:rPr lang="es-ES" dirty="0" err="1"/>
              <a:t>Undefined</a:t>
            </a:r>
            <a:r>
              <a:rPr lang="es-ES" dirty="0"/>
              <a:t> variable $a in &lt;b&gt;</a:t>
            </a:r>
            <a:r>
              <a:rPr lang="es-ES" dirty="0" err="1"/>
              <a:t>ejemplo.php</a:t>
            </a:r>
            <a:r>
              <a:rPr lang="es-ES" dirty="0"/>
              <a:t>&lt;/b&gt; </a:t>
            </a:r>
            <a:r>
              <a:rPr lang="es-ES" dirty="0" err="1"/>
              <a:t>on</a:t>
            </a:r>
            <a:r>
              <a:rPr lang="es-ES" dirty="0"/>
              <a:t> line &lt;b&gt;5&lt;/b&gt;&lt;</a:t>
            </a:r>
            <a:r>
              <a:rPr lang="es-ES" dirty="0" err="1"/>
              <a:t>br</a:t>
            </a:r>
            <a:r>
              <a:rPr lang="es-ES" dirty="0"/>
              <a:t> /&gt;</a:t>
            </a:r>
          </a:p>
          <a:p>
            <a:r>
              <a:rPr lang="es-ES" dirty="0"/>
              <a:t>&lt;p&gt;La variable a es .&lt;/p&gt;</a:t>
            </a:r>
          </a:p>
          <a:p>
            <a:endParaRPr lang="es-ES" dirty="0"/>
          </a:p>
          <a:p>
            <a:r>
              <a:rPr lang="es-ES" dirty="0"/>
              <a:t>&lt;p&gt;La variable a es 100.&lt;/p&gt;</a:t>
            </a:r>
          </a:p>
        </p:txBody>
      </p:sp>
    </p:spTree>
    <p:extLst>
      <p:ext uri="{BB962C8B-B14F-4D97-AF65-F5344CB8AC3E}">
        <p14:creationId xmlns:p14="http://schemas.microsoft.com/office/powerpoint/2010/main" val="978158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p:txBody>
          <a:bodyPr/>
          <a:lstStyle/>
          <a:p>
            <a:r>
              <a:rPr lang="es-ES" dirty="0"/>
              <a:t>En el siguiente ejemplo, es el programa principal el que genera el aviso ya que se hace referencia a una variable no definida. Aunque hemos llamado a la función que da valor a una variable $a, el aviso se produce porque el programa no tiene acceso a la variable $a de la función.</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88</a:t>
            </a:fld>
            <a:endParaRPr lang="es-ES" dirty="0"/>
          </a:p>
        </p:txBody>
      </p:sp>
    </p:spTree>
    <p:extLst>
      <p:ext uri="{BB962C8B-B14F-4D97-AF65-F5344CB8AC3E}">
        <p14:creationId xmlns:p14="http://schemas.microsoft.com/office/powerpoint/2010/main" val="1196513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89</a:t>
            </a:fld>
            <a:endParaRPr lang="es-ES" dirty="0"/>
          </a:p>
        </p:txBody>
      </p:sp>
      <p:sp>
        <p:nvSpPr>
          <p:cNvPr id="6" name="CuadroTexto 5">
            <a:extLst>
              <a:ext uri="{FF2B5EF4-FFF2-40B4-BE49-F238E27FC236}">
                <a16:creationId xmlns:a16="http://schemas.microsoft.com/office/drawing/2014/main" id="{08C14320-48DE-11DF-A2C6-DDAB7884702A}"/>
              </a:ext>
            </a:extLst>
          </p:cNvPr>
          <p:cNvSpPr txBox="1"/>
          <p:nvPr/>
        </p:nvSpPr>
        <p:spPr>
          <a:xfrm>
            <a:off x="179512" y="411510"/>
            <a:ext cx="8035826" cy="3539430"/>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Definición de la función prueba()</a:t>
            </a:r>
          </a:p>
          <a:p>
            <a:r>
              <a:rPr lang="es-ES" dirty="0" err="1">
                <a:latin typeface="Consolas" panose="020B0609020204030204" pitchFamily="49" charset="0"/>
              </a:rPr>
              <a:t>function</a:t>
            </a:r>
            <a:r>
              <a:rPr lang="es-ES" dirty="0">
                <a:latin typeface="Consolas" panose="020B0609020204030204" pitchFamily="49" charset="0"/>
              </a:rPr>
              <a:t> prueba()</a:t>
            </a:r>
          </a:p>
          <a:p>
            <a:r>
              <a:rPr lang="es-ES" dirty="0">
                <a:latin typeface="Consolas" panose="020B0609020204030204" pitchFamily="49" charset="0"/>
              </a:rPr>
              <a:t>{</a:t>
            </a:r>
          </a:p>
          <a:p>
            <a:r>
              <a:rPr lang="es-ES" dirty="0">
                <a:latin typeface="Consolas" panose="020B0609020204030204" pitchFamily="49" charset="0"/>
              </a:rPr>
              <a:t>    // La variable $a sólo está definida en la función, no fuera de ella</a:t>
            </a:r>
          </a:p>
          <a:p>
            <a:r>
              <a:rPr lang="es-ES" dirty="0">
                <a:latin typeface="Consolas" panose="020B0609020204030204" pitchFamily="49" charset="0"/>
              </a:rPr>
              <a:t>    $a = 42;</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"&lt;p&gt;La variable a es $a.&lt;/p&gt;\n";</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Llamamos a la función</a:t>
            </a:r>
          </a:p>
          <a:p>
            <a:r>
              <a:rPr lang="es-ES" dirty="0">
                <a:latin typeface="Consolas" panose="020B0609020204030204" pitchFamily="49" charset="0"/>
              </a:rPr>
              <a:t>prueba();</a:t>
            </a:r>
          </a:p>
          <a:p>
            <a:r>
              <a:rPr lang="es-ES" dirty="0">
                <a:latin typeface="Consolas" panose="020B0609020204030204" pitchFamily="49" charset="0"/>
              </a:rPr>
              <a:t>// Intentamos escribir el valor de la variable $a</a:t>
            </a:r>
          </a:p>
          <a:p>
            <a:r>
              <a:rPr lang="es-ES" dirty="0">
                <a:latin typeface="Consolas" panose="020B0609020204030204" pitchFamily="49" charset="0"/>
              </a:rPr>
              <a:t>// pero como no está definida, se produce un aviso</a:t>
            </a:r>
          </a:p>
          <a:p>
            <a:r>
              <a:rPr lang="es-ES" dirty="0" err="1">
                <a:latin typeface="Consolas" panose="020B0609020204030204" pitchFamily="49" charset="0"/>
              </a:rPr>
              <a:t>print</a:t>
            </a:r>
            <a:r>
              <a:rPr lang="es-ES" dirty="0">
                <a:latin typeface="Consolas" panose="020B0609020204030204" pitchFamily="49" charset="0"/>
              </a:rPr>
              <a:t> "&lt;p&gt;La variable a es $a.&lt;/p&gt;\n";</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0B3706C1-A080-FDED-DFE3-9E8110073BA6}"/>
              </a:ext>
            </a:extLst>
          </p:cNvPr>
          <p:cNvSpPr txBox="1"/>
          <p:nvPr/>
        </p:nvSpPr>
        <p:spPr>
          <a:xfrm>
            <a:off x="5292080" y="2396669"/>
            <a:ext cx="4032448" cy="1384995"/>
          </a:xfrm>
          <a:prstGeom prst="rect">
            <a:avLst/>
          </a:prstGeom>
          <a:noFill/>
        </p:spPr>
        <p:txBody>
          <a:bodyPr wrap="square">
            <a:spAutoFit/>
          </a:bodyPr>
          <a:lstStyle/>
          <a:p>
            <a:r>
              <a:rPr lang="es-ES" dirty="0"/>
              <a:t>&lt;p&gt;La variable a es 42.&lt;/p&gt;</a:t>
            </a:r>
          </a:p>
          <a:p>
            <a:endParaRPr lang="es-ES" dirty="0"/>
          </a:p>
          <a:p>
            <a:r>
              <a:rPr lang="es-ES" dirty="0"/>
              <a:t>&lt;</a:t>
            </a:r>
            <a:r>
              <a:rPr lang="es-ES" dirty="0" err="1"/>
              <a:t>br</a:t>
            </a:r>
            <a:r>
              <a:rPr lang="es-ES" dirty="0"/>
              <a:t> /&gt;</a:t>
            </a:r>
          </a:p>
          <a:p>
            <a:r>
              <a:rPr lang="es-ES" dirty="0"/>
              <a:t>&lt;b&gt;</a:t>
            </a:r>
            <a:r>
              <a:rPr lang="es-ES" dirty="0" err="1"/>
              <a:t>Warning</a:t>
            </a:r>
            <a:r>
              <a:rPr lang="es-ES" dirty="0"/>
              <a:t>&lt;/b&gt;:  </a:t>
            </a:r>
            <a:r>
              <a:rPr lang="es-ES" dirty="0" err="1"/>
              <a:t>Undefined</a:t>
            </a:r>
            <a:r>
              <a:rPr lang="es-ES" dirty="0"/>
              <a:t> variable $a in &lt;b&gt;</a:t>
            </a:r>
            <a:r>
              <a:rPr lang="es-ES" dirty="0" err="1"/>
              <a:t>ejemplo.php</a:t>
            </a:r>
            <a:r>
              <a:rPr lang="es-ES" dirty="0"/>
              <a:t>&lt;/b&gt; </a:t>
            </a:r>
            <a:r>
              <a:rPr lang="es-ES" dirty="0" err="1"/>
              <a:t>on</a:t>
            </a:r>
            <a:r>
              <a:rPr lang="es-ES" dirty="0"/>
              <a:t> line &lt;b&gt;13&lt;/b&gt;&lt;</a:t>
            </a:r>
            <a:r>
              <a:rPr lang="es-ES" dirty="0" err="1"/>
              <a:t>br</a:t>
            </a:r>
            <a:r>
              <a:rPr lang="es-ES" dirty="0"/>
              <a:t> /&gt;</a:t>
            </a:r>
          </a:p>
          <a:p>
            <a:r>
              <a:rPr lang="es-ES" dirty="0"/>
              <a:t>&lt;p&gt;La variable a es .&lt;/p&gt;</a:t>
            </a:r>
          </a:p>
        </p:txBody>
      </p:sp>
    </p:spTree>
    <p:extLst>
      <p:ext uri="{BB962C8B-B14F-4D97-AF65-F5344CB8AC3E}">
        <p14:creationId xmlns:p14="http://schemas.microsoft.com/office/powerpoint/2010/main" val="39160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7954A-9CE4-436E-A508-643BB763FF9B}"/>
              </a:ext>
            </a:extLst>
          </p:cNvPr>
          <p:cNvSpPr>
            <a:spLocks noGrp="1"/>
          </p:cNvSpPr>
          <p:nvPr>
            <p:ph type="body" idx="1"/>
          </p:nvPr>
        </p:nvSpPr>
        <p:spPr>
          <a:xfrm>
            <a:off x="107504" y="123478"/>
            <a:ext cx="8496944" cy="3168352"/>
          </a:xfrm>
        </p:spPr>
        <p:txBody>
          <a:bodyPr/>
          <a:lstStyle/>
          <a:p>
            <a:pPr marL="114300" indent="0">
              <a:buNone/>
            </a:pPr>
            <a:r>
              <a:rPr lang="es-ES" sz="1600" dirty="0"/>
              <a:t>El atributo </a:t>
            </a:r>
            <a:r>
              <a:rPr lang="es-ES" sz="1600" dirty="0" err="1"/>
              <a:t>name</a:t>
            </a:r>
            <a:endParaRPr lang="es-ES" sz="1600" dirty="0"/>
          </a:p>
          <a:p>
            <a:pPr marL="114300" indent="0">
              <a:buNone/>
            </a:pPr>
            <a:r>
              <a:rPr lang="es-ES" sz="1600" dirty="0"/>
              <a:t>El atributo </a:t>
            </a:r>
            <a:r>
              <a:rPr lang="es-ES" sz="1600" dirty="0" err="1"/>
              <a:t>name</a:t>
            </a:r>
            <a:r>
              <a:rPr lang="es-ES" sz="1600" dirty="0"/>
              <a:t> identifica al control.</a:t>
            </a:r>
          </a:p>
          <a:p>
            <a:pPr marL="114300" indent="0">
              <a:buNone/>
            </a:pPr>
            <a:endParaRPr lang="es-ES" sz="1600" dirty="0"/>
          </a:p>
          <a:p>
            <a:pPr marL="114300" indent="0">
              <a:buNone/>
            </a:pPr>
            <a:r>
              <a:rPr lang="es-ES" sz="1600" dirty="0"/>
              <a:t>Todos los controles de un formulario deben tener el atributo </a:t>
            </a:r>
            <a:r>
              <a:rPr lang="es-ES" sz="1600" dirty="0" err="1"/>
              <a:t>name</a:t>
            </a:r>
            <a:r>
              <a:rPr lang="es-ES" sz="1600" dirty="0"/>
              <a:t> porque, en general, sólo se envían los controles que lo tienen (aunque hay excepciones, como los controles de tipo imagen o los botones, que no los necesitan).</a:t>
            </a:r>
          </a:p>
          <a:p>
            <a:pPr marL="114300" indent="0">
              <a:buNone/>
            </a:pPr>
            <a:endParaRPr lang="es-ES" sz="1600" dirty="0"/>
          </a:p>
          <a:p>
            <a:pPr marL="114300" indent="0">
              <a:buNone/>
            </a:pPr>
            <a:r>
              <a:rPr lang="es-ES" sz="1600" dirty="0"/>
              <a:t>En general, los atributos </a:t>
            </a:r>
            <a:r>
              <a:rPr lang="es-ES" sz="1600" dirty="0" err="1"/>
              <a:t>name</a:t>
            </a:r>
            <a:r>
              <a:rPr lang="es-ES" sz="1600" dirty="0"/>
              <a:t> no se deben repetir, porque no se recibiría toda la información al enviarla. La única excepción es el botón radio, como se explica en el apartado correspondiente.</a:t>
            </a:r>
            <a:endParaRPr lang="es-ES" sz="1600" dirty="0">
              <a:solidFill>
                <a:srgbClr val="FF0000"/>
              </a:solidFill>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EFA64924-ED2E-4E97-8602-C90E34E26138}"/>
              </a:ext>
            </a:extLst>
          </p:cNvPr>
          <p:cNvSpPr>
            <a:spLocks noGrp="1"/>
          </p:cNvSpPr>
          <p:nvPr>
            <p:ph type="sldNum" idx="10"/>
          </p:nvPr>
        </p:nvSpPr>
        <p:spPr/>
        <p:txBody>
          <a:bodyPr/>
          <a:lstStyle/>
          <a:p>
            <a:fld id="{00000000-1234-1234-1234-123412341234}" type="slidenum">
              <a:rPr lang="es-ES" smtClean="0"/>
              <a:pPr/>
              <a:t>9</a:t>
            </a:fld>
            <a:endParaRPr lang="es-ES" dirty="0"/>
          </a:p>
        </p:txBody>
      </p:sp>
    </p:spTree>
    <p:extLst>
      <p:ext uri="{BB962C8B-B14F-4D97-AF65-F5344CB8AC3E}">
        <p14:creationId xmlns:p14="http://schemas.microsoft.com/office/powerpoint/2010/main" val="2716106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p:txBody>
          <a:bodyPr/>
          <a:lstStyle/>
          <a:p>
            <a:r>
              <a:rPr lang="es-ES" dirty="0"/>
              <a:t>Variables globales</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323528" y="1373588"/>
            <a:ext cx="8640960" cy="3552300"/>
          </a:xfrm>
        </p:spPr>
        <p:txBody>
          <a:bodyPr/>
          <a:lstStyle/>
          <a:p>
            <a:r>
              <a:rPr lang="es-ES" dirty="0"/>
              <a:t>Podemos hacer que una función tenga acceso a las variables del programa principal, indicando en el cuerpo de la función los nombres de las variables precedidas de la palabra reservada global.</a:t>
            </a:r>
          </a:p>
          <a:p>
            <a:endParaRPr lang="es-ES" dirty="0"/>
          </a:p>
          <a:p>
            <a:r>
              <a:rPr lang="es-ES" dirty="0"/>
              <a:t>En el siguiente ejemplo, la función puede escribir el valor de la variable definida en el programa</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90</a:t>
            </a:fld>
            <a:endParaRPr lang="es-ES" dirty="0"/>
          </a:p>
        </p:txBody>
      </p:sp>
    </p:spTree>
    <p:extLst>
      <p:ext uri="{BB962C8B-B14F-4D97-AF65-F5344CB8AC3E}">
        <p14:creationId xmlns:p14="http://schemas.microsoft.com/office/powerpoint/2010/main" val="241343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91</a:t>
            </a:fld>
            <a:endParaRPr lang="es-ES" dirty="0"/>
          </a:p>
        </p:txBody>
      </p:sp>
      <p:sp>
        <p:nvSpPr>
          <p:cNvPr id="6" name="CuadroTexto 5">
            <a:extLst>
              <a:ext uri="{FF2B5EF4-FFF2-40B4-BE49-F238E27FC236}">
                <a16:creationId xmlns:a16="http://schemas.microsoft.com/office/drawing/2014/main" id="{23F8B55C-34AC-FF33-BA09-A0E2425C15A0}"/>
              </a:ext>
            </a:extLst>
          </p:cNvPr>
          <p:cNvSpPr txBox="1"/>
          <p:nvPr/>
        </p:nvSpPr>
        <p:spPr>
          <a:xfrm>
            <a:off x="755576" y="987574"/>
            <a:ext cx="4583622" cy="2893100"/>
          </a:xfrm>
          <a:prstGeom prst="rect">
            <a:avLst/>
          </a:prstGeom>
          <a:noFill/>
        </p:spPr>
        <p:txBody>
          <a:bodyPr wrap="square">
            <a:spAutoFit/>
          </a:bodyPr>
          <a:lstStyle/>
          <a:p>
            <a:r>
              <a:rPr lang="es-ES" dirty="0"/>
              <a:t>&lt;?</a:t>
            </a:r>
            <a:r>
              <a:rPr lang="es-ES" dirty="0" err="1"/>
              <a:t>php</a:t>
            </a:r>
            <a:endParaRPr lang="es-ES" dirty="0"/>
          </a:p>
          <a:p>
            <a:r>
              <a:rPr lang="es-ES" dirty="0" err="1"/>
              <a:t>function</a:t>
            </a:r>
            <a:r>
              <a:rPr lang="es-ES" dirty="0"/>
              <a:t> prueba()</a:t>
            </a:r>
          </a:p>
          <a:p>
            <a:r>
              <a:rPr lang="es-ES" dirty="0"/>
              <a:t>{</a:t>
            </a:r>
          </a:p>
          <a:p>
            <a:r>
              <a:rPr lang="es-ES" dirty="0"/>
              <a:t>    // Declaramos la variable $a como global</a:t>
            </a:r>
          </a:p>
          <a:p>
            <a:r>
              <a:rPr lang="es-ES" dirty="0"/>
              <a:t>    global $a;</a:t>
            </a:r>
          </a:p>
          <a:p>
            <a:endParaRPr lang="es-ES" dirty="0"/>
          </a:p>
          <a:p>
            <a:r>
              <a:rPr lang="es-ES" dirty="0"/>
              <a:t>    </a:t>
            </a:r>
            <a:r>
              <a:rPr lang="es-ES" dirty="0" err="1"/>
              <a:t>print</a:t>
            </a:r>
            <a:r>
              <a:rPr lang="es-ES" dirty="0"/>
              <a:t> "&lt;p&gt;La variable a es $a.&lt;/p&gt;\n";</a:t>
            </a:r>
          </a:p>
          <a:p>
            <a:r>
              <a:rPr lang="es-ES" dirty="0"/>
              <a:t>    </a:t>
            </a:r>
            <a:r>
              <a:rPr lang="es-ES" dirty="0" err="1"/>
              <a:t>print</a:t>
            </a:r>
            <a:r>
              <a:rPr lang="es-ES" dirty="0"/>
              <a:t> "\n";</a:t>
            </a:r>
          </a:p>
          <a:p>
            <a:r>
              <a:rPr lang="es-ES" dirty="0"/>
              <a:t>}</a:t>
            </a:r>
          </a:p>
          <a:p>
            <a:endParaRPr lang="es-ES" dirty="0"/>
          </a:p>
          <a:p>
            <a:r>
              <a:rPr lang="es-ES" dirty="0"/>
              <a:t>$a = 100;</a:t>
            </a:r>
          </a:p>
          <a:p>
            <a:r>
              <a:rPr lang="es-ES" dirty="0"/>
              <a:t>prueba();</a:t>
            </a:r>
          </a:p>
          <a:p>
            <a:r>
              <a:rPr lang="es-ES" dirty="0"/>
              <a:t>?&gt;</a:t>
            </a:r>
          </a:p>
        </p:txBody>
      </p:sp>
      <p:sp>
        <p:nvSpPr>
          <p:cNvPr id="9" name="CuadroTexto 8">
            <a:extLst>
              <a:ext uri="{FF2B5EF4-FFF2-40B4-BE49-F238E27FC236}">
                <a16:creationId xmlns:a16="http://schemas.microsoft.com/office/drawing/2014/main" id="{0AFA3220-95F8-4C11-CABC-4D75EABF4B5B}"/>
              </a:ext>
            </a:extLst>
          </p:cNvPr>
          <p:cNvSpPr txBox="1"/>
          <p:nvPr/>
        </p:nvSpPr>
        <p:spPr>
          <a:xfrm>
            <a:off x="5310598" y="1923678"/>
            <a:ext cx="2664296" cy="307777"/>
          </a:xfrm>
          <a:prstGeom prst="rect">
            <a:avLst/>
          </a:prstGeom>
          <a:noFill/>
        </p:spPr>
        <p:txBody>
          <a:bodyPr wrap="square">
            <a:spAutoFit/>
          </a:bodyPr>
          <a:lstStyle/>
          <a:p>
            <a:r>
              <a:rPr lang="es-ES" dirty="0"/>
              <a:t>&lt;p&gt;La variable a es 100.&lt;/p&gt;</a:t>
            </a:r>
          </a:p>
        </p:txBody>
      </p:sp>
    </p:spTree>
    <p:extLst>
      <p:ext uri="{BB962C8B-B14F-4D97-AF65-F5344CB8AC3E}">
        <p14:creationId xmlns:p14="http://schemas.microsoft.com/office/powerpoint/2010/main" val="2936255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195486"/>
            <a:ext cx="8568952" cy="1198162"/>
          </a:xfrm>
        </p:spPr>
        <p:txBody>
          <a:bodyPr/>
          <a:lstStyle/>
          <a:p>
            <a:r>
              <a:rPr lang="es-ES" sz="1800" dirty="0"/>
              <a:t>El acceso a las variables globales es completo, es decir, las variables se pueden modificar, como muestra el siguiente ejemplo</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92</a:t>
            </a:fld>
            <a:endParaRPr lang="es-ES" dirty="0"/>
          </a:p>
        </p:txBody>
      </p:sp>
      <p:sp>
        <p:nvSpPr>
          <p:cNvPr id="6" name="CuadroTexto 5">
            <a:extLst>
              <a:ext uri="{FF2B5EF4-FFF2-40B4-BE49-F238E27FC236}">
                <a16:creationId xmlns:a16="http://schemas.microsoft.com/office/drawing/2014/main" id="{EFE15FB6-A8CC-FA33-2CD8-61E384445DA7}"/>
              </a:ext>
            </a:extLst>
          </p:cNvPr>
          <p:cNvSpPr txBox="1"/>
          <p:nvPr/>
        </p:nvSpPr>
        <p:spPr>
          <a:xfrm>
            <a:off x="107504" y="1393648"/>
            <a:ext cx="4583622" cy="2893100"/>
          </a:xfrm>
          <a:prstGeom prst="rect">
            <a:avLst/>
          </a:prstGeom>
          <a:noFill/>
        </p:spPr>
        <p:txBody>
          <a:bodyPr wrap="square">
            <a:spAutoFit/>
          </a:bodyPr>
          <a:lstStyle/>
          <a:p>
            <a:r>
              <a:rPr lang="es-ES" dirty="0"/>
              <a:t>&lt;?</a:t>
            </a:r>
            <a:r>
              <a:rPr lang="es-ES" dirty="0" err="1"/>
              <a:t>php</a:t>
            </a:r>
            <a:endParaRPr lang="es-ES" dirty="0"/>
          </a:p>
          <a:p>
            <a:r>
              <a:rPr lang="es-ES" dirty="0" err="1"/>
              <a:t>function</a:t>
            </a:r>
            <a:r>
              <a:rPr lang="es-ES" dirty="0"/>
              <a:t> prueba()</a:t>
            </a:r>
          </a:p>
          <a:p>
            <a:r>
              <a:rPr lang="es-ES" dirty="0"/>
              <a:t>{</a:t>
            </a:r>
          </a:p>
          <a:p>
            <a:r>
              <a:rPr lang="es-ES" dirty="0"/>
              <a:t>    global $a;</a:t>
            </a:r>
          </a:p>
          <a:p>
            <a:endParaRPr lang="es-ES" dirty="0"/>
          </a:p>
          <a:p>
            <a:r>
              <a:rPr lang="es-ES" dirty="0"/>
              <a:t>    // Modificamos la variable $a en la función</a:t>
            </a:r>
          </a:p>
          <a:p>
            <a:r>
              <a:rPr lang="es-ES" dirty="0"/>
              <a:t>    $a = 50;</a:t>
            </a:r>
          </a:p>
          <a:p>
            <a:r>
              <a:rPr lang="es-ES" dirty="0"/>
              <a:t>}</a:t>
            </a:r>
          </a:p>
          <a:p>
            <a:endParaRPr lang="es-ES" dirty="0"/>
          </a:p>
          <a:p>
            <a:r>
              <a:rPr lang="es-ES" dirty="0"/>
              <a:t>$a = 100;</a:t>
            </a:r>
          </a:p>
          <a:p>
            <a:r>
              <a:rPr lang="es-ES" dirty="0"/>
              <a:t>prueba();</a:t>
            </a:r>
          </a:p>
          <a:p>
            <a:r>
              <a:rPr lang="es-ES" dirty="0" err="1"/>
              <a:t>print</a:t>
            </a:r>
            <a:r>
              <a:rPr lang="es-ES" dirty="0"/>
              <a:t> "&lt;p&gt;La variable a es $a.&lt;/p&gt;\n";</a:t>
            </a:r>
          </a:p>
          <a:p>
            <a:r>
              <a:rPr lang="es-ES" dirty="0"/>
              <a:t>?&gt;</a:t>
            </a:r>
          </a:p>
        </p:txBody>
      </p:sp>
      <p:sp>
        <p:nvSpPr>
          <p:cNvPr id="9" name="CuadroTexto 8">
            <a:extLst>
              <a:ext uri="{FF2B5EF4-FFF2-40B4-BE49-F238E27FC236}">
                <a16:creationId xmlns:a16="http://schemas.microsoft.com/office/drawing/2014/main" id="{0DBD20B9-FE24-DA83-C4C8-07422550BC6F}"/>
              </a:ext>
            </a:extLst>
          </p:cNvPr>
          <p:cNvSpPr txBox="1"/>
          <p:nvPr/>
        </p:nvSpPr>
        <p:spPr>
          <a:xfrm>
            <a:off x="4067944" y="1779662"/>
            <a:ext cx="3240360" cy="307777"/>
          </a:xfrm>
          <a:prstGeom prst="rect">
            <a:avLst/>
          </a:prstGeom>
          <a:noFill/>
        </p:spPr>
        <p:txBody>
          <a:bodyPr wrap="square">
            <a:spAutoFit/>
          </a:bodyPr>
          <a:lstStyle/>
          <a:p>
            <a:r>
              <a:rPr lang="es-ES" dirty="0"/>
              <a:t>&lt;p&gt;La variable a es 50.&lt;/p&gt;</a:t>
            </a:r>
          </a:p>
        </p:txBody>
      </p:sp>
    </p:spTree>
    <p:extLst>
      <p:ext uri="{BB962C8B-B14F-4D97-AF65-F5344CB8AC3E}">
        <p14:creationId xmlns:p14="http://schemas.microsoft.com/office/powerpoint/2010/main" val="667282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a:xfrm>
            <a:off x="395536" y="123478"/>
            <a:ext cx="7638740" cy="857400"/>
          </a:xfrm>
        </p:spPr>
        <p:txBody>
          <a:bodyPr/>
          <a:lstStyle/>
          <a:p>
            <a:r>
              <a:rPr lang="es-ES" dirty="0"/>
              <a:t>Funciones con argumentos (valores)</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07504" y="980878"/>
            <a:ext cx="8712968" cy="3552300"/>
          </a:xfrm>
        </p:spPr>
        <p:txBody>
          <a:bodyPr/>
          <a:lstStyle/>
          <a:p>
            <a:pPr marL="114300" indent="0">
              <a:buNone/>
            </a:pPr>
            <a:r>
              <a:rPr lang="es-ES" sz="1600" dirty="0"/>
              <a:t>Podemos enviar datos a una función incluyendo argumentos en su llamada. En la definición de la función deben indicarse los argumentos que se van a recibir, escribiéndolos entre los paréntesis como variables, separadas por comas. </a:t>
            </a:r>
          </a:p>
          <a:p>
            <a:pPr marL="114300" indent="0">
              <a:buNone/>
            </a:pPr>
            <a:r>
              <a:rPr lang="es-ES" sz="1600" dirty="0"/>
              <a:t>En el programa principal, los datos que se quieren enviar a la función simplemente se incluyen en la llamada a la función escribiéndolos entre los paréntesis, separados por comas. </a:t>
            </a:r>
          </a:p>
          <a:p>
            <a:pPr marL="114300" indent="0">
              <a:buNone/>
            </a:pPr>
            <a:r>
              <a:rPr lang="es-ES" sz="1600" dirty="0"/>
              <a:t>La función guarda los valores en los argumentos (como variables) en el orden indicado en la definición. Los argumentos se pueden utilizar o no en la función, pero si una función se define con argumentos, la llamada a la función debe incluir todos los argumentos indicados en la definición.</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93</a:t>
            </a:fld>
            <a:endParaRPr lang="es-ES" dirty="0"/>
          </a:p>
        </p:txBody>
      </p:sp>
      <p:sp>
        <p:nvSpPr>
          <p:cNvPr id="7" name="CuadroTexto 6">
            <a:extLst>
              <a:ext uri="{FF2B5EF4-FFF2-40B4-BE49-F238E27FC236}">
                <a16:creationId xmlns:a16="http://schemas.microsoft.com/office/drawing/2014/main" id="{CFBDC062-4F51-C135-81AC-9B836DC713A3}"/>
              </a:ext>
            </a:extLst>
          </p:cNvPr>
          <p:cNvSpPr txBox="1"/>
          <p:nvPr/>
        </p:nvSpPr>
        <p:spPr>
          <a:xfrm>
            <a:off x="395536" y="3579071"/>
            <a:ext cx="5591734" cy="738664"/>
          </a:xfrm>
          <a:prstGeom prst="rect">
            <a:avLst/>
          </a:prstGeom>
          <a:noFill/>
        </p:spPr>
        <p:txBody>
          <a:bodyPr wrap="square">
            <a:spAutoFit/>
          </a:bodyPr>
          <a:lstStyle/>
          <a:p>
            <a:r>
              <a:rPr lang="es-ES" dirty="0" err="1"/>
              <a:t>function</a:t>
            </a:r>
            <a:r>
              <a:rPr lang="es-ES" dirty="0"/>
              <a:t> </a:t>
            </a:r>
            <a:r>
              <a:rPr lang="es-ES" dirty="0" err="1"/>
              <a:t>nombreDelaFuncion</a:t>
            </a:r>
            <a:r>
              <a:rPr lang="es-ES" dirty="0"/>
              <a:t>($argumento_1, $argumento_2, </a:t>
            </a:r>
            <a:r>
              <a:rPr lang="es-ES" dirty="0" err="1"/>
              <a:t>etc</a:t>
            </a:r>
            <a:r>
              <a:rPr lang="es-ES" dirty="0"/>
              <a:t> ...) {</a:t>
            </a:r>
          </a:p>
          <a:p>
            <a:r>
              <a:rPr lang="es-ES" dirty="0"/>
              <a:t>    </a:t>
            </a:r>
            <a:r>
              <a:rPr lang="es-ES" dirty="0" err="1"/>
              <a:t>bloque_de_sentencias</a:t>
            </a:r>
            <a:endParaRPr lang="es-ES" dirty="0"/>
          </a:p>
          <a:p>
            <a:r>
              <a:rPr lang="es-ES" dirty="0"/>
              <a:t>}</a:t>
            </a:r>
          </a:p>
        </p:txBody>
      </p:sp>
    </p:spTree>
    <p:extLst>
      <p:ext uri="{BB962C8B-B14F-4D97-AF65-F5344CB8AC3E}">
        <p14:creationId xmlns:p14="http://schemas.microsoft.com/office/powerpoint/2010/main" val="2470282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95086" y="627534"/>
            <a:ext cx="8568952" cy="3552300"/>
          </a:xfrm>
        </p:spPr>
        <p:txBody>
          <a:bodyPr/>
          <a:lstStyle/>
          <a:p>
            <a:r>
              <a:rPr lang="es-ES" sz="1600"/>
              <a:t>En este apartado se trata el caso más sencillo, es decir, cuando los argumentos son simplemente valores (número, cadenas, matrices, etc.). En los dos apartados siguientes se tratan los casos en los que los argumentos son variables del programa principal.</a:t>
            </a:r>
          </a:p>
          <a:p>
            <a:endParaRPr lang="es-ES" sz="1600"/>
          </a:p>
          <a:p>
            <a:r>
              <a:rPr lang="es-ES" sz="1600"/>
              <a:t>En el ejemplo siguiente, enviamos una cadena a la función para que la incluya en la salida de la función</a:t>
            </a:r>
            <a:endParaRPr lang="es-ES" sz="1600" dirty="0"/>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94</a:t>
            </a:fld>
            <a:endParaRPr lang="es-ES" dirty="0"/>
          </a:p>
        </p:txBody>
      </p:sp>
      <p:sp>
        <p:nvSpPr>
          <p:cNvPr id="7" name="CuadroTexto 6">
            <a:extLst>
              <a:ext uri="{FF2B5EF4-FFF2-40B4-BE49-F238E27FC236}">
                <a16:creationId xmlns:a16="http://schemas.microsoft.com/office/drawing/2014/main" id="{4FB6E4D0-C2F8-FEB1-62E5-EA18F397EDB3}"/>
              </a:ext>
            </a:extLst>
          </p:cNvPr>
          <p:cNvSpPr txBox="1"/>
          <p:nvPr/>
        </p:nvSpPr>
        <p:spPr>
          <a:xfrm>
            <a:off x="391520" y="2571750"/>
            <a:ext cx="3532408" cy="1815882"/>
          </a:xfrm>
          <a:prstGeom prst="rect">
            <a:avLst/>
          </a:prstGeom>
          <a:noFill/>
        </p:spPr>
        <p:txBody>
          <a:bodyPr wrap="square">
            <a:spAutoFit/>
          </a:bodyPr>
          <a:lstStyle/>
          <a:p>
            <a:r>
              <a:rPr lang="es-ES" dirty="0"/>
              <a:t>&lt;?</a:t>
            </a:r>
            <a:r>
              <a:rPr lang="es-ES" dirty="0" err="1"/>
              <a:t>php</a:t>
            </a:r>
            <a:endParaRPr lang="es-ES" dirty="0"/>
          </a:p>
          <a:p>
            <a:r>
              <a:rPr lang="es-ES" dirty="0" err="1"/>
              <a:t>function</a:t>
            </a:r>
            <a:r>
              <a:rPr lang="es-ES" dirty="0"/>
              <a:t> saludo($nombre)</a:t>
            </a:r>
          </a:p>
          <a:p>
            <a:r>
              <a:rPr lang="es-ES" dirty="0"/>
              <a:t>{</a:t>
            </a:r>
          </a:p>
          <a:p>
            <a:r>
              <a:rPr lang="es-ES" dirty="0"/>
              <a:t>    </a:t>
            </a:r>
            <a:r>
              <a:rPr lang="es-ES" dirty="0" err="1"/>
              <a:t>print</a:t>
            </a:r>
            <a:r>
              <a:rPr lang="es-ES" dirty="0"/>
              <a:t> "&lt;p&gt;Hola, $nombre!&lt;/p&gt;\n";</a:t>
            </a:r>
          </a:p>
          <a:p>
            <a:r>
              <a:rPr lang="es-ES" dirty="0"/>
              <a:t>}</a:t>
            </a:r>
          </a:p>
          <a:p>
            <a:endParaRPr lang="es-ES" dirty="0"/>
          </a:p>
          <a:p>
            <a:r>
              <a:rPr lang="es-ES" dirty="0"/>
              <a:t>saludo("Don Pepito");</a:t>
            </a:r>
          </a:p>
          <a:p>
            <a:r>
              <a:rPr lang="es-ES" dirty="0"/>
              <a:t>?&gt;</a:t>
            </a:r>
          </a:p>
        </p:txBody>
      </p:sp>
      <p:sp>
        <p:nvSpPr>
          <p:cNvPr id="10" name="CuadroTexto 9">
            <a:extLst>
              <a:ext uri="{FF2B5EF4-FFF2-40B4-BE49-F238E27FC236}">
                <a16:creationId xmlns:a16="http://schemas.microsoft.com/office/drawing/2014/main" id="{4680CB81-7979-FEF5-B50A-C564450FB5DC}"/>
              </a:ext>
            </a:extLst>
          </p:cNvPr>
          <p:cNvSpPr txBox="1"/>
          <p:nvPr/>
        </p:nvSpPr>
        <p:spPr>
          <a:xfrm>
            <a:off x="4168858" y="2643758"/>
            <a:ext cx="3211454" cy="307777"/>
          </a:xfrm>
          <a:prstGeom prst="rect">
            <a:avLst/>
          </a:prstGeom>
          <a:noFill/>
        </p:spPr>
        <p:txBody>
          <a:bodyPr wrap="square">
            <a:spAutoFit/>
          </a:bodyPr>
          <a:lstStyle/>
          <a:p>
            <a:r>
              <a:rPr lang="it-IT" dirty="0"/>
              <a:t>&lt;p&gt;Hola, Don Pepito!&lt;/p&gt;</a:t>
            </a:r>
          </a:p>
        </p:txBody>
      </p:sp>
    </p:spTree>
    <p:extLst>
      <p:ext uri="{BB962C8B-B14F-4D97-AF65-F5344CB8AC3E}">
        <p14:creationId xmlns:p14="http://schemas.microsoft.com/office/powerpoint/2010/main" val="1072338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251520" y="195486"/>
            <a:ext cx="8512518" cy="3552300"/>
          </a:xfrm>
        </p:spPr>
        <p:txBody>
          <a:bodyPr/>
          <a:lstStyle/>
          <a:p>
            <a:pPr marL="114300" indent="0">
              <a:buNone/>
            </a:pPr>
            <a:r>
              <a:rPr lang="es-ES" sz="1800" dirty="0"/>
              <a:t>En el ejemplo siguiente, enviamos una cadena y un número a la función.</a:t>
            </a:r>
          </a:p>
          <a:p>
            <a:pPr marL="114300" indent="0">
              <a:buNone/>
            </a:pPr>
            <a:r>
              <a:rPr lang="es-ES" sz="1800" dirty="0"/>
              <a:t>&lt;?</a:t>
            </a:r>
            <a:r>
              <a:rPr lang="es-ES" sz="1800" dirty="0" err="1"/>
              <a:t>php</a:t>
            </a:r>
            <a:endParaRPr lang="es-ES" sz="1800" dirty="0"/>
          </a:p>
          <a:p>
            <a:pPr marL="114300" indent="0">
              <a:buNone/>
            </a:pPr>
            <a:r>
              <a:rPr lang="es-ES" sz="1800" dirty="0" err="1"/>
              <a:t>function</a:t>
            </a:r>
            <a:r>
              <a:rPr lang="es-ES" sz="1800" dirty="0"/>
              <a:t> saludo($nombre, $veces)</a:t>
            </a:r>
          </a:p>
          <a:p>
            <a:pPr marL="114300" indent="0">
              <a:buNone/>
            </a:pPr>
            <a:r>
              <a:rPr lang="es-ES" sz="1800" dirty="0"/>
              <a:t>{</a:t>
            </a:r>
          </a:p>
          <a:p>
            <a:pPr marL="114300" indent="0">
              <a:buNone/>
            </a:pPr>
            <a:r>
              <a:rPr lang="es-ES" sz="1800" dirty="0"/>
              <a:t>    </a:t>
            </a:r>
            <a:r>
              <a:rPr lang="es-ES" sz="1800" dirty="0" err="1"/>
              <a:t>for</a:t>
            </a:r>
            <a:r>
              <a:rPr lang="es-ES" sz="1800" dirty="0"/>
              <a:t> ($i = 0; $i &lt; $veces; $i++) {</a:t>
            </a:r>
          </a:p>
          <a:p>
            <a:pPr marL="114300" indent="0">
              <a:buNone/>
            </a:pPr>
            <a:r>
              <a:rPr lang="es-ES" sz="1800" dirty="0"/>
              <a:t>        </a:t>
            </a:r>
            <a:r>
              <a:rPr lang="es-ES" sz="1800" dirty="0" err="1"/>
              <a:t>print</a:t>
            </a:r>
            <a:r>
              <a:rPr lang="es-ES" sz="1800" dirty="0"/>
              <a:t> "&lt;p&gt;Hola, $nombre!&lt;/p&gt;\n";</a:t>
            </a:r>
          </a:p>
          <a:p>
            <a:pPr marL="114300" indent="0">
              <a:buNone/>
            </a:pPr>
            <a:r>
              <a:rPr lang="es-ES" sz="1800" dirty="0"/>
              <a:t>        </a:t>
            </a:r>
            <a:r>
              <a:rPr lang="es-ES" sz="1800" dirty="0" err="1"/>
              <a:t>print</a:t>
            </a:r>
            <a:r>
              <a:rPr lang="es-ES" sz="1800" dirty="0"/>
              <a:t> "\n";</a:t>
            </a:r>
          </a:p>
          <a:p>
            <a:pPr marL="114300" indent="0">
              <a:buNone/>
            </a:pPr>
            <a:r>
              <a:rPr lang="es-ES" sz="1800" dirty="0"/>
              <a:t>    }</a:t>
            </a:r>
          </a:p>
          <a:p>
            <a:pPr marL="114300" indent="0">
              <a:buNone/>
            </a:pPr>
            <a:r>
              <a:rPr lang="es-ES" sz="1800" dirty="0"/>
              <a:t>}</a:t>
            </a:r>
          </a:p>
          <a:p>
            <a:pPr marL="114300" indent="0">
              <a:buNone/>
            </a:pPr>
            <a:endParaRPr lang="es-ES" sz="1800" dirty="0"/>
          </a:p>
          <a:p>
            <a:pPr marL="114300" indent="0">
              <a:buNone/>
            </a:pPr>
            <a:r>
              <a:rPr lang="es-ES" sz="1800" dirty="0"/>
              <a:t>saludo("Don Pepito", 3);</a:t>
            </a:r>
          </a:p>
          <a:p>
            <a:pPr marL="114300" indent="0">
              <a:buNone/>
            </a:pPr>
            <a:r>
              <a:rPr lang="es-ES" sz="1800" dirty="0"/>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95</a:t>
            </a:fld>
            <a:endParaRPr lang="es-ES" dirty="0"/>
          </a:p>
        </p:txBody>
      </p:sp>
      <p:sp>
        <p:nvSpPr>
          <p:cNvPr id="6" name="CuadroTexto 5">
            <a:extLst>
              <a:ext uri="{FF2B5EF4-FFF2-40B4-BE49-F238E27FC236}">
                <a16:creationId xmlns:a16="http://schemas.microsoft.com/office/drawing/2014/main" id="{900E56C6-1D46-5D90-9747-38919C90C9E4}"/>
              </a:ext>
            </a:extLst>
          </p:cNvPr>
          <p:cNvSpPr txBox="1"/>
          <p:nvPr/>
        </p:nvSpPr>
        <p:spPr>
          <a:xfrm>
            <a:off x="4860032" y="1851670"/>
            <a:ext cx="3816424" cy="1169551"/>
          </a:xfrm>
          <a:prstGeom prst="rect">
            <a:avLst/>
          </a:prstGeom>
          <a:noFill/>
        </p:spPr>
        <p:txBody>
          <a:bodyPr wrap="square">
            <a:spAutoFit/>
          </a:bodyPr>
          <a:lstStyle/>
          <a:p>
            <a:r>
              <a:rPr lang="es-ES" dirty="0"/>
              <a:t>&lt;p&gt;Hola, Don Pepito!&lt;/p&gt;</a:t>
            </a:r>
          </a:p>
          <a:p>
            <a:endParaRPr lang="es-ES" dirty="0"/>
          </a:p>
          <a:p>
            <a:r>
              <a:rPr lang="es-ES" dirty="0"/>
              <a:t>&lt;p&gt;Hola, Don Pepito!&lt;/p&gt;</a:t>
            </a:r>
          </a:p>
          <a:p>
            <a:endParaRPr lang="es-ES" dirty="0"/>
          </a:p>
          <a:p>
            <a:r>
              <a:rPr lang="es-ES" dirty="0"/>
              <a:t>&lt;p&gt;Hola, Don Pepito!&lt;/p&gt;</a:t>
            </a:r>
          </a:p>
        </p:txBody>
      </p:sp>
    </p:spTree>
    <p:extLst>
      <p:ext uri="{BB962C8B-B14F-4D97-AF65-F5344CB8AC3E}">
        <p14:creationId xmlns:p14="http://schemas.microsoft.com/office/powerpoint/2010/main" val="2551447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251520" y="195486"/>
            <a:ext cx="8640960" cy="3552300"/>
          </a:xfrm>
        </p:spPr>
        <p:txBody>
          <a:bodyPr/>
          <a:lstStyle/>
          <a:p>
            <a:pPr marL="114300" indent="0">
              <a:buNone/>
            </a:pPr>
            <a:r>
              <a:rPr lang="es-ES" sz="1800" dirty="0"/>
              <a:t>El ejemplo siguiente produce un error porque en él se llama sin argumentos a una función que tiene definido un argumento.</a:t>
            </a:r>
          </a:p>
          <a:p>
            <a:pPr marL="114300" indent="0">
              <a:buNone/>
            </a:pPr>
            <a:endParaRPr lang="es-ES" sz="1800" dirty="0"/>
          </a:p>
          <a:p>
            <a:pPr marL="114300" indent="0">
              <a:buNone/>
            </a:pPr>
            <a:r>
              <a:rPr lang="es-ES" sz="1600" dirty="0"/>
              <a:t>&lt;?</a:t>
            </a:r>
            <a:r>
              <a:rPr lang="es-ES" sz="1600" dirty="0" err="1"/>
              <a:t>php</a:t>
            </a:r>
            <a:endParaRPr lang="es-ES" sz="1600" dirty="0"/>
          </a:p>
          <a:p>
            <a:pPr marL="114300" indent="0">
              <a:buNone/>
            </a:pPr>
            <a:r>
              <a:rPr lang="es-ES" sz="1600" dirty="0"/>
              <a:t>// Definición de la función prueba($x) con 1 argumento</a:t>
            </a:r>
          </a:p>
          <a:p>
            <a:pPr marL="114300" indent="0">
              <a:buNone/>
            </a:pPr>
            <a:r>
              <a:rPr lang="es-ES" sz="1600" dirty="0" err="1"/>
              <a:t>function</a:t>
            </a:r>
            <a:r>
              <a:rPr lang="es-ES" sz="1600" dirty="0"/>
              <a:t> prueba($x)</a:t>
            </a:r>
          </a:p>
          <a:p>
            <a:pPr marL="114300" indent="0">
              <a:buNone/>
            </a:pPr>
            <a:r>
              <a:rPr lang="es-ES" sz="1600" dirty="0"/>
              <a:t>{</a:t>
            </a:r>
          </a:p>
          <a:p>
            <a:pPr marL="114300" indent="0">
              <a:buNone/>
            </a:pPr>
            <a:r>
              <a:rPr lang="es-ES" sz="1600" dirty="0"/>
              <a:t>    // Esta función no hace nada</a:t>
            </a:r>
          </a:p>
          <a:p>
            <a:pPr marL="114300" indent="0">
              <a:buNone/>
            </a:pPr>
            <a:r>
              <a:rPr lang="es-ES" sz="1600" dirty="0"/>
              <a:t>}</a:t>
            </a:r>
          </a:p>
          <a:p>
            <a:pPr marL="114300" indent="0">
              <a:buNone/>
            </a:pPr>
            <a:endParaRPr lang="es-ES" sz="1600" dirty="0"/>
          </a:p>
          <a:p>
            <a:pPr marL="114300" indent="0">
              <a:buNone/>
            </a:pPr>
            <a:r>
              <a:rPr lang="es-ES" sz="1600" dirty="0"/>
              <a:t>// </a:t>
            </a:r>
            <a:r>
              <a:rPr lang="es-ES" sz="1600" dirty="0" err="1"/>
              <a:t>LLamamos</a:t>
            </a:r>
            <a:r>
              <a:rPr lang="es-ES" sz="1600" dirty="0"/>
              <a:t> a la función sin enviar el argumento</a:t>
            </a:r>
          </a:p>
          <a:p>
            <a:pPr marL="114300" indent="0">
              <a:buNone/>
            </a:pPr>
            <a:r>
              <a:rPr lang="es-ES" sz="1600" dirty="0"/>
              <a:t>prueba();</a:t>
            </a:r>
          </a:p>
          <a:p>
            <a:pPr marL="114300" indent="0">
              <a:buNone/>
            </a:pPr>
            <a:r>
              <a:rPr lang="es-ES" sz="1600" dirty="0"/>
              <a:t>?&gt;</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96</a:t>
            </a:fld>
            <a:endParaRPr lang="es-ES" dirty="0"/>
          </a:p>
        </p:txBody>
      </p:sp>
      <p:sp>
        <p:nvSpPr>
          <p:cNvPr id="6" name="CuadroTexto 5">
            <a:extLst>
              <a:ext uri="{FF2B5EF4-FFF2-40B4-BE49-F238E27FC236}">
                <a16:creationId xmlns:a16="http://schemas.microsoft.com/office/drawing/2014/main" id="{73C3DCEC-2C5F-76F8-9D83-2AD36D6FEE7C}"/>
              </a:ext>
            </a:extLst>
          </p:cNvPr>
          <p:cNvSpPr txBox="1"/>
          <p:nvPr/>
        </p:nvSpPr>
        <p:spPr>
          <a:xfrm>
            <a:off x="4788024" y="1930574"/>
            <a:ext cx="4355976" cy="1815882"/>
          </a:xfrm>
          <a:prstGeom prst="rect">
            <a:avLst/>
          </a:prstGeom>
          <a:noFill/>
        </p:spPr>
        <p:txBody>
          <a:bodyPr wrap="square">
            <a:spAutoFit/>
          </a:bodyPr>
          <a:lstStyle/>
          <a:p>
            <a:r>
              <a:rPr lang="es-ES" dirty="0"/>
              <a:t>Fatal error:  </a:t>
            </a:r>
            <a:r>
              <a:rPr lang="es-ES" dirty="0" err="1"/>
              <a:t>Uncaught</a:t>
            </a:r>
            <a:r>
              <a:rPr lang="es-ES" dirty="0"/>
              <a:t> </a:t>
            </a:r>
            <a:r>
              <a:rPr lang="es-ES" dirty="0" err="1"/>
              <a:t>ArgumentCountError</a:t>
            </a:r>
            <a:r>
              <a:rPr lang="es-ES" dirty="0"/>
              <a:t>: </a:t>
            </a:r>
            <a:r>
              <a:rPr lang="es-ES" dirty="0" err="1"/>
              <a:t>Too</a:t>
            </a:r>
            <a:r>
              <a:rPr lang="es-ES" dirty="0"/>
              <a:t> </a:t>
            </a:r>
            <a:r>
              <a:rPr lang="es-ES" dirty="0" err="1"/>
              <a:t>few</a:t>
            </a:r>
            <a:r>
              <a:rPr lang="es-ES" dirty="0"/>
              <a:t> </a:t>
            </a:r>
            <a:r>
              <a:rPr lang="es-ES" dirty="0" err="1"/>
              <a:t>arguments</a:t>
            </a:r>
            <a:r>
              <a:rPr lang="es-ES" dirty="0"/>
              <a:t> </a:t>
            </a:r>
            <a:r>
              <a:rPr lang="es-ES" dirty="0" err="1"/>
              <a:t>to</a:t>
            </a:r>
            <a:r>
              <a:rPr lang="es-ES" dirty="0"/>
              <a:t> </a:t>
            </a:r>
            <a:r>
              <a:rPr lang="es-ES" dirty="0" err="1"/>
              <a:t>function</a:t>
            </a:r>
            <a:r>
              <a:rPr lang="es-ES" dirty="0"/>
              <a:t> prueba(), 0 </a:t>
            </a:r>
            <a:r>
              <a:rPr lang="es-ES" dirty="0" err="1"/>
              <a:t>passed</a:t>
            </a:r>
            <a:r>
              <a:rPr lang="es-ES" dirty="0"/>
              <a:t> in </a:t>
            </a:r>
            <a:r>
              <a:rPr lang="es-ES" dirty="0" err="1"/>
              <a:t>ejemplo.php</a:t>
            </a:r>
            <a:r>
              <a:rPr lang="es-ES" dirty="0"/>
              <a:t> </a:t>
            </a:r>
            <a:r>
              <a:rPr lang="es-ES" dirty="0" err="1"/>
              <a:t>on</a:t>
            </a:r>
            <a:r>
              <a:rPr lang="es-ES" dirty="0"/>
              <a:t> line 9 and </a:t>
            </a:r>
            <a:r>
              <a:rPr lang="es-ES" dirty="0" err="1"/>
              <a:t>exactly</a:t>
            </a:r>
            <a:r>
              <a:rPr lang="es-ES" dirty="0"/>
              <a:t> 1 </a:t>
            </a:r>
            <a:r>
              <a:rPr lang="es-ES" dirty="0" err="1"/>
              <a:t>expected</a:t>
            </a:r>
            <a:r>
              <a:rPr lang="es-ES" dirty="0"/>
              <a:t> in ejemplo.php:3</a:t>
            </a:r>
          </a:p>
          <a:p>
            <a:r>
              <a:rPr lang="es-ES" dirty="0" err="1"/>
              <a:t>Stack</a:t>
            </a:r>
            <a:r>
              <a:rPr lang="es-ES" dirty="0"/>
              <a:t> trace:</a:t>
            </a:r>
          </a:p>
          <a:p>
            <a:r>
              <a:rPr lang="es-ES" dirty="0"/>
              <a:t>#0 </a:t>
            </a:r>
            <a:r>
              <a:rPr lang="es-ES" dirty="0" err="1"/>
              <a:t>ejemplo.php</a:t>
            </a:r>
            <a:r>
              <a:rPr lang="es-ES" dirty="0"/>
              <a:t>(9): prueba()</a:t>
            </a:r>
          </a:p>
          <a:p>
            <a:r>
              <a:rPr lang="es-ES" dirty="0"/>
              <a:t>#1 {</a:t>
            </a:r>
            <a:r>
              <a:rPr lang="es-ES" dirty="0" err="1"/>
              <a:t>main</a:t>
            </a:r>
            <a:r>
              <a:rPr lang="es-ES" dirty="0"/>
              <a:t>}</a:t>
            </a:r>
          </a:p>
          <a:p>
            <a:r>
              <a:rPr lang="es-ES" dirty="0"/>
              <a:t>  </a:t>
            </a:r>
            <a:r>
              <a:rPr lang="es-ES" dirty="0" err="1"/>
              <a:t>thrown</a:t>
            </a:r>
            <a:r>
              <a:rPr lang="es-ES" dirty="0"/>
              <a:t> in </a:t>
            </a:r>
            <a:r>
              <a:rPr lang="es-ES" dirty="0" err="1"/>
              <a:t>ejemplo.php</a:t>
            </a:r>
            <a:r>
              <a:rPr lang="es-ES" dirty="0"/>
              <a:t> </a:t>
            </a:r>
            <a:r>
              <a:rPr lang="es-ES" dirty="0" err="1"/>
              <a:t>on</a:t>
            </a:r>
            <a:r>
              <a:rPr lang="es-ES" dirty="0"/>
              <a:t> line 3</a:t>
            </a:r>
          </a:p>
        </p:txBody>
      </p:sp>
    </p:spTree>
    <p:extLst>
      <p:ext uri="{BB962C8B-B14F-4D97-AF65-F5344CB8AC3E}">
        <p14:creationId xmlns:p14="http://schemas.microsoft.com/office/powerpoint/2010/main" val="3050098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79512" y="483518"/>
            <a:ext cx="8784976" cy="936104"/>
          </a:xfrm>
        </p:spPr>
        <p:txBody>
          <a:bodyPr/>
          <a:lstStyle/>
          <a:p>
            <a:pPr marL="114300" indent="0">
              <a:buNone/>
            </a:pPr>
            <a:r>
              <a:rPr lang="es-ES" sz="1800" dirty="0"/>
              <a:t>PHP no produce error si se envía un argumento a una función que no tiene definidos argumentos, pero el argumento enviado no se utiliza para nada.</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97</a:t>
            </a:fld>
            <a:endParaRPr lang="es-ES" dirty="0"/>
          </a:p>
        </p:txBody>
      </p:sp>
      <p:sp>
        <p:nvSpPr>
          <p:cNvPr id="6" name="CuadroTexto 5">
            <a:extLst>
              <a:ext uri="{FF2B5EF4-FFF2-40B4-BE49-F238E27FC236}">
                <a16:creationId xmlns:a16="http://schemas.microsoft.com/office/drawing/2014/main" id="{C70CC7ED-1B31-7E18-BDDA-CDA180A1F39A}"/>
              </a:ext>
            </a:extLst>
          </p:cNvPr>
          <p:cNvSpPr txBox="1"/>
          <p:nvPr/>
        </p:nvSpPr>
        <p:spPr>
          <a:xfrm>
            <a:off x="683568" y="1779662"/>
            <a:ext cx="3384376" cy="1815882"/>
          </a:xfrm>
          <a:prstGeom prst="rect">
            <a:avLst/>
          </a:prstGeom>
          <a:noFill/>
        </p:spPr>
        <p:txBody>
          <a:bodyPr wrap="square">
            <a:spAutoFit/>
          </a:bodyPr>
          <a:lstStyle/>
          <a:p>
            <a:r>
              <a:rPr lang="es-ES" dirty="0"/>
              <a:t>&lt;?</a:t>
            </a:r>
            <a:r>
              <a:rPr lang="es-ES" dirty="0" err="1"/>
              <a:t>php</a:t>
            </a:r>
            <a:endParaRPr lang="es-ES" dirty="0"/>
          </a:p>
          <a:p>
            <a:r>
              <a:rPr lang="es-ES" dirty="0" err="1"/>
              <a:t>function</a:t>
            </a:r>
            <a:r>
              <a:rPr lang="es-ES" dirty="0"/>
              <a:t> saludo()</a:t>
            </a:r>
          </a:p>
          <a:p>
            <a:r>
              <a:rPr lang="es-ES" dirty="0"/>
              <a:t>{</a:t>
            </a:r>
          </a:p>
          <a:p>
            <a:r>
              <a:rPr lang="es-ES" dirty="0"/>
              <a:t>    </a:t>
            </a:r>
            <a:r>
              <a:rPr lang="es-ES" dirty="0" err="1"/>
              <a:t>print</a:t>
            </a:r>
            <a:r>
              <a:rPr lang="es-ES" dirty="0"/>
              <a:t> "&lt;p&gt;Hola!&lt;/p&gt;\n";</a:t>
            </a:r>
          </a:p>
          <a:p>
            <a:r>
              <a:rPr lang="es-ES" dirty="0"/>
              <a:t>}</a:t>
            </a:r>
          </a:p>
          <a:p>
            <a:endParaRPr lang="es-ES" dirty="0"/>
          </a:p>
          <a:p>
            <a:r>
              <a:rPr lang="es-ES" dirty="0"/>
              <a:t>saludo("Don Pepito");</a:t>
            </a:r>
          </a:p>
          <a:p>
            <a:r>
              <a:rPr lang="es-ES" dirty="0"/>
              <a:t>?&gt;</a:t>
            </a:r>
          </a:p>
        </p:txBody>
      </p:sp>
      <p:sp>
        <p:nvSpPr>
          <p:cNvPr id="9" name="CuadroTexto 8">
            <a:extLst>
              <a:ext uri="{FF2B5EF4-FFF2-40B4-BE49-F238E27FC236}">
                <a16:creationId xmlns:a16="http://schemas.microsoft.com/office/drawing/2014/main" id="{ED54AA3C-1FD4-2CF4-50AF-92C4820EDD1C}"/>
              </a:ext>
            </a:extLst>
          </p:cNvPr>
          <p:cNvSpPr txBox="1"/>
          <p:nvPr/>
        </p:nvSpPr>
        <p:spPr>
          <a:xfrm>
            <a:off x="3491880" y="1707654"/>
            <a:ext cx="4583622" cy="307777"/>
          </a:xfrm>
          <a:prstGeom prst="rect">
            <a:avLst/>
          </a:prstGeom>
          <a:noFill/>
        </p:spPr>
        <p:txBody>
          <a:bodyPr wrap="square">
            <a:spAutoFit/>
          </a:bodyPr>
          <a:lstStyle/>
          <a:p>
            <a:r>
              <a:rPr lang="es-ES" dirty="0"/>
              <a:t>&lt;p&gt;Hola&lt;/p&gt;</a:t>
            </a:r>
          </a:p>
        </p:txBody>
      </p:sp>
    </p:spTree>
    <p:extLst>
      <p:ext uri="{BB962C8B-B14F-4D97-AF65-F5344CB8AC3E}">
        <p14:creationId xmlns:p14="http://schemas.microsoft.com/office/powerpoint/2010/main" val="953059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4D394-062E-7CDA-C07C-12B8A46333B6}"/>
              </a:ext>
            </a:extLst>
          </p:cNvPr>
          <p:cNvSpPr>
            <a:spLocks noGrp="1"/>
          </p:cNvSpPr>
          <p:nvPr>
            <p:ph type="title"/>
          </p:nvPr>
        </p:nvSpPr>
        <p:spPr>
          <a:xfrm>
            <a:off x="150063" y="123478"/>
            <a:ext cx="8331876" cy="857400"/>
          </a:xfrm>
        </p:spPr>
        <p:txBody>
          <a:bodyPr/>
          <a:lstStyle/>
          <a:p>
            <a:r>
              <a:rPr lang="es-ES" dirty="0"/>
              <a:t>Funciones con argumentos: paso por valor</a:t>
            </a:r>
          </a:p>
        </p:txBody>
      </p:sp>
      <p:sp>
        <p:nvSpPr>
          <p:cNvPr id="3" name="Marcador de texto 2">
            <a:extLst>
              <a:ext uri="{FF2B5EF4-FFF2-40B4-BE49-F238E27FC236}">
                <a16:creationId xmlns:a16="http://schemas.microsoft.com/office/drawing/2014/main" id="{327A5EC0-49FD-02DC-E07E-3577FB2FEBAE}"/>
              </a:ext>
            </a:extLst>
          </p:cNvPr>
          <p:cNvSpPr>
            <a:spLocks noGrp="1"/>
          </p:cNvSpPr>
          <p:nvPr>
            <p:ph type="body" idx="1"/>
          </p:nvPr>
        </p:nvSpPr>
        <p:spPr>
          <a:xfrm>
            <a:off x="150063" y="1373588"/>
            <a:ext cx="8886433" cy="3552300"/>
          </a:xfrm>
        </p:spPr>
        <p:txBody>
          <a:bodyPr/>
          <a:lstStyle/>
          <a:p>
            <a:pPr marL="114300" indent="0">
              <a:buNone/>
            </a:pPr>
            <a:r>
              <a:rPr lang="es-ES" sz="1800" dirty="0"/>
              <a:t>Cuando llamamos a una función escribiendo como argumento una variable del programa principal, lo único que se envía es el valor de la variable. En programación está situación se suele llamar "paso por valor".</a:t>
            </a:r>
          </a:p>
          <a:p>
            <a:pPr marL="114300" indent="0">
              <a:buNone/>
            </a:pPr>
            <a:endParaRPr lang="es-ES" sz="1800" dirty="0"/>
          </a:p>
          <a:p>
            <a:pPr marL="114300" indent="0">
              <a:buNone/>
            </a:pPr>
            <a:r>
              <a:rPr lang="es-ES" sz="1800" dirty="0"/>
              <a:t>En el siguiente ejemplo, la función puede escribir el valor de la variable definida en el programa. La función conoce el valor, pero no sabe qué variable tenía ese valor.</a:t>
            </a:r>
          </a:p>
        </p:txBody>
      </p:sp>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98</a:t>
            </a:fld>
            <a:endParaRPr lang="es-ES" dirty="0"/>
          </a:p>
        </p:txBody>
      </p:sp>
    </p:spTree>
    <p:extLst>
      <p:ext uri="{BB962C8B-B14F-4D97-AF65-F5344CB8AC3E}">
        <p14:creationId xmlns:p14="http://schemas.microsoft.com/office/powerpoint/2010/main" val="3627222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1FD9C99-1F46-C8CF-A0D5-7232F6FB0096}"/>
              </a:ext>
            </a:extLst>
          </p:cNvPr>
          <p:cNvSpPr>
            <a:spLocks noGrp="1"/>
          </p:cNvSpPr>
          <p:nvPr>
            <p:ph type="sldNum" idx="10"/>
          </p:nvPr>
        </p:nvSpPr>
        <p:spPr/>
        <p:txBody>
          <a:bodyPr/>
          <a:lstStyle/>
          <a:p>
            <a:fld id="{00000000-1234-1234-1234-123412341234}" type="slidenum">
              <a:rPr lang="es-ES" smtClean="0"/>
              <a:pPr/>
              <a:t>99</a:t>
            </a:fld>
            <a:endParaRPr lang="es-ES" dirty="0"/>
          </a:p>
        </p:txBody>
      </p:sp>
      <p:sp>
        <p:nvSpPr>
          <p:cNvPr id="6" name="CuadroTexto 5">
            <a:extLst>
              <a:ext uri="{FF2B5EF4-FFF2-40B4-BE49-F238E27FC236}">
                <a16:creationId xmlns:a16="http://schemas.microsoft.com/office/drawing/2014/main" id="{D48B2EDB-C4C0-0B55-6738-A99851C1A418}"/>
              </a:ext>
            </a:extLst>
          </p:cNvPr>
          <p:cNvSpPr txBox="1"/>
          <p:nvPr/>
        </p:nvSpPr>
        <p:spPr>
          <a:xfrm>
            <a:off x="395536" y="169400"/>
            <a:ext cx="5760640" cy="4616648"/>
          </a:xfrm>
          <a:prstGeom prst="rect">
            <a:avLst/>
          </a:prstGeom>
          <a:noFill/>
        </p:spPr>
        <p:txBody>
          <a:bodyPr wrap="square">
            <a:spAutoFit/>
          </a:bodyPr>
          <a:lstStyle/>
          <a:p>
            <a:r>
              <a:rPr lang="es-ES" dirty="0">
                <a:latin typeface="Consolas" panose="020B0609020204030204" pitchFamily="49" charset="0"/>
              </a:rPr>
              <a:t>&lt;?</a:t>
            </a:r>
            <a:r>
              <a:rPr lang="es-ES" dirty="0" err="1">
                <a:latin typeface="Consolas" panose="020B0609020204030204" pitchFamily="49" charset="0"/>
              </a:rPr>
              <a:t>php</a:t>
            </a:r>
            <a:endParaRPr lang="es-ES" dirty="0">
              <a:latin typeface="Consolas" panose="020B0609020204030204" pitchFamily="49" charset="0"/>
            </a:endParaRPr>
          </a:p>
          <a:p>
            <a:r>
              <a:rPr lang="es-ES" dirty="0">
                <a:latin typeface="Consolas" panose="020B0609020204030204" pitchFamily="49" charset="0"/>
              </a:rPr>
              <a:t>// Definición de la función prueba()</a:t>
            </a:r>
          </a:p>
          <a:p>
            <a:r>
              <a:rPr lang="es-ES" dirty="0" err="1">
                <a:latin typeface="Consolas" panose="020B0609020204030204" pitchFamily="49" charset="0"/>
              </a:rPr>
              <a:t>function</a:t>
            </a:r>
            <a:r>
              <a:rPr lang="es-ES" dirty="0">
                <a:latin typeface="Consolas" panose="020B0609020204030204" pitchFamily="49" charset="0"/>
              </a:rPr>
              <a:t> prueba($x)</a:t>
            </a:r>
          </a:p>
          <a:p>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"&lt;p&gt;La variable es $x.&lt;/p&gt;\n";</a:t>
            </a:r>
          </a:p>
          <a:p>
            <a:r>
              <a:rPr lang="es-ES" dirty="0">
                <a:latin typeface="Consolas" panose="020B0609020204030204" pitchFamily="49" charset="0"/>
              </a:rPr>
              <a:t>    </a:t>
            </a:r>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Damos un valor a las variables</a:t>
            </a:r>
          </a:p>
          <a:p>
            <a:r>
              <a:rPr lang="es-ES" dirty="0">
                <a:latin typeface="Consolas" panose="020B0609020204030204" pitchFamily="49" charset="0"/>
              </a:rPr>
              <a:t>$a = 100;</a:t>
            </a:r>
          </a:p>
          <a:p>
            <a:r>
              <a:rPr lang="es-ES" dirty="0">
                <a:latin typeface="Consolas" panose="020B0609020204030204" pitchFamily="49" charset="0"/>
              </a:rPr>
              <a:t>$b = 50;</a:t>
            </a:r>
          </a:p>
          <a:p>
            <a:r>
              <a:rPr lang="es-ES" dirty="0" err="1">
                <a:latin typeface="Consolas" panose="020B0609020204030204" pitchFamily="49" charset="0"/>
              </a:rPr>
              <a:t>print</a:t>
            </a:r>
            <a:r>
              <a:rPr lang="es-ES" dirty="0">
                <a:latin typeface="Consolas" panose="020B0609020204030204" pitchFamily="49" charset="0"/>
              </a:rPr>
              <a:t> "&lt;p&gt;La variable a es $a y la variable b es $b.&lt;/p&gt;\n";</a:t>
            </a:r>
          </a:p>
          <a:p>
            <a:r>
              <a:rPr lang="es-ES" dirty="0" err="1">
                <a:latin typeface="Consolas" panose="020B0609020204030204" pitchFamily="49" charset="0"/>
              </a:rPr>
              <a:t>print</a:t>
            </a:r>
            <a:r>
              <a:rPr lang="es-ES" dirty="0">
                <a:latin typeface="Consolas" panose="020B0609020204030204" pitchFamily="49" charset="0"/>
              </a:rPr>
              <a:t> "\n";</a:t>
            </a:r>
          </a:p>
          <a:p>
            <a:r>
              <a:rPr lang="es-ES" dirty="0">
                <a:latin typeface="Consolas" panose="020B0609020204030204" pitchFamily="49" charset="0"/>
              </a:rPr>
              <a:t>// Llamamos a la función</a:t>
            </a:r>
          </a:p>
          <a:p>
            <a:r>
              <a:rPr lang="es-ES" dirty="0">
                <a:latin typeface="Consolas" panose="020B0609020204030204" pitchFamily="49" charset="0"/>
              </a:rPr>
              <a:t>prueba($a);</a:t>
            </a:r>
          </a:p>
          <a:p>
            <a:r>
              <a:rPr lang="es-ES" dirty="0">
                <a:latin typeface="Consolas" panose="020B0609020204030204" pitchFamily="49" charset="0"/>
              </a:rPr>
              <a:t>prueba($b);</a:t>
            </a:r>
          </a:p>
          <a:p>
            <a:r>
              <a:rPr lang="es-ES" dirty="0">
                <a:latin typeface="Consolas" panose="020B0609020204030204" pitchFamily="49" charset="0"/>
              </a:rPr>
              <a:t>// Volvemos a escribir las variables</a:t>
            </a:r>
          </a:p>
          <a:p>
            <a:r>
              <a:rPr lang="es-ES" dirty="0" err="1">
                <a:latin typeface="Consolas" panose="020B0609020204030204" pitchFamily="49" charset="0"/>
              </a:rPr>
              <a:t>print</a:t>
            </a:r>
            <a:r>
              <a:rPr lang="es-ES" dirty="0">
                <a:latin typeface="Consolas" panose="020B0609020204030204" pitchFamily="49" charset="0"/>
              </a:rPr>
              <a:t> "&lt;p&gt;La variable a es $a y la variable b es $b.&lt;/p&gt;\n";</a:t>
            </a:r>
          </a:p>
          <a:p>
            <a:r>
              <a:rPr lang="es-ES" dirty="0">
                <a:latin typeface="Consolas" panose="020B0609020204030204" pitchFamily="49" charset="0"/>
              </a:rPr>
              <a:t>?&gt;</a:t>
            </a:r>
          </a:p>
        </p:txBody>
      </p:sp>
      <p:sp>
        <p:nvSpPr>
          <p:cNvPr id="8" name="CuadroTexto 7">
            <a:extLst>
              <a:ext uri="{FF2B5EF4-FFF2-40B4-BE49-F238E27FC236}">
                <a16:creationId xmlns:a16="http://schemas.microsoft.com/office/drawing/2014/main" id="{14DB3380-2569-E03C-4C15-2D00AD68D462}"/>
              </a:ext>
            </a:extLst>
          </p:cNvPr>
          <p:cNvSpPr txBox="1"/>
          <p:nvPr/>
        </p:nvSpPr>
        <p:spPr>
          <a:xfrm>
            <a:off x="4788024" y="859145"/>
            <a:ext cx="4583622" cy="1600438"/>
          </a:xfrm>
          <a:prstGeom prst="rect">
            <a:avLst/>
          </a:prstGeom>
          <a:noFill/>
        </p:spPr>
        <p:txBody>
          <a:bodyPr wrap="square">
            <a:spAutoFit/>
          </a:bodyPr>
          <a:lstStyle/>
          <a:p>
            <a:r>
              <a:rPr lang="es-ES" dirty="0"/>
              <a:t>&lt;p&gt;La variable a es 100 y la variable b es 50.&lt;/p&gt;</a:t>
            </a:r>
          </a:p>
          <a:p>
            <a:endParaRPr lang="es-ES" dirty="0"/>
          </a:p>
          <a:p>
            <a:r>
              <a:rPr lang="es-ES" dirty="0"/>
              <a:t>&lt;p&gt;La variable es 100.&lt;/p&gt;</a:t>
            </a:r>
          </a:p>
          <a:p>
            <a:endParaRPr lang="es-ES" dirty="0"/>
          </a:p>
          <a:p>
            <a:r>
              <a:rPr lang="es-ES" dirty="0"/>
              <a:t>&lt;p&gt;La variable es 50.&lt;/p&gt;</a:t>
            </a:r>
          </a:p>
          <a:p>
            <a:endParaRPr lang="es-ES" dirty="0"/>
          </a:p>
          <a:p>
            <a:r>
              <a:rPr lang="es-ES" dirty="0"/>
              <a:t>&lt;p&gt;La variable a es 100 y la variable b es 50.&lt;/p&gt;</a:t>
            </a:r>
          </a:p>
        </p:txBody>
      </p:sp>
    </p:spTree>
    <p:extLst>
      <p:ext uri="{BB962C8B-B14F-4D97-AF65-F5344CB8AC3E}">
        <p14:creationId xmlns:p14="http://schemas.microsoft.com/office/powerpoint/2010/main" val="806598864"/>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5972</TotalTime>
  <Words>27099</Words>
  <Application>Microsoft Office PowerPoint</Application>
  <PresentationFormat>Presentación en pantalla (16:9)</PresentationFormat>
  <Paragraphs>2786</Paragraphs>
  <Slides>284</Slides>
  <Notes>6</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284</vt:i4>
      </vt:variant>
    </vt:vector>
  </HeadingPairs>
  <TitlesOfParts>
    <vt:vector size="295" baseType="lpstr">
      <vt:lpstr>Calibri</vt:lpstr>
      <vt:lpstr>Raleway</vt:lpstr>
      <vt:lpstr>Wingdings</vt:lpstr>
      <vt:lpstr>Times New Roman</vt:lpstr>
      <vt:lpstr>Arial Unicode MS</vt:lpstr>
      <vt:lpstr>Helvetica Neue</vt:lpstr>
      <vt:lpstr>Consolas</vt:lpstr>
      <vt:lpstr>Arial</vt:lpstr>
      <vt:lpstr>Lato</vt:lpstr>
      <vt:lpstr>Antonio template</vt:lpstr>
      <vt:lpstr>Bitmap Image</vt:lpstr>
      <vt:lpstr>FORMAULARIOS</vt:lpstr>
      <vt:lpstr>Licencia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Uso de controles ocultos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Diferencias entre print y echo</vt:lpstr>
      <vt:lpstr>Presentación de PowerPoint</vt:lpstr>
      <vt:lpstr>Presentación de PowerPoint</vt:lpstr>
      <vt:lpstr>Presentación de PowerPoint</vt:lpstr>
      <vt:lpstr>Funciones y bibliotecas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Independencia de las funciones respecto al programa principal</vt:lpstr>
      <vt:lpstr>Presentación de PowerPoint</vt:lpstr>
      <vt:lpstr>Presentación de PowerPoint</vt:lpstr>
      <vt:lpstr>Presentación de PowerPoint</vt:lpstr>
      <vt:lpstr>Presentación de PowerPoint</vt:lpstr>
      <vt:lpstr>Presentación de PowerPoint</vt:lpstr>
      <vt:lpstr>Variables globales</vt:lpstr>
      <vt:lpstr>Presentación de PowerPoint</vt:lpstr>
      <vt:lpstr>Presentación de PowerPoint</vt:lpstr>
      <vt:lpstr>Funciones con argumentos (valores)</vt:lpstr>
      <vt:lpstr>Presentación de PowerPoint</vt:lpstr>
      <vt:lpstr>Presentación de PowerPoint</vt:lpstr>
      <vt:lpstr>Presentación de PowerPoint</vt:lpstr>
      <vt:lpstr>Presentación de PowerPoint</vt:lpstr>
      <vt:lpstr>Funciones con argumentos: paso por valor</vt:lpstr>
      <vt:lpstr>Presentación de PowerPoint</vt:lpstr>
      <vt:lpstr>Presentación de PowerPoint</vt:lpstr>
      <vt:lpstr>Presentación de PowerPoint</vt:lpstr>
      <vt:lpstr>Funciones que devuelven valores</vt:lpstr>
      <vt:lpstr>Presentación de PowerPoint</vt:lpstr>
      <vt:lpstr>Presentación de PowerPoint</vt:lpstr>
      <vt:lpstr>Presentación de PowerPoint</vt:lpstr>
      <vt:lpstr>Funciones con argumentos predeterminados</vt:lpstr>
      <vt:lpstr>Presentación de PowerPoint</vt:lpstr>
      <vt:lpstr>Bibliotecas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Cargar archivos</vt:lpstr>
      <vt:lpstr>Presentación de PowerPoint</vt:lpstr>
      <vt:lpstr>Presentación de PowerPoint</vt:lpstr>
      <vt:lpstr>COOKIES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Recogida de datos</vt:lpstr>
      <vt:lpstr>Presentación de PowerPoint</vt:lpstr>
      <vt:lpstr>Presentación de PowerPoint</vt:lpstr>
      <vt:lpstr>Presentación de PowerPoint</vt:lpstr>
      <vt:lpstr>Presentación de PowerPoint</vt:lpstr>
      <vt:lpstr>Presentación de PowerPoint</vt:lpstr>
      <vt:lpstr>Presentación de PowerPoint</vt:lpstr>
      <vt:lpstr>Controles vacíos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Comprobación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 Profesorado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Antonio Pérez</dc:creator>
  <cp:lastModifiedBy>Antonio Francisco Pérez Fernandez</cp:lastModifiedBy>
  <cp:revision>47</cp:revision>
  <dcterms:modified xsi:type="dcterms:W3CDTF">2023-10-02T22:48:04Z</dcterms:modified>
</cp:coreProperties>
</file>